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media/image49.svg" ContentType="image/svg+xml"/>
  <Override PartName="/ppt/media/image51.svg" ContentType="image/svg+xml"/>
  <Override PartName="/ppt/media/image53.svg" ContentType="image/svg+xml"/>
  <Override PartName="/ppt/media/image55.svg" ContentType="image/svg+xml"/>
  <Override PartName="/ppt/media/image57.svg" ContentType="image/svg+xml"/>
  <Override PartName="/ppt/media/image59.svg" ContentType="image/svg+xml"/>
  <Override PartName="/ppt/media/image61.svg" ContentType="image/svg+xml"/>
  <Override PartName="/ppt/media/image63.svg" ContentType="image/svg+xml"/>
  <Override PartName="/ppt/media/image65.svg" ContentType="image/sv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6"/>
  </p:sldMasterIdLst>
  <p:notesMasterIdLst>
    <p:notesMasterId r:id="rId86"/>
  </p:notesMasterIdLst>
  <p:sldIdLst>
    <p:sldId id="294" r:id="rId7"/>
    <p:sldId id="295" r:id="rId8"/>
    <p:sldId id="296" r:id="rId9"/>
    <p:sldId id="297" r:id="rId10"/>
    <p:sldId id="262" r:id="rId11"/>
    <p:sldId id="299" r:id="rId12"/>
    <p:sldId id="300" r:id="rId13"/>
    <p:sldId id="301" r:id="rId14"/>
    <p:sldId id="302" r:id="rId15"/>
    <p:sldId id="303" r:id="rId16"/>
    <p:sldId id="304" r:id="rId17"/>
    <p:sldId id="305" r:id="rId18"/>
    <p:sldId id="306" r:id="rId19"/>
    <p:sldId id="307" r:id="rId20"/>
    <p:sldId id="308" r:id="rId21"/>
    <p:sldId id="330" r:id="rId22"/>
    <p:sldId id="309" r:id="rId23"/>
    <p:sldId id="404" r:id="rId24"/>
    <p:sldId id="310" r:id="rId25"/>
    <p:sldId id="311" r:id="rId26"/>
    <p:sldId id="312" r:id="rId27"/>
    <p:sldId id="313" r:id="rId28"/>
    <p:sldId id="315" r:id="rId29"/>
    <p:sldId id="405" r:id="rId30"/>
    <p:sldId id="318" r:id="rId31"/>
    <p:sldId id="322" r:id="rId32"/>
    <p:sldId id="323" r:id="rId33"/>
    <p:sldId id="324" r:id="rId34"/>
    <p:sldId id="325" r:id="rId35"/>
    <p:sldId id="326" r:id="rId36"/>
    <p:sldId id="327" r:id="rId37"/>
    <p:sldId id="328" r:id="rId38"/>
    <p:sldId id="336" r:id="rId39"/>
    <p:sldId id="337" r:id="rId40"/>
    <p:sldId id="339" r:id="rId41"/>
    <p:sldId id="343" r:id="rId42"/>
    <p:sldId id="348" r:id="rId43"/>
    <p:sldId id="347" r:id="rId44"/>
    <p:sldId id="356" r:id="rId45"/>
    <p:sldId id="385" r:id="rId46"/>
    <p:sldId id="359" r:id="rId47"/>
    <p:sldId id="358" r:id="rId48"/>
    <p:sldId id="398" r:id="rId49"/>
    <p:sldId id="362" r:id="rId50"/>
    <p:sldId id="363" r:id="rId51"/>
    <p:sldId id="384" r:id="rId52"/>
    <p:sldId id="344" r:id="rId53"/>
    <p:sldId id="345" r:id="rId54"/>
    <p:sldId id="364" r:id="rId55"/>
    <p:sldId id="353" r:id="rId56"/>
    <p:sldId id="360" r:id="rId57"/>
    <p:sldId id="361" r:id="rId58"/>
    <p:sldId id="401" r:id="rId59"/>
    <p:sldId id="366" r:id="rId60"/>
    <p:sldId id="375" r:id="rId61"/>
    <p:sldId id="377" r:id="rId62"/>
    <p:sldId id="400" r:id="rId63"/>
    <p:sldId id="376" r:id="rId64"/>
    <p:sldId id="378" r:id="rId65"/>
    <p:sldId id="379" r:id="rId66"/>
    <p:sldId id="381" r:id="rId67"/>
    <p:sldId id="338" r:id="rId68"/>
    <p:sldId id="365" r:id="rId69"/>
    <p:sldId id="403" r:id="rId70"/>
    <p:sldId id="402" r:id="rId71"/>
    <p:sldId id="374" r:id="rId72"/>
    <p:sldId id="387" r:id="rId73"/>
    <p:sldId id="388" r:id="rId74"/>
    <p:sldId id="389" r:id="rId75"/>
    <p:sldId id="390" r:id="rId76"/>
    <p:sldId id="391" r:id="rId77"/>
    <p:sldId id="392" r:id="rId78"/>
    <p:sldId id="393" r:id="rId79"/>
    <p:sldId id="394" r:id="rId80"/>
    <p:sldId id="395" r:id="rId81"/>
    <p:sldId id="396" r:id="rId82"/>
    <p:sldId id="340" r:id="rId83"/>
    <p:sldId id="319" r:id="rId84"/>
    <p:sldId id="397" r:id="rId85"/>
  </p:sldIdLst>
  <p:sldSz cx="9144000" cy="5143500" type="screen16x9"/>
  <p:notesSz cx="6858000" cy="9144000"/>
  <p:custDataLst>
    <p:tags r:id="rId8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0" clrIdx="0">
    <p:extLst>
      <p:ext uri="{19B8F6BF-5375-455C-9EA6-DF929625EA0E}">
        <p15:presenceInfo xmlns:p15="http://schemas.microsoft.com/office/powerpoint/2012/main" userId="Microsoft Office User" providerId="None"/>
      </p:ext>
    </p:extLst>
  </p:cmAuthor>
  <p:cmAuthor id="2" name="Miguel Sanchez" initials="MS" lastIdx="0" clrIdx="1">
    <p:extLst>
      <p:ext uri="{19B8F6BF-5375-455C-9EA6-DF929625EA0E}">
        <p15:presenceInfo xmlns:p15="http://schemas.microsoft.com/office/powerpoint/2012/main" userId="S::miguel@thinklangrand.com::472633f1-23c9-4459-bbce-b1ff3e4b32bf" providerId="AD"/>
      </p:ext>
    </p:extLst>
  </p:cmAuthor>
  <p:cmAuthor id="3" name="Dat Le" initials="DL" lastIdx="0" clrIdx="2">
    <p:extLst>
      <p:ext uri="{19B8F6BF-5375-455C-9EA6-DF929625EA0E}">
        <p15:presenceInfo xmlns:p15="http://schemas.microsoft.com/office/powerpoint/2012/main" userId="S::dat@langrandco.com::75acf503-0a2b-4912-bf47-6c0aa8e7b60f" providerId="AD"/>
      </p:ext>
    </p:extLst>
  </p:cmAuthor>
  <p:cmAuthor id="4" name="Bludau, Meaghan" initials="BM" lastIdx="0" clrIdx="3">
    <p:extLst>
      <p:ext uri="{19B8F6BF-5375-455C-9EA6-DF929625EA0E}">
        <p15:presenceInfo xmlns:p15="http://schemas.microsoft.com/office/powerpoint/2012/main" userId="S-1-5-21-30542332-1949975913-965413785-43630" providerId="AD"/>
      </p:ext>
    </p:extLst>
  </p:cmAuthor>
  <p:cmAuthor id="5" name="Jimenez, Denise" initials="JD" lastIdx="0" clrIdx="4">
    <p:extLst>
      <p:ext uri="{19B8F6BF-5375-455C-9EA6-DF929625EA0E}">
        <p15:presenceInfo xmlns:p15="http://schemas.microsoft.com/office/powerpoint/2012/main" userId="S-1-5-21-30542332-1949975913-965413785-39590" providerId="AD"/>
      </p:ext>
    </p:extLst>
  </p:cmAuthor>
  <p:cmAuthor id="6" name="Bernal, Monica" initials="BM" lastIdx="0" clrIdx="5">
    <p:extLst>
      <p:ext uri="{19B8F6BF-5375-455C-9EA6-DF929625EA0E}">
        <p15:presenceInfo xmlns:p15="http://schemas.microsoft.com/office/powerpoint/2012/main" userId="S-1-5-21-30542332-1949975913-965413785-57774" providerId="AD"/>
      </p:ext>
    </p:extLst>
  </p:cmAuthor>
  <p:cmAuthor id="7" name="Juarez, Cristina" initials="JC" lastIdx="0" clrIdx="6">
    <p:extLst>
      <p:ext uri="{19B8F6BF-5375-455C-9EA6-DF929625EA0E}">
        <p15:presenceInfo xmlns:p15="http://schemas.microsoft.com/office/powerpoint/2012/main" userId="S-1-5-21-30542332-1949975913-965413785-50335" providerId="AD"/>
      </p:ext>
    </p:extLst>
  </p:cmAuthor>
  <p:cmAuthor id="8" name="Juarez, Cristina" initials="JC [2]" lastIdx="0" clrIdx="7">
    <p:extLst>
      <p:ext uri="{19B8F6BF-5375-455C-9EA6-DF929625EA0E}">
        <p15:presenceInfo xmlns:p15="http://schemas.microsoft.com/office/powerpoint/2012/main" userId="S::Cristina.Juarez@TRS.TEXAS.GOV::655f524f-3292-466c-88f9-b80bb218494f" providerId="AD"/>
      </p:ext>
    </p:extLst>
  </p:cmAuthor>
  <p:cmAuthor id="9" name="Chandler, Leslie" initials="CL" lastIdx="0" clrIdx="8">
    <p:extLst>
      <p:ext uri="{19B8F6BF-5375-455C-9EA6-DF929625EA0E}">
        <p15:presenceInfo xmlns:p15="http://schemas.microsoft.com/office/powerpoint/2012/main" userId="S::Leslie.Chandler@TRS.TEXAS.GOV::2e2d1024-3de0-4d4f-8ee0-e9d7cf1f1e60" providerId="AD"/>
      </p:ext>
    </p:extLst>
  </p:cmAuthor>
  <p:cmAuthor id="10" name="Mullins, Averi" initials="MA" lastIdx="0" clrIdx="9">
    <p:extLst>
      <p:ext uri="{19B8F6BF-5375-455C-9EA6-DF929625EA0E}">
        <p15:presenceInfo xmlns:p15="http://schemas.microsoft.com/office/powerpoint/2012/main" userId="S::Averi.Mullins@TRS.TEXAS.GOV::9a501bdf-1991-407f-a014-81eca532e1ed" providerId="AD"/>
      </p:ext>
    </p:extLst>
  </p:cmAuthor>
  <p:cmAuthor id="11" name="Gonzalez, Lianna" initials="GL" lastIdx="0" clrIdx="10">
    <p:extLst>
      <p:ext uri="{19B8F6BF-5375-455C-9EA6-DF929625EA0E}">
        <p15:presenceInfo xmlns:p15="http://schemas.microsoft.com/office/powerpoint/2012/main" userId="S-1-5-21-30542332-1949975913-965413785-81181" providerId="AD"/>
      </p:ext>
    </p:extLst>
  </p:cmAuthor>
  <p:cmAuthor id="12" name="Oan Ali, Umme Salama" initials="OAUS" lastIdx="0" clrIdx="11">
    <p:extLst>
      <p:ext uri="{19B8F6BF-5375-455C-9EA6-DF929625EA0E}">
        <p15:presenceInfo xmlns:p15="http://schemas.microsoft.com/office/powerpoint/2012/main" userId="S-1-5-21-30542332-1949975913-965413785-95973" providerId="AD"/>
      </p:ext>
    </p:extLst>
  </p:cmAuthor>
  <p:cmAuthor id="13" name="Jimenez, Denise" initials="JD [2]" lastIdx="0" clrIdx="12">
    <p:extLst>
      <p:ext uri="{19B8F6BF-5375-455C-9EA6-DF929625EA0E}">
        <p15:presenceInfo xmlns:p15="http://schemas.microsoft.com/office/powerpoint/2012/main" userId="S::denise.jimenez@trs.texas.gov::95a408b5-68d0-44ae-a121-023b6356996f" providerId="AD"/>
      </p:ext>
    </p:extLst>
  </p:cmAuthor>
  <p:cmAuthor id="14" name="Duran, Michelle" initials="DM" lastIdx="0" clrIdx="13">
    <p:extLst>
      <p:ext uri="{19B8F6BF-5375-455C-9EA6-DF929625EA0E}">
        <p15:presenceInfo xmlns:p15="http://schemas.microsoft.com/office/powerpoint/2012/main" userId="S-1-5-21-4258776639-1271169360-244890835-1224384" providerId="AD"/>
      </p:ext>
    </p:extLst>
  </p:cmAuthor>
  <p:cmAuthor id="15" name="Oan Ali, Umme Salama" initials="OAUS [2]" lastIdx="0" clrIdx="14">
    <p:extLst>
      <p:ext uri="{19B8F6BF-5375-455C-9EA6-DF929625EA0E}">
        <p15:presenceInfo xmlns:p15="http://schemas.microsoft.com/office/powerpoint/2012/main" userId="S::UmmeSalama.OanAli@TRS.TEXAS.GOV::18d17a1e-29e8-4350-a1bf-2f94022711ac" providerId="AD"/>
      </p:ext>
    </p:extLst>
  </p:cmAuthor>
  <p:cmAuthor id="16" name="Davila, Amanda M" initials="DAM" lastIdx="0" clrIdx="15">
    <p:extLst>
      <p:ext uri="{19B8F6BF-5375-455C-9EA6-DF929625EA0E}">
        <p15:presenceInfo xmlns:p15="http://schemas.microsoft.com/office/powerpoint/2012/main" userId="S::amanda_davila@uhc.com::80dc9f4b-ab98-445b-8702-e9c507b1a8e9" providerId="AD"/>
      </p:ext>
    </p:extLst>
  </p:cmAuthor>
  <p:cmAuthor id="17" name="Mckenzie, Mary E" initials="MME" lastIdx="0" clrIdx="16">
    <p:extLst>
      <p:ext uri="{19B8F6BF-5375-455C-9EA6-DF929625EA0E}">
        <p15:presenceInfo xmlns:p15="http://schemas.microsoft.com/office/powerpoint/2012/main" userId="S::mmckenzie7@uhc.com::fae4d6ae-3a69-4593-a409-fb1799f08720" providerId="AD"/>
      </p:ext>
    </p:extLst>
  </p:cmAuthor>
  <p:cmAuthor id="18" name="Raner, Sara J" initials="RSJ" lastIdx="0" clrIdx="17">
    <p:extLst>
      <p:ext uri="{19B8F6BF-5375-455C-9EA6-DF929625EA0E}">
        <p15:presenceInfo xmlns:p15="http://schemas.microsoft.com/office/powerpoint/2012/main" userId="S::sara_raner@uhc.com::835553b4-d0a0-43fb-8ecf-4a94b3370935" providerId="AD"/>
      </p:ext>
    </p:extLst>
  </p:cmAuthor>
  <p:cmAuthor id="19" name="Lazenby, Braidyn" initials="LB" lastIdx="0" clrIdx="18">
    <p:extLst>
      <p:ext uri="{19B8F6BF-5375-455C-9EA6-DF929625EA0E}">
        <p15:presenceInfo xmlns:p15="http://schemas.microsoft.com/office/powerpoint/2012/main" userId="S::Braidyn.Lazenby@TRS.TEXAS.GOV::ff755bc4-4c2f-4bbf-8473-994fd821c8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4" autoAdjust="0"/>
    <p:restoredTop sz="59028" autoAdjust="0"/>
  </p:normalViewPr>
  <p:slideViewPr>
    <p:cSldViewPr snapToGrid="0" snapToObjects="1">
      <p:cViewPr varScale="1">
        <p:scale>
          <a:sx n="84" d="100"/>
          <a:sy n="84" d="100"/>
        </p:scale>
        <p:origin x="2364" y="78"/>
      </p:cViewPr>
      <p:guideLst/>
    </p:cSldViewPr>
  </p:slideViewPr>
  <p:notesTextViewPr>
    <p:cViewPr>
      <p:scale>
        <a:sx n="125" d="100"/>
        <a:sy n="125"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presProps" Target="presProp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customXml" Target="../customXml/item5.xml"/><Relationship Id="rId90" Type="http://schemas.openxmlformats.org/officeDocument/2006/relationships/viewProps" Target="viewProps.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tableStyles" Target="tableStyles.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tags" Target="tags/tag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96357F-BBDD-0447-8AE9-CE715FCA2681}" type="datetimeFigureOut">
              <a:rPr lang="en-US" smtClean="0"/>
              <a:t>12/2/2021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B4E3C-1AEA-0D43-803E-C8F6EB36411E}" type="slidenum">
              <a:rPr lang="en-US" smtClean="0"/>
              <a:t>‹#›</a:t>
            </a:fld>
            <a:endParaRPr lang="en-US"/>
          </a:p>
        </p:txBody>
      </p:sp>
    </p:spTree>
    <p:extLst>
      <p:ext uri="{BB962C8B-B14F-4D97-AF65-F5344CB8AC3E}">
        <p14:creationId xmlns:p14="http://schemas.microsoft.com/office/powerpoint/2010/main" val="443993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uhcretiree.com/TRS-CareMA"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uhcretiree.com/TRS-CareMA"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uhcretiree.com/TRS-CareMA"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Hola a todos. Hoy, vamos a cubrir los pasos para la inscripción en los planes de TRS-Care Medicare, luego vamos a escuchar a UnitedHealthcare y SilverScript que administran los beneficios médicos y de medicamentos con receta para los participantes de TRS-Care que tienen Medicare. Al final de la presentación, convocar las preguntas más frecuentes. Una cosa a tener en cuenta sobre este tema es que la situación de cada persona es única. Así pues, en esta presentación, veremos una variedad de detalles.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CB4E3C-1AEA-0D43-803E-C8F6EB36411E}" type="slidenum">
              <a:rPr lang="en-US" smtClean="0"/>
              <a:t>7</a:t>
            </a:fld>
            <a:endParaRPr lang="en-US"/>
          </a:p>
        </p:txBody>
      </p:sp>
    </p:spTree>
    <p:extLst>
      <p:ext uri="{BB962C8B-B14F-4D97-AF65-F5344CB8AC3E}">
        <p14:creationId xmlns:p14="http://schemas.microsoft.com/office/powerpoint/2010/main" val="3891010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262626"/>
                </a:solidFill>
                <a:effectLst/>
                <a:latin typeface="Arial"/>
                <a:ea typeface="Arial"/>
                <a:cs typeface="Arial"/>
              </a:rPr>
              <a:t>Una cosa que queremos dejar claro porque las cifras son tan similares es que usted paga $135 por mes de su anualidad TRS por la cobertura TRS-Care. Usted paga $148.60 al mes a la Seguridad Social por la Parte B de Medicare. Puede pagarlo de varias maneras: haciendo que salga de su cheque de la Seguridad Social, por Easy Pay, por teléfono, por correo o a través de su cuenta bancaria</a:t>
            </a:r>
            <a:endParaRPr lang="en-US" sz="1200">
              <a:solidFill>
                <a:schemeClr val="tx1">
                  <a:lumMod val="85000"/>
                  <a:lumOff val="15000"/>
                </a:schemeClr>
              </a:solidFill>
              <a:highlight>
                <a:srgbClr val="FFFF00"/>
              </a:highligh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FCB4E3C-1AEA-0D43-803E-C8F6EB36411E}" type="slidenum">
              <a:rPr lang="en-US" smtClean="0"/>
              <a:t>16</a:t>
            </a:fld>
            <a:endParaRPr lang="en-US"/>
          </a:p>
        </p:txBody>
      </p:sp>
    </p:spTree>
    <p:extLst>
      <p:ext uri="{BB962C8B-B14F-4D97-AF65-F5344CB8AC3E}">
        <p14:creationId xmlns:p14="http://schemas.microsoft.com/office/powerpoint/2010/main" val="4124399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1" i="0" strike="noStrike" cap="none" spc="0" baseline="0">
                <a:solidFill>
                  <a:srgbClr val="262626"/>
                </a:solidFill>
                <a:effectLst/>
                <a:latin typeface="Arial"/>
                <a:ea typeface="Arial"/>
                <a:cs typeface="Arial"/>
              </a:rPr>
              <a:t>La cobertura de la Parte D es su cobertura de medicamentos con receta. Este plan requiere que tenga la Parte B de Medicare. La prima se incluye en los $135 por mes que paga por la cobertura TRS-Care.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1">
              <a:solidFill>
                <a:schemeClr val="tx1">
                  <a:lumMod val="85000"/>
                  <a:lumOff val="15000"/>
                </a:schemeClr>
              </a:solidFill>
              <a:highlight>
                <a:srgbClr val="FFFF00"/>
              </a:highlight>
              <a:latin typeface="Arial" panose="020B0604020202020204" pitchFamily="34" charset="0"/>
              <a:cs typeface="Arial" panose="020B0604020202020204" pitchFamily="34" charset="0"/>
            </a:endParaRPr>
          </a:p>
          <a:p>
            <a:endParaRPr lang="en-US"/>
          </a:p>
          <a:p>
            <a:pPr marL="171450" indent="-171450">
              <a:lnSpc>
                <a:spcPct val="120000"/>
              </a:lnSpc>
              <a:spcAft>
                <a:spcPts val="1800"/>
              </a:spcAft>
              <a:buFont typeface="Arial" panose="020B0604020202020204" pitchFamily="34" charset="0"/>
              <a:buChar char="•"/>
            </a:pPr>
            <a:r>
              <a:rPr lang="es-MX" sz="1200" b="0" i="0" strike="noStrike" cap="none" spc="0" baseline="0">
                <a:solidFill>
                  <a:srgbClr val="262626"/>
                </a:solidFill>
                <a:effectLst/>
                <a:latin typeface="Arial"/>
                <a:ea typeface="Arial"/>
                <a:cs typeface="Arial"/>
              </a:rPr>
              <a:t>Si su ingreso anual es superior a una determinada cantidad, tendrá que pagar una prima adicional directamente a Medicare. La Seguridad Social se pondrá en contacto con usted si tiene que pagar la Parte D IRMAA, con base en sus ingresos.</a:t>
            </a:r>
            <a:endParaRPr lang="en-US" sz="1200">
              <a:solidFill>
                <a:schemeClr val="tx1">
                  <a:lumMod val="85000"/>
                  <a:lumOff val="15000"/>
                </a:schemeClr>
              </a:solidFill>
              <a:highlight>
                <a:srgbClr val="FFFF00"/>
              </a:highlight>
              <a:latin typeface="Arial" panose="020B0604020202020204" pitchFamily="34" charset="0"/>
              <a:cs typeface="Arial" panose="020B0604020202020204" pitchFamily="34" charset="0"/>
            </a:endParaRPr>
          </a:p>
          <a:p>
            <a:pPr marL="171450" indent="-171450">
              <a:lnSpc>
                <a:spcPct val="120000"/>
              </a:lnSpc>
              <a:spcAft>
                <a:spcPts val="1800"/>
              </a:spcAft>
              <a:buFont typeface="Arial" panose="020B0604020202020204" pitchFamily="34" charset="0"/>
              <a:buChar char="•"/>
            </a:pPr>
            <a:r>
              <a:rPr lang="es-MX" sz="1200" b="0" i="0" strike="noStrike" cap="none" spc="0" baseline="0">
                <a:solidFill>
                  <a:srgbClr val="262626"/>
                </a:solidFill>
                <a:effectLst/>
                <a:latin typeface="Arial"/>
                <a:ea typeface="Arial"/>
                <a:cs typeface="Arial"/>
              </a:rPr>
              <a:t>pagar su prima de Medicare directamente a Medicare.</a:t>
            </a:r>
          </a:p>
          <a:p>
            <a:pPr marL="171450" indent="-171450">
              <a:lnSpc>
                <a:spcPct val="120000"/>
              </a:lnSpc>
              <a:spcAft>
                <a:spcPts val="1800"/>
              </a:spcAft>
              <a:buFont typeface="Arial" panose="020B0604020202020204" pitchFamily="34" charset="0"/>
              <a:buChar char="•"/>
            </a:pPr>
            <a:r>
              <a:rPr lang="es-MX" sz="1200" b="0" i="0" strike="noStrike" cap="none" spc="0" baseline="0">
                <a:solidFill>
                  <a:srgbClr val="262626"/>
                </a:solidFill>
                <a:effectLst/>
                <a:latin typeface="Arial"/>
                <a:ea typeface="Arial"/>
                <a:cs typeface="Arial"/>
              </a:rPr>
              <a:t>pagar su prima de TRS-Care a través de su cheque mensual de anualidad TRS. Si su anualidad no es suficiente para cubrir la prima, recibirá una factura mensual.</a:t>
            </a:r>
          </a:p>
        </p:txBody>
      </p:sp>
      <p:sp>
        <p:nvSpPr>
          <p:cNvPr id="4" name="Slide Number Placeholder 3"/>
          <p:cNvSpPr>
            <a:spLocks noGrp="1"/>
          </p:cNvSpPr>
          <p:nvPr>
            <p:ph type="sldNum" sz="quarter" idx="5"/>
          </p:nvPr>
        </p:nvSpPr>
        <p:spPr/>
        <p:txBody>
          <a:bodyPr/>
          <a:lstStyle/>
          <a:p>
            <a:fld id="{CFCB4E3C-1AEA-0D43-803E-C8F6EB36411E}" type="slidenum">
              <a:rPr lang="en-US" smtClean="0"/>
              <a:t>17</a:t>
            </a:fld>
            <a:endParaRPr lang="en-US"/>
          </a:p>
        </p:txBody>
      </p:sp>
    </p:spTree>
    <p:extLst>
      <p:ext uri="{BB962C8B-B14F-4D97-AF65-F5344CB8AC3E}">
        <p14:creationId xmlns:p14="http://schemas.microsoft.com/office/powerpoint/2010/main" val="4039341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ts val="1800"/>
              </a:spcAft>
              <a:buClrTx/>
              <a:buSzTx/>
              <a:buFont typeface="Arial" panose="020B0604020202020204" pitchFamily="34" charset="0"/>
              <a:buNone/>
              <a:defRPr/>
            </a:pPr>
            <a:r>
              <a:rPr lang="es-MX" sz="1200" b="0" i="0" strike="noStrike" cap="none" spc="0" baseline="0">
                <a:solidFill>
                  <a:srgbClr val="262626"/>
                </a:solidFill>
                <a:effectLst/>
                <a:latin typeface="Arial"/>
                <a:ea typeface="Arial"/>
                <a:cs typeface="Arial"/>
              </a:rPr>
              <a:t>Sabemos que comprender e inscribirse en Medicare puede ser abrumador y es probable que haya empezado a recibir muchas solicitudes por correo y teléfono.  Si está comparando planes, tenga en cuenta estos importantes beneficios de TRS-Care Medicare Advantage que ayudan a diferenciar nuestro plan de los demás en los valores del mercado:  </a:t>
            </a:r>
          </a:p>
          <a:p>
            <a:pPr marL="171450" marR="0" lvl="0" indent="-171450" algn="l" defTabSz="457200" rtl="0" eaLnBrk="1" fontAlgn="auto" latinLnBrk="0" hangingPunct="1">
              <a:lnSpc>
                <a:spcPct val="100000"/>
              </a:lnSpc>
              <a:spcBef>
                <a:spcPct val="0"/>
              </a:spcBef>
              <a:spcAft>
                <a:spcPts val="1800"/>
              </a:spcAft>
              <a:buClrTx/>
              <a:buSzTx/>
              <a:buFont typeface="Arial" panose="020B0604020202020204" pitchFamily="34" charset="0"/>
              <a:buChar char="•"/>
              <a:defRPr/>
            </a:pPr>
            <a:r>
              <a:rPr lang="es-MX" sz="1200" b="0" i="0" strike="noStrike" cap="none" spc="0" baseline="0">
                <a:solidFill>
                  <a:srgbClr val="262626"/>
                </a:solidFill>
                <a:effectLst/>
                <a:latin typeface="Arial"/>
                <a:ea typeface="Arial"/>
                <a:cs typeface="Arial"/>
              </a:rPr>
              <a:t>Alta satisfacción entre los jubilados con TRS</a:t>
            </a:r>
          </a:p>
          <a:p>
            <a:pPr marL="342900" marR="0" lvl="0" indent="-342900" algn="l" defTabSz="457200" rtl="0" eaLnBrk="1" fontAlgn="auto" latinLnBrk="0" hangingPunct="1">
              <a:lnSpc>
                <a:spcPct val="100000"/>
              </a:lnSpc>
              <a:spcBef>
                <a:spcPct val="0"/>
              </a:spcBef>
              <a:spcAft>
                <a:spcPts val="1800"/>
              </a:spcAft>
              <a:buClrTx/>
              <a:buSzTx/>
              <a:buFont typeface="Arial" panose="020B0604020202020204" pitchFamily="34" charset="0"/>
              <a:buChar char="•"/>
              <a:defRPr/>
            </a:pPr>
            <a:r>
              <a:rPr lang="es-MX" sz="1200" b="0" i="0" strike="noStrike" cap="none" spc="0" baseline="0">
                <a:solidFill>
                  <a:srgbClr val="262626"/>
                </a:solidFill>
                <a:effectLst/>
                <a:latin typeface="Arial"/>
                <a:ea typeface="Arial"/>
                <a:cs typeface="Arial"/>
              </a:rPr>
              <a:t>Bajos gastos de bolsillo máximos anuales</a:t>
            </a:r>
          </a:p>
          <a:p>
            <a:pPr marL="342900" marR="0" lvl="0" indent="-342900" algn="l" defTabSz="457200" rtl="0" eaLnBrk="1" fontAlgn="auto" latinLnBrk="0" hangingPunct="1">
              <a:lnSpc>
                <a:spcPct val="100000"/>
              </a:lnSpc>
              <a:spcBef>
                <a:spcPct val="0"/>
              </a:spcBef>
              <a:spcAft>
                <a:spcPts val="1800"/>
              </a:spcAft>
              <a:buClrTx/>
              <a:buSzTx/>
              <a:buFont typeface="Arial" panose="020B0604020202020204" pitchFamily="34" charset="0"/>
              <a:buChar char="•"/>
              <a:defRPr/>
            </a:pPr>
            <a:r>
              <a:rPr lang="es-MX" sz="1200" b="0" i="0" strike="noStrike" cap="none" spc="0" baseline="0">
                <a:solidFill>
                  <a:srgbClr val="262626"/>
                </a:solidFill>
                <a:effectLst/>
                <a:latin typeface="Arial"/>
                <a:ea typeface="Arial"/>
                <a:cs typeface="Arial"/>
              </a:rPr>
              <a:t>Acceso a beneficios para la visión, la audición y el bienestar </a:t>
            </a:r>
          </a:p>
          <a:p>
            <a:pPr marL="342900" marR="0" lvl="0" indent="-342900" algn="l" defTabSz="457200" rtl="0" eaLnBrk="1" fontAlgn="auto" latinLnBrk="0" hangingPunct="1">
              <a:lnSpc>
                <a:spcPct val="100000"/>
              </a:lnSpc>
              <a:spcBef>
                <a:spcPct val="0"/>
              </a:spcBef>
              <a:spcAft>
                <a:spcPts val="1800"/>
              </a:spcAft>
              <a:buClrTx/>
              <a:buSzTx/>
              <a:buFont typeface="Arial" panose="020B0604020202020204" pitchFamily="34" charset="0"/>
              <a:buChar char="•"/>
              <a:defRPr/>
            </a:pPr>
            <a:r>
              <a:rPr lang="es-MX" sz="1200" b="0" i="0" strike="noStrike" cap="none" spc="0" baseline="0">
                <a:solidFill>
                  <a:srgbClr val="262626"/>
                </a:solidFill>
                <a:effectLst/>
                <a:latin typeface="Arial"/>
                <a:ea typeface="Arial"/>
                <a:cs typeface="Arial"/>
              </a:rPr>
              <a:t>Copagos fijos bajos para todas las recetas (cobertura de “agujero de dona” completa)</a:t>
            </a:r>
          </a:p>
          <a:p>
            <a:pPr marL="342900" marR="0" lvl="0" indent="-342900" algn="l" defTabSz="457200" rtl="0" eaLnBrk="1" fontAlgn="auto" latinLnBrk="0" hangingPunct="1">
              <a:lnSpc>
                <a:spcPct val="100000"/>
              </a:lnSpc>
              <a:spcBef>
                <a:spcPct val="0"/>
              </a:spcBef>
              <a:spcAft>
                <a:spcPts val="1800"/>
              </a:spcAft>
              <a:buClrTx/>
              <a:buSzTx/>
              <a:buFont typeface="Arial" panose="020B0604020202020204" pitchFamily="34" charset="0"/>
              <a:buChar char="•"/>
              <a:defRPr/>
            </a:pPr>
            <a:r>
              <a:rPr lang="es-MX" sz="1200" b="0" i="0" strike="noStrike" cap="none" spc="0" baseline="0">
                <a:solidFill>
                  <a:srgbClr val="262626"/>
                </a:solidFill>
                <a:effectLst/>
                <a:latin typeface="Arial"/>
                <a:ea typeface="Arial"/>
                <a:cs typeface="Arial"/>
              </a:rPr>
              <a:t>100 % de cobertura para atención preventiva y visitas al médico de atención primaria</a:t>
            </a:r>
          </a:p>
          <a:p>
            <a:pPr marL="342900" marR="0" lvl="0" indent="-342900" algn="l" defTabSz="457200" rtl="0" eaLnBrk="1" fontAlgn="auto" latinLnBrk="0" hangingPunct="1">
              <a:lnSpc>
                <a:spcPct val="100000"/>
              </a:lnSpc>
              <a:spcBef>
                <a:spcPct val="0"/>
              </a:spcBef>
              <a:spcAft>
                <a:spcPts val="1800"/>
              </a:spcAft>
              <a:buClrTx/>
              <a:buSzTx/>
              <a:buFont typeface="Arial" panose="020B0604020202020204" pitchFamily="34" charset="0"/>
              <a:buChar char="•"/>
              <a:defRPr/>
            </a:pPr>
            <a:r>
              <a:rPr lang="es-MX" sz="1200" b="0" i="0" strike="noStrike" cap="none" spc="0" baseline="0">
                <a:solidFill>
                  <a:srgbClr val="262626"/>
                </a:solidFill>
                <a:effectLst/>
                <a:latin typeface="Arial"/>
                <a:ea typeface="Arial"/>
                <a:cs typeface="Arial"/>
              </a:rPr>
              <a:t>Seguridad de la cobertura y estabilidad de la prima</a:t>
            </a:r>
            <a:endParaRPr kumimoji="0" lang="en-US"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262626"/>
                </a:solidFill>
                <a:effectLst/>
                <a:latin typeface="Arial"/>
                <a:ea typeface="Arial"/>
                <a:cs typeface="Arial"/>
              </a:rPr>
              <a:t>Escuchará más sobre estas ventajas de valor añadido en la presentación de hoy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CFCB4E3C-1AEA-0D43-803E-C8F6EB3641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4971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Por ahora, vamos a cambiar de tema y hablar sobre la inscripción en los planes de TRS-Care Medicare. </a:t>
            </a:r>
          </a:p>
        </p:txBody>
      </p:sp>
      <p:sp>
        <p:nvSpPr>
          <p:cNvPr id="4" name="Slide Number Placeholder 3"/>
          <p:cNvSpPr>
            <a:spLocks noGrp="1"/>
          </p:cNvSpPr>
          <p:nvPr>
            <p:ph type="sldNum" sz="quarter" idx="10"/>
          </p:nvPr>
        </p:nvSpPr>
        <p:spPr/>
        <p:txBody>
          <a:bodyPr/>
          <a:lstStyle/>
          <a:p>
            <a:fld id="{CFCB4E3C-1AEA-0D43-803E-C8F6EB36411E}" type="slidenum">
              <a:rPr lang="en-US" smtClean="0"/>
              <a:t>19</a:t>
            </a:fld>
            <a:endParaRPr lang="en-US"/>
          </a:p>
        </p:txBody>
      </p:sp>
    </p:spTree>
    <p:extLst>
      <p:ext uri="{BB962C8B-B14F-4D97-AF65-F5344CB8AC3E}">
        <p14:creationId xmlns:p14="http://schemas.microsoft.com/office/powerpoint/2010/main" val="833316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s-MX" sz="1200" b="0" i="0" strike="noStrike" cap="none" spc="0" baseline="0" dirty="0">
                <a:solidFill>
                  <a:srgbClr val="000000"/>
                </a:solidFill>
                <a:effectLst/>
                <a:latin typeface="Calibri"/>
                <a:ea typeface="Calibri"/>
                <a:cs typeface="Calibri"/>
              </a:rPr>
              <a:t>si actualmente está inscrito en TRS-</a:t>
            </a:r>
            <a:r>
              <a:rPr lang="es-MX" sz="1200" b="0" i="0" strike="noStrike" cap="none" spc="0" baseline="0" dirty="0" err="1">
                <a:solidFill>
                  <a:srgbClr val="000000"/>
                </a:solidFill>
                <a:effectLst/>
                <a:latin typeface="Calibri"/>
                <a:ea typeface="Calibri"/>
                <a:cs typeface="Calibri"/>
              </a:rPr>
              <a:t>Care</a:t>
            </a:r>
            <a:r>
              <a:rPr lang="es-MX" sz="1200" b="0" i="0" strike="noStrike" cap="none" spc="0" baseline="0" dirty="0">
                <a:solidFill>
                  <a:srgbClr val="000000"/>
                </a:solidFill>
                <a:effectLst/>
                <a:latin typeface="Calibri"/>
                <a:ea typeface="Calibri"/>
                <a:cs typeface="Calibri"/>
              </a:rPr>
              <a:t> y cumple 65 años, pasará a TRS-</a:t>
            </a:r>
            <a:r>
              <a:rPr lang="es-MX" sz="1200" b="0" i="0" strike="noStrike" cap="none" spc="0" baseline="0" dirty="0" err="1">
                <a:solidFill>
                  <a:srgbClr val="000000"/>
                </a:solidFill>
                <a:effectLst/>
                <a:latin typeface="Calibri"/>
                <a:ea typeface="Calibri"/>
                <a:cs typeface="Calibri"/>
              </a:rPr>
              <a:t>Care</a:t>
            </a:r>
            <a:r>
              <a:rPr lang="es-MX" sz="1200" b="0" i="0" strike="noStrike" cap="none" spc="0" baseline="0" dirty="0">
                <a:solidFill>
                  <a:srgbClr val="000000"/>
                </a:solidFill>
                <a:effectLst/>
                <a:latin typeface="Calibri"/>
                <a:ea typeface="Calibri"/>
                <a:cs typeface="Calibri"/>
              </a:rPr>
              <a:t> Medicare </a:t>
            </a:r>
            <a:r>
              <a:rPr lang="es-MX" sz="1200" b="0" i="0" strike="noStrike" cap="none" spc="0" baseline="0" dirty="0" err="1">
                <a:solidFill>
                  <a:srgbClr val="000000"/>
                </a:solidFill>
                <a:effectLst/>
                <a:latin typeface="Calibri"/>
                <a:ea typeface="Calibri"/>
                <a:cs typeface="Calibri"/>
              </a:rPr>
              <a:t>Advantage</a:t>
            </a:r>
            <a:r>
              <a:rPr lang="es-MX" sz="1200" b="0" i="0" strike="noStrike" cap="none" spc="0" baseline="0" dirty="0">
                <a:solidFill>
                  <a:srgbClr val="000000"/>
                </a:solidFill>
                <a:effectLst/>
                <a:latin typeface="Calibri"/>
                <a:ea typeface="Calibri"/>
                <a:cs typeface="Calibri"/>
              </a:rPr>
              <a:t> y TRS-</a:t>
            </a:r>
            <a:r>
              <a:rPr lang="es-MX" sz="1200" b="0" i="0" strike="noStrike" cap="none" spc="0" baseline="0" dirty="0" err="1">
                <a:solidFill>
                  <a:srgbClr val="000000"/>
                </a:solidFill>
                <a:effectLst/>
                <a:latin typeface="Calibri"/>
                <a:ea typeface="Calibri"/>
                <a:cs typeface="Calibri"/>
              </a:rPr>
              <a:t>Care</a:t>
            </a:r>
            <a:r>
              <a:rPr lang="es-MX" sz="1200" b="0" i="0" strike="noStrike" cap="none" spc="0" baseline="0" dirty="0">
                <a:solidFill>
                  <a:srgbClr val="000000"/>
                </a:solidFill>
                <a:effectLst/>
                <a:latin typeface="Calibri"/>
                <a:ea typeface="Calibri"/>
                <a:cs typeface="Calibri"/>
              </a:rPr>
              <a:t> Medicare </a:t>
            </a:r>
            <a:r>
              <a:rPr lang="es-MX" sz="1200" b="0" i="0" strike="noStrike" cap="none" spc="0" baseline="0" dirty="0" err="1">
                <a:solidFill>
                  <a:srgbClr val="000000"/>
                </a:solidFill>
                <a:effectLst/>
                <a:latin typeface="Calibri"/>
                <a:ea typeface="Calibri"/>
                <a:cs typeface="Calibri"/>
              </a:rPr>
              <a:t>Rx</a:t>
            </a:r>
            <a:r>
              <a:rPr lang="es-MX" sz="1200" b="0" i="0" strike="noStrike" cap="none" spc="0" baseline="0" dirty="0">
                <a:solidFill>
                  <a:srgbClr val="000000"/>
                </a:solidFill>
                <a:effectLst/>
                <a:latin typeface="Calibri"/>
                <a:ea typeface="Calibri"/>
                <a:cs typeface="Calibri"/>
              </a:rPr>
              <a:t> siempre que se haya inscrito en Medicare y haya proporcionado a TRS su número de Medicare, como mencionamos anteriormente.</a:t>
            </a:r>
          </a:p>
          <a:p>
            <a:pPr marL="171450" indent="-171450">
              <a:buFontTx/>
              <a:buChar char="-"/>
            </a:pPr>
            <a:r>
              <a:rPr lang="es-MX" sz="1200" b="0" i="0" strike="noStrike" cap="none" spc="0" baseline="0" dirty="0">
                <a:solidFill>
                  <a:srgbClr val="000000"/>
                </a:solidFill>
                <a:effectLst/>
                <a:latin typeface="Calibri"/>
                <a:ea typeface="Calibri"/>
                <a:cs typeface="Calibri"/>
              </a:rPr>
              <a:t>Si está recibiendo TRS-</a:t>
            </a:r>
            <a:r>
              <a:rPr lang="es-MX" sz="1200" b="0" i="0" strike="noStrike" cap="none" spc="0" baseline="0" dirty="0" err="1">
                <a:solidFill>
                  <a:srgbClr val="000000"/>
                </a:solidFill>
                <a:effectLst/>
                <a:latin typeface="Calibri"/>
                <a:ea typeface="Calibri"/>
                <a:cs typeface="Calibri"/>
              </a:rPr>
              <a:t>Care</a:t>
            </a:r>
            <a:r>
              <a:rPr lang="es-MX" sz="1200" b="0" i="0" strike="noStrike" cap="none" spc="0" baseline="0" dirty="0">
                <a:solidFill>
                  <a:srgbClr val="000000"/>
                </a:solidFill>
                <a:effectLst/>
                <a:latin typeface="Calibri"/>
                <a:ea typeface="Calibri"/>
                <a:cs typeface="Calibri"/>
              </a:rPr>
              <a:t> y es menor de 65 años, pero es elegible para Medicare debido a discapacidad, deberá reportar sus números de Medicare a TRS e inscribirse en los planes de TRS-</a:t>
            </a:r>
            <a:r>
              <a:rPr lang="es-MX" sz="1200" b="0" i="0" strike="noStrike" cap="none" spc="0" baseline="0" dirty="0" err="1">
                <a:solidFill>
                  <a:srgbClr val="000000"/>
                </a:solidFill>
                <a:effectLst/>
                <a:latin typeface="Calibri"/>
                <a:ea typeface="Calibri"/>
                <a:cs typeface="Calibri"/>
              </a:rPr>
              <a:t>Care</a:t>
            </a:r>
            <a:r>
              <a:rPr lang="es-MX" sz="1200" b="0" i="0" strike="noStrike" cap="none" spc="0" baseline="0" dirty="0">
                <a:solidFill>
                  <a:srgbClr val="000000"/>
                </a:solidFill>
                <a:effectLst/>
                <a:latin typeface="Calibri"/>
                <a:ea typeface="Calibri"/>
                <a:cs typeface="Calibri"/>
              </a:rPr>
              <a:t> Medicare</a:t>
            </a:r>
          </a:p>
          <a:p>
            <a:pPr marL="628650" lvl="1" indent="-171450">
              <a:buFontTx/>
              <a:buChar char="-"/>
            </a:pPr>
            <a:r>
              <a:rPr lang="es-MX" sz="1200" b="0" i="0" strike="noStrike" cap="none" spc="0" baseline="0" dirty="0">
                <a:solidFill>
                  <a:srgbClr val="000000"/>
                </a:solidFill>
                <a:effectLst/>
                <a:latin typeface="Calibri"/>
                <a:ea typeface="Calibri"/>
                <a:cs typeface="Calibri"/>
              </a:rPr>
              <a:t>La única excepción para la discapacidad es si tiene enfermedad renal terminal y está en su período de coordinación de 30 meses con Medicare. </a:t>
            </a:r>
          </a:p>
          <a:p>
            <a:pPr marL="171450" indent="-171450">
              <a:buFontTx/>
              <a:buChar char="-"/>
            </a:pPr>
            <a:r>
              <a:rPr lang="es-MX" sz="1200" b="0" i="0" strike="noStrike" cap="none" spc="0" baseline="0" dirty="0">
                <a:solidFill>
                  <a:srgbClr val="000000"/>
                </a:solidFill>
                <a:effectLst/>
                <a:latin typeface="Calibri"/>
                <a:ea typeface="Calibri"/>
                <a:cs typeface="Calibri"/>
              </a:rPr>
              <a:t>y si se jubila y ya tiene más de 65 años, tendrá que inscribirse</a:t>
            </a:r>
          </a:p>
          <a:p>
            <a:pPr marL="171450" indent="-171450">
              <a:buFontTx/>
              <a:buChar char="-"/>
            </a:pPr>
            <a:r>
              <a:rPr lang="es-MX" sz="1200" b="0" i="0" strike="noStrike" cap="none" spc="0" baseline="0" dirty="0">
                <a:solidFill>
                  <a:srgbClr val="000000"/>
                </a:solidFill>
                <a:effectLst/>
                <a:latin typeface="Calibri"/>
                <a:ea typeface="Calibri"/>
                <a:cs typeface="Calibri"/>
              </a:rPr>
              <a:t>y esto es bastante nuevo, pero si usted es un jubilado de TRS o un cónyuge superviviente que era elegible para TRS-</a:t>
            </a:r>
            <a:r>
              <a:rPr lang="es-MX" sz="1200" b="0" i="0" strike="noStrike" cap="none" spc="0" baseline="0" dirty="0" err="1">
                <a:solidFill>
                  <a:srgbClr val="000000"/>
                </a:solidFill>
                <a:effectLst/>
                <a:latin typeface="Calibri"/>
                <a:ea typeface="Calibri"/>
                <a:cs typeface="Calibri"/>
              </a:rPr>
              <a:t>Care</a:t>
            </a:r>
            <a:r>
              <a:rPr lang="es-MX" sz="1200" b="0" i="0" strike="noStrike" cap="none" spc="0" baseline="0" dirty="0">
                <a:solidFill>
                  <a:srgbClr val="000000"/>
                </a:solidFill>
                <a:effectLst/>
                <a:latin typeface="Calibri"/>
                <a:ea typeface="Calibri"/>
                <a:cs typeface="Calibri"/>
              </a:rPr>
              <a:t>, pero no se inscribió, o si terminó la cobertura, ahora puede inscribirse cuando cumpla 65 años. O bien, si experimenta un evento especial de inscripción, como la pérdida de cobertura sin culpa propia, puede inscribirse en TRS-</a:t>
            </a:r>
            <a:r>
              <a:rPr lang="es-MX" sz="1200" b="0" i="0" strike="noStrike" cap="none" spc="0" baseline="0" dirty="0" err="1">
                <a:solidFill>
                  <a:srgbClr val="000000"/>
                </a:solidFill>
                <a:effectLst/>
                <a:latin typeface="Calibri"/>
                <a:ea typeface="Calibri"/>
                <a:cs typeface="Calibri"/>
              </a:rPr>
              <a:t>Care</a:t>
            </a:r>
            <a:r>
              <a:rPr lang="es-MX" sz="1200" b="0" i="0" strike="noStrike" cap="none" spc="0" baseline="0" dirty="0">
                <a:solidFill>
                  <a:srgbClr val="000000"/>
                </a:solidFill>
                <a:effectLst/>
                <a:latin typeface="Calibri"/>
                <a:ea typeface="Calibri"/>
                <a:cs typeface="Calibri"/>
              </a:rPr>
              <a:t>. </a:t>
            </a:r>
          </a:p>
          <a:p>
            <a:pPr marL="171450" indent="-171450">
              <a:buFontTx/>
              <a:buChar char="-"/>
            </a:pPr>
            <a:endParaRPr lang="en-US" baseline="0" dirty="0"/>
          </a:p>
          <a:p>
            <a:pPr marL="171450" indent="-171450">
              <a:buFontTx/>
              <a:buChar char="-"/>
            </a:pPr>
            <a:r>
              <a:rPr lang="es-MX" sz="1200" b="0" i="0" strike="noStrike" cap="none" spc="0" baseline="0" dirty="0">
                <a:solidFill>
                  <a:srgbClr val="000000"/>
                </a:solidFill>
                <a:effectLst/>
                <a:latin typeface="Calibri"/>
                <a:ea typeface="Calibri"/>
                <a:cs typeface="Calibri"/>
              </a:rPr>
              <a:t>Si no está seguro de su situación, le alentamos a que nos llame. Proporcionaré el número de teléfono al final de la presentación. </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CFCB4E3C-1AEA-0D43-803E-C8F6EB36411E}" type="slidenum">
              <a:rPr lang="en-US" smtClean="0"/>
              <a:t>20</a:t>
            </a:fld>
            <a:endParaRPr lang="en-US"/>
          </a:p>
        </p:txBody>
      </p:sp>
    </p:spTree>
    <p:extLst>
      <p:ext uri="{BB962C8B-B14F-4D97-AF65-F5344CB8AC3E}">
        <p14:creationId xmlns:p14="http://schemas.microsoft.com/office/powerpoint/2010/main" val="1485370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Ahora hablemos sobre cómo inscribirse y hay varios pasos. Primero, hablemos sobre cómo inscribirse en Medicare. Hay dos escenarios diferentes: 1) no está recibiendo beneficios de SSA; y 2) está recibiendo beneficios de SSA.</a:t>
            </a:r>
          </a:p>
          <a:p>
            <a:endParaRPr lang="en-US" baseline="0"/>
          </a:p>
          <a:p>
            <a:r>
              <a:rPr lang="es-MX" sz="1200" b="0" i="0" strike="noStrike" cap="none" spc="0" baseline="0">
                <a:solidFill>
                  <a:srgbClr val="000000"/>
                </a:solidFill>
                <a:effectLst/>
                <a:latin typeface="Calibri"/>
                <a:ea typeface="Calibri"/>
                <a:cs typeface="Calibri"/>
              </a:rPr>
              <a:t>Si no está recibiendo beneficios de SSA, tendrá que tomar medidas para inscribirse en Medicare, lo que puede hacer de una de tres maneras: hacerlo en línea, llamar a SSA o visitarlos en persona si es conveniente. Debido a que no recibe un cheque de la Seguridad Social, deberá pagar sus primas directamente a Medicare. Aceptan pagos automatizados o pagos trimestrales. Hable con Medicare para ver cuáles son sus opciones. </a:t>
            </a:r>
            <a:endParaRPr lang="en-US"/>
          </a:p>
        </p:txBody>
      </p:sp>
      <p:sp>
        <p:nvSpPr>
          <p:cNvPr id="4" name="Slide Number Placeholder 3"/>
          <p:cNvSpPr>
            <a:spLocks noGrp="1"/>
          </p:cNvSpPr>
          <p:nvPr>
            <p:ph type="sldNum" sz="quarter" idx="10"/>
          </p:nvPr>
        </p:nvSpPr>
        <p:spPr/>
        <p:txBody>
          <a:bodyPr/>
          <a:lstStyle/>
          <a:p>
            <a:fld id="{CFCB4E3C-1AEA-0D43-803E-C8F6EB36411E}" type="slidenum">
              <a:rPr lang="en-US" smtClean="0"/>
              <a:t>21</a:t>
            </a:fld>
            <a:endParaRPr lang="en-US"/>
          </a:p>
        </p:txBody>
      </p:sp>
    </p:spTree>
    <p:extLst>
      <p:ext uri="{BB962C8B-B14F-4D97-AF65-F5344CB8AC3E}">
        <p14:creationId xmlns:p14="http://schemas.microsoft.com/office/powerpoint/2010/main" val="2051457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A continuación, queremos hablar sobre si ya está recibiendo beneficios de la Seguridad Social. Se inscribe automáticamente en Medicare y la prima sale de su cheque de la Seguridad Social. Probablemente recibirá esa tarjeta por correo, por lo que no tendría que conectarse a Internet ni llamar a la Seguridad Social, se inscribirá automáticamente</a:t>
            </a:r>
          </a:p>
        </p:txBody>
      </p:sp>
      <p:sp>
        <p:nvSpPr>
          <p:cNvPr id="4" name="Slide Number Placeholder 3"/>
          <p:cNvSpPr>
            <a:spLocks noGrp="1"/>
          </p:cNvSpPr>
          <p:nvPr>
            <p:ph type="sldNum" sz="quarter" idx="10"/>
          </p:nvPr>
        </p:nvSpPr>
        <p:spPr/>
        <p:txBody>
          <a:bodyPr/>
          <a:lstStyle/>
          <a:p>
            <a:fld id="{CFCB4E3C-1AEA-0D43-803E-C8F6EB36411E}" type="slidenum">
              <a:rPr lang="en-US" smtClean="0"/>
              <a:t>22</a:t>
            </a:fld>
            <a:endParaRPr lang="en-US"/>
          </a:p>
        </p:txBody>
      </p:sp>
    </p:spTree>
    <p:extLst>
      <p:ext uri="{BB962C8B-B14F-4D97-AF65-F5344CB8AC3E}">
        <p14:creationId xmlns:p14="http://schemas.microsoft.com/office/powerpoint/2010/main" val="9170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Hablemos ahora de la Inscripción inicial. Medicare le brinda un período de inscripción largo; si se inscribe en este período de 7 meses, no tendrá una penalización por inscripción tardía. Sin embargo, TRS quiere que inicie el proceso tres meses antes del mes de su cumpleaños 65. Si espera más tarde, retrasará la fecha de entrada en vigencia de la Parte B y se arriesgará a no poder inscribirse en los planes de TRS-Care Medicare. </a:t>
            </a:r>
            <a:r>
              <a:rPr lang="es-MX" sz="1200" b="1" i="0" strike="noStrike" cap="none" spc="0" baseline="0">
                <a:solidFill>
                  <a:srgbClr val="000000"/>
                </a:solidFill>
                <a:effectLst/>
                <a:latin typeface="Calibri"/>
                <a:ea typeface="Calibri"/>
                <a:cs typeface="Calibri"/>
              </a:rPr>
              <a:t>NOTA:</a:t>
            </a:r>
            <a:r>
              <a:rPr lang="es-MX" sz="1200" b="0" i="0" strike="noStrike" cap="none" spc="0" baseline="0">
                <a:solidFill>
                  <a:srgbClr val="000000"/>
                </a:solidFill>
                <a:effectLst/>
                <a:latin typeface="Calibri"/>
                <a:ea typeface="Calibri"/>
                <a:cs typeface="Calibri"/>
              </a:rPr>
              <a:t> </a:t>
            </a:r>
            <a:r>
              <a:rPr lang="es-MX" sz="1200" b="1" i="0" strike="noStrike" cap="none" spc="0" baseline="0">
                <a:solidFill>
                  <a:srgbClr val="000000"/>
                </a:solidFill>
                <a:effectLst/>
                <a:latin typeface="Calibri"/>
                <a:ea typeface="Calibri"/>
                <a:cs typeface="Calibri"/>
              </a:rPr>
              <a:t>LA EDAD 65 700EO DE TRS ES SOLO PARA EL MES DE SU CUMPLEAÑOS 65 Y EL MES POSTERIOR.</a:t>
            </a:r>
            <a:r>
              <a:rPr lang="es-MX" sz="1200" b="0" i="0" strike="noStrike" cap="none" spc="0" baseline="0">
                <a:solidFill>
                  <a:srgbClr val="000000"/>
                </a:solidFill>
                <a:effectLst/>
                <a:latin typeface="Calibri"/>
                <a:ea typeface="Calibri"/>
                <a:cs typeface="Calibri"/>
              </a:rPr>
              <a:t> </a:t>
            </a:r>
            <a:r>
              <a:rPr lang="es-MX" sz="1200" b="1" i="0" strike="noStrike" cap="none" spc="0" baseline="0">
                <a:solidFill>
                  <a:srgbClr val="000000"/>
                </a:solidFill>
                <a:effectLst/>
                <a:latin typeface="Calibri"/>
                <a:ea typeface="Calibri"/>
                <a:cs typeface="Calibri"/>
              </a:rPr>
              <a:t>NO SE PIERDA EN SU EO</a:t>
            </a:r>
            <a:r>
              <a:rPr lang="es-MX" sz="1200" b="0" i="0" strike="noStrike" cap="none" spc="0" baseline="0">
                <a:solidFill>
                  <a:srgbClr val="000000"/>
                </a:solidFill>
                <a:effectLst/>
                <a:latin typeface="Calibri"/>
                <a:ea typeface="Calibri"/>
                <a:cs typeface="Calibri"/>
              </a:rPr>
              <a:t> </a:t>
            </a:r>
            <a:r>
              <a:rPr lang="es-MX" sz="1200" b="1" i="0" strike="noStrike" cap="none" spc="0" baseline="0">
                <a:solidFill>
                  <a:srgbClr val="000000"/>
                </a:solidFill>
                <a:effectLst/>
                <a:latin typeface="Calibri"/>
                <a:ea typeface="Calibri"/>
                <a:cs typeface="Calibri"/>
              </a:rPr>
              <a:t>HABRÁ TAMBIÉN UN RETRASO EN LA FECHA DE INICIO DE MA SI LA PARTE B SE REPORTA TARDE. </a:t>
            </a:r>
          </a:p>
          <a:p>
            <a:endParaRPr lang="en-US" b="1" baseline="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Los socios que cumplan 65 años y proporcionen su MBI a TRS antes de su mes de nacimiento no tendrán deducible para su primer año de plan, lo que les ahorrará $500. </a:t>
            </a:r>
          </a:p>
          <a:p>
            <a:endParaRPr lang="en-US"/>
          </a:p>
        </p:txBody>
      </p:sp>
      <p:sp>
        <p:nvSpPr>
          <p:cNvPr id="4" name="Slide Number Placeholder 3"/>
          <p:cNvSpPr>
            <a:spLocks noGrp="1"/>
          </p:cNvSpPr>
          <p:nvPr>
            <p:ph type="sldNum" sz="quarter" idx="5"/>
          </p:nvPr>
        </p:nvSpPr>
        <p:spPr/>
        <p:txBody>
          <a:bodyPr/>
          <a:lstStyle/>
          <a:p>
            <a:fld id="{CFCB4E3C-1AEA-0D43-803E-C8F6EB36411E}" type="slidenum">
              <a:rPr lang="en-US" smtClean="0"/>
              <a:t>23</a:t>
            </a:fld>
            <a:endParaRPr lang="en-US"/>
          </a:p>
        </p:txBody>
      </p:sp>
    </p:spTree>
    <p:extLst>
      <p:ext uri="{BB962C8B-B14F-4D97-AF65-F5344CB8AC3E}">
        <p14:creationId xmlns:p14="http://schemas.microsoft.com/office/powerpoint/2010/main" val="3831227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Vamos a hablar sobre la jubilación después de los 65 años. Sabemos que muchas personas siguen trabajando activamente a los 65 años. Una cosa que la gente pregunta es: “¿De todas maneras necesito inscribirme en Medicare?” En ocasiones, es posible que el gobierno federal no sepa que usted aún está trabajando, por lo que le enviarán información sobre cómo inscribirse en Medicare. Deberá hacerles saber que todavía está trabajando. En muchas ocasiones, por lo que he visto, la Seguridad Social pide a su empleador que rellene un formulario para verificar que usted sigue trabajando. Esto garantiza que no tendrá una penalización por inscripción tardía siempre que se inscriba. </a:t>
            </a:r>
          </a:p>
          <a:p>
            <a:endParaRPr lang="en-US" dirty="0"/>
          </a:p>
          <a:p>
            <a:r>
              <a:rPr lang="es-MX" sz="1200" b="0" i="0" strike="noStrike" cap="none" spc="0" baseline="0" dirty="0">
                <a:solidFill>
                  <a:srgbClr val="000000"/>
                </a:solidFill>
                <a:effectLst/>
                <a:latin typeface="Calibri"/>
                <a:ea typeface="Calibri"/>
                <a:cs typeface="Calibri"/>
              </a:rPr>
              <a:t>Cuando se jubile, deberá comunicarse con la Seguridad Social aproximadamente 3 meses antes de la fecha de jubilación para asegurarse de que su cobertura de Medicare entre en vigor. Ese mismo día es el primer día de su cobertura TRS-</a:t>
            </a:r>
            <a:r>
              <a:rPr lang="es-MX" sz="1200" b="0" i="0" strike="noStrike" cap="none" spc="0" baseline="0" dirty="0" err="1">
                <a:solidFill>
                  <a:srgbClr val="000000"/>
                </a:solidFill>
                <a:effectLst/>
                <a:latin typeface="Calibri"/>
                <a:ea typeface="Calibri"/>
                <a:cs typeface="Calibri"/>
              </a:rPr>
              <a:t>Care</a:t>
            </a:r>
            <a:r>
              <a:rPr lang="es-MX" sz="1200" b="0" i="0" strike="noStrike" cap="none" spc="0" baseline="0" dirty="0">
                <a:solidFill>
                  <a:srgbClr val="000000"/>
                </a:solidFill>
                <a:effectLst/>
                <a:latin typeface="Calibri"/>
                <a:ea typeface="Calibri"/>
                <a:cs typeface="Calibri"/>
              </a:rPr>
              <a:t>. Por lo tanto, si se jubila el 31 de mayo y su cobertura para jubilados entra en vigencia el 1 de junio, le recomendamos que Medicare entre en vigencia el mismo día. </a:t>
            </a:r>
          </a:p>
          <a:p>
            <a:endParaRPr lang="en-US" dirty="0"/>
          </a:p>
          <a:p>
            <a:r>
              <a:rPr lang="es-MX" sz="1200" b="0" i="0" strike="noStrike" cap="none" spc="0" baseline="0" dirty="0">
                <a:solidFill>
                  <a:srgbClr val="000000"/>
                </a:solidFill>
                <a:effectLst/>
                <a:latin typeface="Calibri"/>
                <a:ea typeface="Calibri"/>
                <a:cs typeface="Calibri"/>
              </a:rPr>
              <a:t>Una cosa a tener en cuenta es que algunos miembros jubilados tendrán su cobertura activa para empleados hasta el 31 de agosto. En ese caso, su cobertura de Medicare debería entrar en vigor el 1 de septiembre. Si está empleado activamente y sigue trabajando para un distrito escolar, reconozco que algunas personas seguirán inscribiéndose en la Parte B mientras siguen trabajando, y solo pagará la cobertura secundaria. Está bien que haga eso si simplemente actúa como cobertura secundaria, pero sepa que no está obligado a hacerlo. No se le penalizará por no registrarse porque sigue siendo empleado activo.</a:t>
            </a:r>
            <a:endParaRPr lang="en-US" sz="1200" dirty="0">
              <a:solidFill>
                <a:schemeClr val="tx1">
                  <a:lumMod val="85000"/>
                  <a:lumOff val="15000"/>
                </a:schemeClr>
              </a:solidFill>
              <a:latin typeface="Arial" panose="020B0604020202020204" pitchFamily="34" charset="0"/>
              <a:cs typeface="Arial" panose="020B0604020202020204" pitchFamily="34" charset="0"/>
            </a:endParaRP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a:p>
            <a:endParaRPr lang="en-US" b="1" dirty="0"/>
          </a:p>
        </p:txBody>
      </p:sp>
      <p:sp>
        <p:nvSpPr>
          <p:cNvPr id="4" name="Slide Number Placeholder 3"/>
          <p:cNvSpPr>
            <a:spLocks noGrp="1"/>
          </p:cNvSpPr>
          <p:nvPr>
            <p:ph type="sldNum" sz="quarter" idx="5"/>
          </p:nvPr>
        </p:nvSpPr>
        <p:spPr/>
        <p:txBody>
          <a:bodyPr/>
          <a:lstStyle/>
          <a:p>
            <a:fld id="{CFCB4E3C-1AEA-0D43-803E-C8F6EB36411E}" type="slidenum">
              <a:rPr lang="en-US" smtClean="0"/>
              <a:t>24</a:t>
            </a:fld>
            <a:endParaRPr lang="en-US"/>
          </a:p>
        </p:txBody>
      </p:sp>
    </p:spTree>
    <p:extLst>
      <p:ext uri="{BB962C8B-B14F-4D97-AF65-F5344CB8AC3E}">
        <p14:creationId xmlns:p14="http://schemas.microsoft.com/office/powerpoint/2010/main" val="3551023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s-MX" sz="1200" b="0" i="0" strike="noStrike" cap="none" spc="0" baseline="0">
                <a:solidFill>
                  <a:srgbClr val="000000"/>
                </a:solidFill>
                <a:effectLst/>
                <a:latin typeface="Calibri"/>
                <a:ea typeface="Calibri"/>
                <a:cs typeface="Calibri"/>
              </a:rPr>
              <a:t>Bien, hablemos de las comunicaciones que recibirá. </a:t>
            </a:r>
            <a:r>
              <a:rPr lang="es-MX" sz="1200" b="0" i="0" strike="noStrike" cap="none" spc="0" baseline="0">
                <a:solidFill>
                  <a:srgbClr val="262626"/>
                </a:solidFill>
                <a:effectLst/>
                <a:latin typeface="Arial"/>
                <a:ea typeface="Arial"/>
                <a:cs typeface="Arial"/>
              </a:rPr>
              <a:t>Recibirá una serie de comunicaciones por correo sobre su inscripción. Uno de ellos es este paquete cumplir 65 de TRS. Si no está añadiendo nuevos dependientes, no es necesario que devuelva la aplicación. Sin embargo, tiene información sobre su plan. </a:t>
            </a:r>
          </a:p>
          <a:p>
            <a:endParaRPr lang="en-US"/>
          </a:p>
          <a:p>
            <a:endParaRPr lang="en-US"/>
          </a:p>
        </p:txBody>
      </p:sp>
      <p:sp>
        <p:nvSpPr>
          <p:cNvPr id="4" name="Slide Number Placeholder 3"/>
          <p:cNvSpPr>
            <a:spLocks noGrp="1"/>
          </p:cNvSpPr>
          <p:nvPr>
            <p:ph type="sldNum" sz="quarter" idx="10"/>
          </p:nvPr>
        </p:nvSpPr>
        <p:spPr/>
        <p:txBody>
          <a:bodyPr/>
          <a:lstStyle/>
          <a:p>
            <a:fld id="{CFCB4E3C-1AEA-0D43-803E-C8F6EB36411E}" type="slidenum">
              <a:rPr lang="en-US" smtClean="0"/>
              <a:t>25</a:t>
            </a:fld>
            <a:endParaRPr lang="en-US"/>
          </a:p>
        </p:txBody>
      </p:sp>
    </p:spTree>
    <p:extLst>
      <p:ext uri="{BB962C8B-B14F-4D97-AF65-F5344CB8AC3E}">
        <p14:creationId xmlns:p14="http://schemas.microsoft.com/office/powerpoint/2010/main" val="3184249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Así que esta es nuestra agenda para la presentación. Vamos a hablar sobre lo que es Medicare. ¿Qué son A, B, C y D? ¿Cuáles son sus costos? ¿Cómo inscribirse? Entonces, hay preocupaciones importantes. Estas son esas situaciones diferentes, como “Tengo más de 65 años y sigo trabajando, pero ¿qué pasará cuando me jubile?”. Después aprenderá sobre los beneficios de Medicare Advantage ofrecidos por UnitedHealthcare. A continuación, conocerá los beneficios de Rx ofrecidos por SilverScript.</a:t>
            </a:r>
          </a:p>
        </p:txBody>
      </p:sp>
      <p:sp>
        <p:nvSpPr>
          <p:cNvPr id="4" name="Slide Number Placeholder 3"/>
          <p:cNvSpPr>
            <a:spLocks noGrp="1"/>
          </p:cNvSpPr>
          <p:nvPr>
            <p:ph type="sldNum" sz="quarter" idx="10"/>
          </p:nvPr>
        </p:nvSpPr>
        <p:spPr/>
        <p:txBody>
          <a:bodyPr/>
          <a:lstStyle/>
          <a:p>
            <a:fld id="{CFCB4E3C-1AEA-0D43-803E-C8F6EB36411E}" type="slidenum">
              <a:rPr lang="en-US" smtClean="0"/>
              <a:t>8</a:t>
            </a:fld>
            <a:endParaRPr lang="en-US"/>
          </a:p>
        </p:txBody>
      </p:sp>
    </p:spTree>
    <p:extLst>
      <p:ext uri="{BB962C8B-B14F-4D97-AF65-F5344CB8AC3E}">
        <p14:creationId xmlns:p14="http://schemas.microsoft.com/office/powerpoint/2010/main" val="3476394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Vamos a cambiar un poco de tema y a hablar sobre algunas inquietudes importantes. Estos son pequeños detalles que surgen con la frecuencia suficiente para asegurarnos de abordarlos.</a:t>
            </a:r>
          </a:p>
        </p:txBody>
      </p:sp>
      <p:sp>
        <p:nvSpPr>
          <p:cNvPr id="4" name="Slide Number Placeholder 3"/>
          <p:cNvSpPr>
            <a:spLocks noGrp="1"/>
          </p:cNvSpPr>
          <p:nvPr>
            <p:ph type="sldNum" sz="quarter" idx="10"/>
          </p:nvPr>
        </p:nvSpPr>
        <p:spPr/>
        <p:txBody>
          <a:bodyPr/>
          <a:lstStyle/>
          <a:p>
            <a:fld id="{CFCB4E3C-1AEA-0D43-803E-C8F6EB36411E}" type="slidenum">
              <a:rPr lang="en-US" smtClean="0"/>
              <a:t>26</a:t>
            </a:fld>
            <a:endParaRPr lang="en-US"/>
          </a:p>
        </p:txBody>
      </p:sp>
    </p:spTree>
    <p:extLst>
      <p:ext uri="{BB962C8B-B14F-4D97-AF65-F5344CB8AC3E}">
        <p14:creationId xmlns:p14="http://schemas.microsoft.com/office/powerpoint/2010/main" val="1087638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262626"/>
                </a:solidFill>
                <a:effectLst/>
                <a:latin typeface="Arial"/>
                <a:ea typeface="Arial"/>
                <a:cs typeface="Arial"/>
              </a:rPr>
              <a:t>Es posible que tenga que esperar hasta el Periodo de inscripción general (1 de enero – 31 de diciembre) para inscribirse en la Parte B. </a:t>
            </a:r>
          </a:p>
          <a:p>
            <a:pPr marL="0" marR="0" lvl="0" indent="0" algn="l" defTabSz="914400" rtl="0" eaLnBrk="1" fontAlgn="auto" latinLnBrk="0" hangingPunct="1">
              <a:lnSpc>
                <a:spcPct val="100000"/>
              </a:lnSpc>
              <a:spcBef>
                <a:spcPct val="0"/>
              </a:spcBef>
              <a:spcAft>
                <a:spcPct val="0"/>
              </a:spcAft>
              <a:buClrTx/>
              <a:buSzTx/>
              <a:buFontTx/>
              <a:buNone/>
              <a:defRPr/>
            </a:pPr>
            <a:endParaRPr lang="en-US" dirty="0">
              <a:solidFill>
                <a:schemeClr val="tx1">
                  <a:lumMod val="85000"/>
                  <a:lumOff val="15000"/>
                </a:schemeClr>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La situación es que, si omitió el período de inscripción inicial de Medicare, se inscribió tarde, lo que significa que una vez que se inscriba, su prima mensual de Medicare aumentará en un 10 % por cada período completo de 12 meses que podría haber tenido en la Parte B, pero no la compró. Esa penalización es de por vida. Por eso, es importante que se inscriba de manera oportuna; inscríbase definitivamente en los tres meses anteriores a su cumpleaños 65. </a:t>
            </a:r>
          </a:p>
          <a:p>
            <a:pPr marL="0" marR="0" lvl="0" indent="0" algn="l" defTabSz="914400" rtl="0" eaLnBrk="1" fontAlgn="auto" latinLnBrk="0" hangingPunct="1">
              <a:lnSpc>
                <a:spcPct val="100000"/>
              </a:lnSpc>
              <a:spcBef>
                <a:spcPct val="0"/>
              </a:spcBef>
              <a:spcAft>
                <a:spcPct val="0"/>
              </a:spcAft>
              <a:buClrTx/>
              <a:buSzTx/>
              <a:buFontTx/>
              <a:buNone/>
              <a:defRPr/>
            </a:pPr>
            <a:endParaRPr lang="en-US"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Pero si no puede hacerlo, al menos, asegúrese de no caer en este problema de inscripción tardía. Supongamos que su cumpleaños es en julio y que no cumple con su período de inscripción, ahora tendrá que esperar hasta el período de inscripción general para inscribirse en TRS-</a:t>
            </a:r>
            <a:r>
              <a:rPr lang="es-MX" sz="1200" b="0" i="0" strike="noStrike" cap="none" spc="0" baseline="0" dirty="0" err="1">
                <a:solidFill>
                  <a:srgbClr val="000000"/>
                </a:solidFill>
                <a:effectLst/>
                <a:latin typeface="Calibri"/>
                <a:ea typeface="Calibri"/>
                <a:cs typeface="Calibri"/>
              </a:rPr>
              <a:t>Care</a:t>
            </a:r>
            <a:r>
              <a:rPr lang="es-MX" sz="1200" b="0" i="0" strike="noStrike" cap="none" spc="0" baseline="0" dirty="0">
                <a:solidFill>
                  <a:srgbClr val="000000"/>
                </a:solidFill>
                <a:effectLst/>
                <a:latin typeface="Calibri"/>
                <a:ea typeface="Calibri"/>
                <a:cs typeface="Calibri"/>
              </a:rPr>
              <a:t> o en Medicare. Y esa cobertura entra en vigor el 1 de julio, cada 1 de julio. Así que podría tener una brecha en la cobertura. Y TRS paga como si Medicare fuera la cobertura primaria. Por lo tanto, usted sería responsable de los gastos médicos de bolsillo importantes.</a:t>
            </a:r>
            <a:endParaRPr lang="en-US" dirty="0">
              <a:solidFill>
                <a:schemeClr val="tx1">
                  <a:lumMod val="85000"/>
                  <a:lumOff val="15000"/>
                </a:schemeClr>
              </a:solidFill>
              <a:highlight>
                <a:srgbClr val="FFFF00"/>
              </a:highligh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FCB4E3C-1AEA-0D43-803E-C8F6EB36411E}" type="slidenum">
              <a:rPr lang="en-US" smtClean="0"/>
              <a:t>27</a:t>
            </a:fld>
            <a:endParaRPr lang="en-US"/>
          </a:p>
        </p:txBody>
      </p:sp>
    </p:spTree>
    <p:extLst>
      <p:ext uri="{BB962C8B-B14F-4D97-AF65-F5344CB8AC3E}">
        <p14:creationId xmlns:p14="http://schemas.microsoft.com/office/powerpoint/2010/main" val="3174278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Bien, hablemos de los jubilados que vuelven a trabajar. Sabemos que muchas personas vuelven a trabajar para los distritos escolares y es estupendo ver a las personas mantenerse activas durante la jubilación. Deseamos informarle cómo funcionan sus beneficios si es elegible para Medicare y acepta la cobertura médica del empleador. </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262626"/>
                </a:solidFill>
                <a:effectLst/>
                <a:latin typeface="Arial"/>
                <a:ea typeface="Arial"/>
                <a:cs typeface="Arial"/>
              </a:rPr>
              <a:t>Si vuelve a trabajar con un empleador de TRS y elige la cobertura, no puede permanecer inscrito en TRS-Care Medicare Advantage y TRS-Care Medicare Rx. Puede terminar TRS-Care, inscribirse en la cobertura con ese empleador y volver a inscribirse en TRS-Care como evento especial de inscripción cuando abandone ese trabajo.</a:t>
            </a:r>
          </a:p>
          <a:p>
            <a:endParaRPr lang="en-US"/>
          </a:p>
        </p:txBody>
      </p:sp>
      <p:sp>
        <p:nvSpPr>
          <p:cNvPr id="4" name="Slide Number Placeholder 3"/>
          <p:cNvSpPr>
            <a:spLocks noGrp="1"/>
          </p:cNvSpPr>
          <p:nvPr>
            <p:ph type="sldNum" sz="quarter" idx="5"/>
          </p:nvPr>
        </p:nvSpPr>
        <p:spPr/>
        <p:txBody>
          <a:bodyPr/>
          <a:lstStyle/>
          <a:p>
            <a:fld id="{CFCB4E3C-1AEA-0D43-803E-C8F6EB36411E}" type="slidenum">
              <a:rPr lang="en-US" smtClean="0"/>
              <a:t>28</a:t>
            </a:fld>
            <a:endParaRPr lang="en-US"/>
          </a:p>
        </p:txBody>
      </p:sp>
    </p:spTree>
    <p:extLst>
      <p:ext uri="{BB962C8B-B14F-4D97-AF65-F5344CB8AC3E}">
        <p14:creationId xmlns:p14="http://schemas.microsoft.com/office/powerpoint/2010/main" val="3572367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Aft>
                <a:spcPts val="600"/>
              </a:spcAft>
              <a:buFont typeface="Arial" panose="020B0604020202020204" pitchFamily="34" charset="0"/>
              <a:buNone/>
            </a:pPr>
            <a:r>
              <a:rPr lang="es-MX" sz="1200" b="0" i="0" strike="noStrike" cap="none" spc="0" baseline="0">
                <a:solidFill>
                  <a:srgbClr val="000000"/>
                </a:solidFill>
                <a:effectLst/>
                <a:latin typeface="Calibri"/>
                <a:ea typeface="Calibri"/>
                <a:cs typeface="Calibri"/>
              </a:rPr>
              <a:t>Hablemos de los hogares separados, como mencioné anteriormente, las primas aplican al jubilado. Por lo tanto, si observa los aspectos destacados del Plan TRS-Care, verá que si es el jubilado de Medicare, esas tarifas de Medicare aplicarán para usted. Si usted es elegible para Medicare, pero tal vez su cónyuge es el jubilado, y no es elegible para Medicare, entonces esas tarifas de TRS-Care Standard aplicarán para usted.  Y si usted y su cónyuge son miembros de TRS y forman parte de una sola póliza, consulte con nosotros, ya que podemos ver si puede tener su propia póliza. Puede ser menos caro, en ese caso. Y, por supuesto, esto es caso por caso.</a:t>
            </a:r>
            <a:endParaRPr lang="en-US"/>
          </a:p>
        </p:txBody>
      </p:sp>
      <p:sp>
        <p:nvSpPr>
          <p:cNvPr id="4" name="Slide Number Placeholder 3"/>
          <p:cNvSpPr>
            <a:spLocks noGrp="1"/>
          </p:cNvSpPr>
          <p:nvPr>
            <p:ph type="sldNum" sz="quarter" idx="5"/>
          </p:nvPr>
        </p:nvSpPr>
        <p:spPr/>
        <p:txBody>
          <a:bodyPr/>
          <a:lstStyle/>
          <a:p>
            <a:fld id="{CFCB4E3C-1AEA-0D43-803E-C8F6EB36411E}" type="slidenum">
              <a:rPr lang="en-US" smtClean="0"/>
              <a:t>29</a:t>
            </a:fld>
            <a:endParaRPr lang="en-US"/>
          </a:p>
        </p:txBody>
      </p:sp>
    </p:spTree>
    <p:extLst>
      <p:ext uri="{BB962C8B-B14F-4D97-AF65-F5344CB8AC3E}">
        <p14:creationId xmlns:p14="http://schemas.microsoft.com/office/powerpoint/2010/main" val="4142548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1" i="0" strike="noStrike" cap="none" spc="0" baseline="0">
                <a:solidFill>
                  <a:srgbClr val="000000"/>
                </a:solidFill>
                <a:effectLst/>
                <a:latin typeface="Calibri"/>
                <a:ea typeface="Calibri"/>
                <a:cs typeface="Calibri"/>
              </a:rPr>
              <a:t>Los Centros para Servicios de Medicare y Medicaid (Centers for Medicare and Medicaid Services, CMS) prohíben que las personas inscritas en un plan de Medicare Advantage a través de sus beneficios grupales de jubilados se unan a un plan individual de medicamentos con receta de Medicare. </a:t>
            </a:r>
            <a:r>
              <a:rPr lang="es-MX" sz="1200" b="0" i="0" strike="noStrike" cap="none" spc="0" baseline="0">
                <a:solidFill>
                  <a:srgbClr val="000000"/>
                </a:solidFill>
                <a:effectLst/>
                <a:latin typeface="Calibri"/>
                <a:ea typeface="Calibri"/>
                <a:cs typeface="Calibri"/>
              </a:rPr>
              <a:t>Lo opuesto también es cierto: una persona con cobertura grupal de medicamentos con receta de Medicare no puede tener un plan individual de Medicare Advantage. Esto significa que si está inscrito en TRS-Care Medicare Advantage, un plan grupal, y se excluye del plan de medicamentos con receta de TRS-Care Medicare y compra un plan individual de la Parte D de Medicare, perderá toda la cobertura de TRS-Care.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Además, su prima no cambia. Por lo tanto, si deja la cobertura de medicamentos con receta de la Parte D, uno: la prima no cambia. No se reduce. Y, dos: si se inscribe en un plan fuera de la Parte D, puede perder toda su cobertura de atención</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FCB4E3C-1AEA-0D43-803E-C8F6EB36411E}" type="slidenum">
              <a:rPr lang="en-US" smtClean="0"/>
              <a:t>30</a:t>
            </a:fld>
            <a:endParaRPr lang="en-US"/>
          </a:p>
        </p:txBody>
      </p:sp>
    </p:spTree>
    <p:extLst>
      <p:ext uri="{BB962C8B-B14F-4D97-AF65-F5344CB8AC3E}">
        <p14:creationId xmlns:p14="http://schemas.microsoft.com/office/powerpoint/2010/main" val="332319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si no se inscribe en Medicare, o si deja de pagarlo, corre el riesgo de perder toda la cobertura TRS-Care para usted y sus dependientes cubiertos</a:t>
            </a:r>
          </a:p>
        </p:txBody>
      </p:sp>
      <p:sp>
        <p:nvSpPr>
          <p:cNvPr id="4" name="Slide Number Placeholder 3"/>
          <p:cNvSpPr>
            <a:spLocks noGrp="1"/>
          </p:cNvSpPr>
          <p:nvPr>
            <p:ph type="sldNum" sz="quarter" idx="10"/>
          </p:nvPr>
        </p:nvSpPr>
        <p:spPr/>
        <p:txBody>
          <a:bodyPr/>
          <a:lstStyle/>
          <a:p>
            <a:fld id="{CFCB4E3C-1AEA-0D43-803E-C8F6EB36411E}" type="slidenum">
              <a:rPr lang="en-US" smtClean="0"/>
              <a:t>31</a:t>
            </a:fld>
            <a:endParaRPr lang="en-US"/>
          </a:p>
        </p:txBody>
      </p:sp>
    </p:spTree>
    <p:extLst>
      <p:ext uri="{BB962C8B-B14F-4D97-AF65-F5344CB8AC3E}">
        <p14:creationId xmlns:p14="http://schemas.microsoft.com/office/powerpoint/2010/main" val="513123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Solo un poco más sobre no inscribirse en Medicare: si TRS o UHC no pueden verificar que usted tiene la Parte A y la Parte B de Medicare, no podremos inscribirle en esos planes. Y se arriesgaría a perder toda su cobertura de TRS-Care. Así que es muy importante que tengamos esa información. Yo simplemente me inscribiría. Digamos que si su cumpleaños es en enero, después, o la próxima semana, comuníquese con la Seguridad Social, comuníquese con Medicare y obtenga información sobre cómo inscribirse.</a:t>
            </a:r>
          </a:p>
          <a:p>
            <a:endParaRPr lang="en-US"/>
          </a:p>
          <a:p>
            <a:r>
              <a:rPr lang="es-MX" sz="1200" b="0" i="0" strike="noStrike" cap="none" spc="0" baseline="0">
                <a:solidFill>
                  <a:srgbClr val="000000"/>
                </a:solidFill>
                <a:effectLst/>
                <a:latin typeface="Calibri"/>
                <a:ea typeface="Calibri"/>
                <a:cs typeface="Calibri"/>
              </a:rPr>
              <a:t>Con esto concluye la parte de inscripción y elegibilidad de la presentación. Ahora pasaremos a UnitedHealthcare y sus beneficios médicos.</a:t>
            </a:r>
          </a:p>
        </p:txBody>
      </p:sp>
      <p:sp>
        <p:nvSpPr>
          <p:cNvPr id="4" name="Slide Number Placeholder 3"/>
          <p:cNvSpPr>
            <a:spLocks noGrp="1"/>
          </p:cNvSpPr>
          <p:nvPr>
            <p:ph type="sldNum" sz="quarter" idx="10"/>
          </p:nvPr>
        </p:nvSpPr>
        <p:spPr/>
        <p:txBody>
          <a:bodyPr/>
          <a:lstStyle/>
          <a:p>
            <a:fld id="{CFCB4E3C-1AEA-0D43-803E-C8F6EB36411E}" type="slidenum">
              <a:rPr lang="en-US" smtClean="0"/>
              <a:t>32</a:t>
            </a:fld>
            <a:endParaRPr lang="en-US"/>
          </a:p>
        </p:txBody>
      </p:sp>
    </p:spTree>
    <p:extLst>
      <p:ext uri="{BB962C8B-B14F-4D97-AF65-F5344CB8AC3E}">
        <p14:creationId xmlns:p14="http://schemas.microsoft.com/office/powerpoint/2010/main" val="1218664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s-MX" sz="1200" b="0" i="0" strike="noStrike" cap="none" spc="0" baseline="0" dirty="0">
                <a:solidFill>
                  <a:srgbClr val="000000"/>
                </a:solidFill>
                <a:effectLst/>
                <a:latin typeface="Calibri"/>
                <a:ea typeface="Calibri"/>
                <a:cs typeface="Calibri"/>
              </a:rPr>
              <a:t>Gracias por la oportunidad de hablar hoy con usted sobre los beneficios y programas disponibles para usted a través del plan TRS-</a:t>
            </a:r>
            <a:r>
              <a:rPr lang="es-MX" sz="1200" b="0" i="0" strike="noStrike" cap="none" spc="0" baseline="0" dirty="0" err="1">
                <a:solidFill>
                  <a:srgbClr val="000000"/>
                </a:solidFill>
                <a:effectLst/>
                <a:latin typeface="Calibri"/>
                <a:ea typeface="Calibri"/>
                <a:cs typeface="Calibri"/>
              </a:rPr>
              <a:t>Care</a:t>
            </a:r>
            <a:r>
              <a:rPr lang="es-MX" sz="1200" b="0" i="0" strike="noStrike" cap="none" spc="0" baseline="0" dirty="0">
                <a:solidFill>
                  <a:srgbClr val="000000"/>
                </a:solidFill>
                <a:effectLst/>
                <a:latin typeface="Calibri"/>
                <a:ea typeface="Calibri"/>
                <a:cs typeface="Calibri"/>
              </a:rPr>
              <a:t> Medicare </a:t>
            </a:r>
            <a:r>
              <a:rPr lang="es-MX" sz="1200" b="0" i="0" strike="noStrike" cap="none" spc="0" baseline="0" dirty="0" err="1">
                <a:solidFill>
                  <a:srgbClr val="000000"/>
                </a:solidFill>
                <a:effectLst/>
                <a:latin typeface="Calibri"/>
                <a:ea typeface="Calibri"/>
                <a:cs typeface="Calibri"/>
              </a:rPr>
              <a:t>Advantage</a:t>
            </a:r>
            <a:r>
              <a:rPr lang="es-MX" sz="1200" b="0" i="0" strike="noStrike" cap="none" spc="0" baseline="0" dirty="0">
                <a:solidFill>
                  <a:srgbClr val="000000"/>
                </a:solidFill>
                <a:effectLst/>
                <a:latin typeface="Calibri"/>
                <a:ea typeface="Calibri"/>
                <a:cs typeface="Calibri"/>
              </a:rPr>
              <a:t>. </a:t>
            </a:r>
          </a:p>
          <a:p>
            <a:r>
              <a:rPr lang="es-MX" sz="1200" b="0" i="0" strike="noStrike" cap="none" spc="0" baseline="0" dirty="0">
                <a:solidFill>
                  <a:srgbClr val="000000"/>
                </a:solidFill>
                <a:effectLst/>
                <a:latin typeface="Calibri"/>
                <a:ea typeface="Calibri"/>
                <a:cs typeface="Calibri"/>
              </a:rPr>
              <a:t>En </a:t>
            </a:r>
            <a:r>
              <a:rPr lang="es-MX" sz="1200" b="0" i="0" strike="noStrike" cap="none" spc="0" baseline="0" dirty="0" err="1">
                <a:solidFill>
                  <a:srgbClr val="000000"/>
                </a:solidFill>
                <a:effectLst/>
                <a:latin typeface="Calibri"/>
                <a:ea typeface="Calibri"/>
                <a:cs typeface="Calibri"/>
              </a:rPr>
              <a:t>UnitedHealthcare</a:t>
            </a:r>
            <a:r>
              <a:rPr lang="es-MX" sz="1200" b="0" i="0" strike="noStrike" cap="none" spc="0" baseline="0" dirty="0">
                <a:solidFill>
                  <a:srgbClr val="000000"/>
                </a:solidFill>
                <a:effectLst/>
                <a:latin typeface="Calibri"/>
                <a:ea typeface="Calibri"/>
                <a:cs typeface="Calibri"/>
              </a:rPr>
              <a:t>® queremos que sepa que estamos aquí para ayudarle a aprovechar al máximo su plan TRS-</a:t>
            </a:r>
            <a:r>
              <a:rPr lang="es-MX" sz="1200" b="0" i="0" strike="noStrike" cap="none" spc="0" baseline="0" dirty="0" err="1">
                <a:solidFill>
                  <a:srgbClr val="000000"/>
                </a:solidFill>
                <a:effectLst/>
                <a:latin typeface="Calibri"/>
                <a:ea typeface="Calibri"/>
                <a:cs typeface="Calibri"/>
              </a:rPr>
              <a:t>Care</a:t>
            </a:r>
            <a:r>
              <a:rPr lang="es-MX" sz="1200" b="0" i="0" strike="noStrike" cap="none" spc="0" baseline="0" dirty="0">
                <a:solidFill>
                  <a:srgbClr val="000000"/>
                </a:solidFill>
                <a:effectLst/>
                <a:latin typeface="Calibri"/>
                <a:ea typeface="Calibri"/>
                <a:cs typeface="Calibri"/>
              </a:rPr>
              <a:t> Medicare </a:t>
            </a:r>
            <a:r>
              <a:rPr lang="es-MX" sz="1200" b="0" i="0" strike="noStrike" cap="none" spc="0" baseline="0" dirty="0" err="1">
                <a:solidFill>
                  <a:srgbClr val="000000"/>
                </a:solidFill>
                <a:effectLst/>
                <a:latin typeface="Calibri"/>
                <a:ea typeface="Calibri"/>
                <a:cs typeface="Calibri"/>
              </a:rPr>
              <a:t>Advantage</a:t>
            </a:r>
            <a:r>
              <a:rPr lang="es-MX" sz="1200" b="0" i="0" strike="noStrike" cap="none" spc="0" baseline="0" dirty="0">
                <a:solidFill>
                  <a:srgbClr val="000000"/>
                </a:solidFill>
                <a:effectLst/>
                <a:latin typeface="Calibri"/>
                <a:ea typeface="Calibri"/>
                <a:cs typeface="Calibri"/>
              </a:rPr>
              <a:t>. </a:t>
            </a:r>
          </a:p>
          <a:p>
            <a:r>
              <a:rPr lang="es-MX" sz="1200" b="0" i="0" strike="noStrike" cap="none" spc="0" baseline="0" dirty="0">
                <a:solidFill>
                  <a:srgbClr val="000000"/>
                </a:solidFill>
                <a:effectLst/>
                <a:latin typeface="Calibri"/>
                <a:ea typeface="Calibri"/>
                <a:cs typeface="Calibri"/>
              </a:rPr>
              <a:t>Lo hacemos poniéndolo en contacto con la atención que necesita, donde y cuando la necesita:</a:t>
            </a:r>
          </a:p>
          <a:p>
            <a:r>
              <a:rPr lang="es-MX" sz="1200" b="0" i="0" strike="noStrike" cap="none" spc="0" baseline="0" dirty="0">
                <a:solidFill>
                  <a:srgbClr val="000000"/>
                </a:solidFill>
                <a:effectLst/>
                <a:latin typeface="Calibri"/>
                <a:ea typeface="Calibri"/>
                <a:cs typeface="Calibri"/>
              </a:rPr>
              <a:t>Ya sea una cita con un médico en línea, una llamada con un enfermero a las 3 de la mañana o una visita de bienestar desde la comodidad de su hogar, hacemos que sea más fácil ponerle en contacto con la atención para que pueda estar al tanto de su salud, cuándo, dónde y cómo lo necesita, ofreciéndole apoyo 1 a 1 para comprender sus beneficios</a:t>
            </a:r>
          </a:p>
          <a:p>
            <a:endParaRPr lang="en-US" dirty="0"/>
          </a:p>
          <a:p>
            <a:r>
              <a:rPr lang="es-MX" sz="1200" b="0" i="0" strike="noStrike" cap="none" spc="0" baseline="0" dirty="0">
                <a:solidFill>
                  <a:srgbClr val="000000"/>
                </a:solidFill>
                <a:effectLst/>
                <a:latin typeface="Calibri"/>
                <a:ea typeface="Calibri"/>
                <a:cs typeface="Calibri"/>
              </a:rPr>
              <a:t>En </a:t>
            </a:r>
            <a:r>
              <a:rPr lang="es-MX" sz="1200" b="0" i="0" strike="noStrike" cap="none" spc="0" baseline="0" dirty="0" err="1">
                <a:solidFill>
                  <a:srgbClr val="000000"/>
                </a:solidFill>
                <a:effectLst/>
                <a:latin typeface="Calibri"/>
                <a:ea typeface="Calibri"/>
                <a:cs typeface="Calibri"/>
              </a:rPr>
              <a:t>UnitedHealthcare</a:t>
            </a:r>
            <a:r>
              <a:rPr lang="es-MX" sz="1200" b="0" i="0" strike="noStrike" cap="none" spc="0" baseline="0" dirty="0">
                <a:solidFill>
                  <a:srgbClr val="000000"/>
                </a:solidFill>
                <a:effectLst/>
                <a:latin typeface="Calibri"/>
                <a:ea typeface="Calibri"/>
                <a:cs typeface="Calibri"/>
              </a:rPr>
              <a:t>®, no solo es servicio al cliente. Se trata de un apoyo individualizado para ayudar a responder a sus preguntas y tomar medidas adicionales para comprender sus necesidades. Es ayudar a guiar su atención durante un evento de salud. Y es ayudar a sacar el máximo partido de su plan, para que pueda estar en su mejor estado de salud.</a:t>
            </a:r>
          </a:p>
          <a:p>
            <a:endParaRPr lang="en-US" dirty="0"/>
          </a:p>
          <a:p>
            <a:r>
              <a:rPr lang="es-MX" sz="1200" b="0" i="0" strike="noStrike" cap="none" spc="0" baseline="0" dirty="0">
                <a:solidFill>
                  <a:srgbClr val="000000"/>
                </a:solidFill>
                <a:effectLst/>
                <a:latin typeface="Calibri"/>
                <a:ea typeface="Calibri"/>
                <a:cs typeface="Calibri"/>
              </a:rPr>
              <a:t>También le proporcionamos acceso a la mayor red de proveedores nacionales. </a:t>
            </a:r>
          </a:p>
          <a:p>
            <a:r>
              <a:rPr lang="es-MX" sz="1200" b="0" i="0" strike="noStrike" cap="none" spc="0" baseline="0" dirty="0">
                <a:solidFill>
                  <a:srgbClr val="000000"/>
                </a:solidFill>
                <a:effectLst/>
                <a:latin typeface="Calibri"/>
                <a:ea typeface="Calibri"/>
                <a:cs typeface="Calibri"/>
              </a:rPr>
              <a:t>La libertad de acceso a la atención a nivel nacional a los costos dentro de la red utilizando la Red Nacional de Medicare de </a:t>
            </a:r>
            <a:r>
              <a:rPr lang="es-MX" sz="1200" b="0" i="0" strike="noStrike" cap="none" spc="0" baseline="0" dirty="0" err="1">
                <a:solidFill>
                  <a:srgbClr val="000000"/>
                </a:solidFill>
                <a:effectLst/>
                <a:latin typeface="Calibri"/>
                <a:ea typeface="Calibri"/>
                <a:cs typeface="Calibri"/>
              </a:rPr>
              <a:t>UnitedHealthcare</a:t>
            </a:r>
            <a:r>
              <a:rPr lang="es-MX" sz="1200" b="0" i="0" strike="noStrike" cap="none" spc="0" baseline="0" dirty="0">
                <a:solidFill>
                  <a:srgbClr val="000000"/>
                </a:solidFill>
                <a:effectLst/>
                <a:latin typeface="Calibri"/>
                <a:ea typeface="Calibri"/>
                <a:cs typeface="Calibri"/>
              </a:rPr>
              <a:t>®, incluidos médicos y especialistas de primer nivel.</a:t>
            </a:r>
          </a:p>
          <a:p>
            <a:endParaRPr lang="en-US" dirty="0"/>
          </a:p>
          <a:p>
            <a:endParaRPr lang="en-US" dirty="0"/>
          </a:p>
        </p:txBody>
      </p:sp>
      <p:sp>
        <p:nvSpPr>
          <p:cNvPr id="4" name="Slide Number Placeholder 3"/>
          <p:cNvSpPr>
            <a:spLocks noGrp="1"/>
          </p:cNvSpPr>
          <p:nvPr>
            <p:ph type="sldNum" sz="quarter" idx="10"/>
          </p:nvPr>
        </p:nvSpPr>
        <p:spPr/>
        <p:txBody>
          <a:bodyPr/>
          <a:lstStyle/>
          <a:p>
            <a:fld id="{CFCB4E3C-1AEA-0D43-803E-C8F6EB36411E}" type="slidenum">
              <a:rPr lang="en-US" smtClean="0"/>
              <a:t>33</a:t>
            </a:fld>
            <a:endParaRPr lang="en-US"/>
          </a:p>
        </p:txBody>
      </p:sp>
    </p:spTree>
    <p:extLst>
      <p:ext uri="{BB962C8B-B14F-4D97-AF65-F5344CB8AC3E}">
        <p14:creationId xmlns:p14="http://schemas.microsoft.com/office/powerpoint/2010/main" val="3891010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8005" lvl="1" indent="-171743">
              <a:buFontTx/>
              <a:buChar char="-"/>
            </a:pPr>
            <a:r>
              <a:rPr lang="es-MX" sz="900" b="0" i="0" strike="noStrike" cap="none" spc="0" baseline="0" dirty="0">
                <a:solidFill>
                  <a:srgbClr val="000000"/>
                </a:solidFill>
                <a:effectLst/>
                <a:latin typeface="Calibri"/>
                <a:ea typeface="Calibri"/>
                <a:cs typeface="Calibri"/>
              </a:rPr>
              <a:t>Su plan TRS-</a:t>
            </a:r>
            <a:r>
              <a:rPr lang="es-MX" sz="900" b="0" i="0" strike="noStrike" cap="none" spc="0" baseline="0" dirty="0" err="1">
                <a:solidFill>
                  <a:srgbClr val="000000"/>
                </a:solidFill>
                <a:effectLst/>
                <a:latin typeface="Calibri"/>
                <a:ea typeface="Calibri"/>
                <a:cs typeface="Calibri"/>
              </a:rPr>
              <a:t>Care</a:t>
            </a:r>
            <a:r>
              <a:rPr lang="es-MX" sz="900" b="0" i="0" strike="noStrike" cap="none" spc="0" baseline="0" dirty="0">
                <a:solidFill>
                  <a:srgbClr val="000000"/>
                </a:solidFill>
                <a:effectLst/>
                <a:latin typeface="Calibri"/>
                <a:ea typeface="Calibri"/>
                <a:cs typeface="Calibri"/>
              </a:rPr>
              <a:t> Medicare </a:t>
            </a:r>
            <a:r>
              <a:rPr lang="es-MX" sz="900" b="0" i="0" strike="noStrike" cap="none" spc="0" baseline="0" dirty="0" err="1">
                <a:solidFill>
                  <a:srgbClr val="000000"/>
                </a:solidFill>
                <a:effectLst/>
                <a:latin typeface="Calibri"/>
                <a:ea typeface="Calibri"/>
                <a:cs typeface="Calibri"/>
              </a:rPr>
              <a:t>Advantage</a:t>
            </a:r>
            <a:r>
              <a:rPr lang="es-MX" sz="900" b="0" i="0" strike="noStrike" cap="none" spc="0" baseline="0" dirty="0">
                <a:solidFill>
                  <a:srgbClr val="000000"/>
                </a:solidFill>
                <a:effectLst/>
                <a:latin typeface="Calibri"/>
                <a:ea typeface="Calibri"/>
                <a:cs typeface="Calibri"/>
              </a:rPr>
              <a:t> combina las partes (A y B) en un plan administrado a través de </a:t>
            </a:r>
            <a:r>
              <a:rPr lang="es-MX" sz="900" b="0" i="0" strike="noStrike" cap="none" spc="0" baseline="0" dirty="0" err="1">
                <a:solidFill>
                  <a:srgbClr val="000000"/>
                </a:solidFill>
                <a:effectLst/>
                <a:latin typeface="Calibri"/>
                <a:ea typeface="Calibri"/>
                <a:cs typeface="Calibri"/>
              </a:rPr>
              <a:t>UnitedHealthcare</a:t>
            </a:r>
            <a:r>
              <a:rPr lang="es-MX" sz="900" b="0" i="0" strike="noStrike" cap="none" spc="0" baseline="0" dirty="0">
                <a:solidFill>
                  <a:srgbClr val="000000"/>
                </a:solidFill>
                <a:effectLst/>
                <a:latin typeface="Calibri"/>
                <a:ea typeface="Calibri"/>
                <a:cs typeface="Calibri"/>
              </a:rPr>
              <a:t>. </a:t>
            </a:r>
          </a:p>
          <a:p>
            <a:pPr marL="578005" lvl="1" indent="-171743">
              <a:buFontTx/>
              <a:buChar char="-"/>
            </a:pPr>
            <a:r>
              <a:rPr lang="es-MX" sz="1100" b="1" i="0" strike="noStrike" cap="none" spc="0" baseline="0" dirty="0">
                <a:solidFill>
                  <a:srgbClr val="000000"/>
                </a:solidFill>
                <a:effectLst/>
                <a:latin typeface="Calibri"/>
                <a:ea typeface="Calibri"/>
                <a:cs typeface="Calibri"/>
              </a:rPr>
              <a:t>Debe continuar pagando su prima de la Parte B. Si deja de pagar su prima de la Parte B de Medicare, se arriesga a perder toda la cobertura TRS-</a:t>
            </a:r>
            <a:r>
              <a:rPr lang="es-MX" sz="1100" b="1" i="0" strike="noStrike" cap="none" spc="0" baseline="0" dirty="0" err="1">
                <a:solidFill>
                  <a:srgbClr val="000000"/>
                </a:solidFill>
                <a:effectLst/>
                <a:latin typeface="Calibri"/>
                <a:ea typeface="Calibri"/>
                <a:cs typeface="Calibri"/>
              </a:rPr>
              <a:t>Care</a:t>
            </a:r>
            <a:r>
              <a:rPr lang="es-MX" sz="1100" b="1" i="0" strike="noStrike" cap="none" spc="0" baseline="0" dirty="0">
                <a:solidFill>
                  <a:srgbClr val="000000"/>
                </a:solidFill>
                <a:effectLst/>
                <a:latin typeface="Calibri"/>
                <a:ea typeface="Calibri"/>
                <a:cs typeface="Calibri"/>
              </a:rPr>
              <a:t>.</a:t>
            </a:r>
            <a:endParaRPr lang="en-US" sz="900" b="1" kern="1200" dirty="0">
              <a:solidFill>
                <a:schemeClr val="tx1"/>
              </a:solidFill>
              <a:latin typeface="+mn-lt"/>
              <a:ea typeface="+mn-ea"/>
              <a:cs typeface="+mn-cs"/>
            </a:endParaRPr>
          </a:p>
          <a:p>
            <a:pPr marL="578005" lvl="1" indent="-171743">
              <a:buFontTx/>
              <a:buChar char="-"/>
            </a:pPr>
            <a:r>
              <a:rPr lang="es-MX" sz="900" b="0" i="0" strike="noStrike" cap="none" spc="0" baseline="0" dirty="0">
                <a:solidFill>
                  <a:srgbClr val="000000"/>
                </a:solidFill>
                <a:effectLst/>
                <a:latin typeface="Calibri"/>
                <a:ea typeface="Calibri"/>
                <a:cs typeface="Calibri"/>
              </a:rPr>
              <a:t>Todo lo que cubre Original Medicare debe estar cubierto por su plan TRS-</a:t>
            </a:r>
            <a:r>
              <a:rPr lang="es-MX" sz="900" b="0" i="0" strike="noStrike" cap="none" spc="0" baseline="0" dirty="0" err="1">
                <a:solidFill>
                  <a:srgbClr val="000000"/>
                </a:solidFill>
                <a:effectLst/>
                <a:latin typeface="Calibri"/>
                <a:ea typeface="Calibri"/>
                <a:cs typeface="Calibri"/>
              </a:rPr>
              <a:t>Care</a:t>
            </a:r>
            <a:r>
              <a:rPr lang="es-MX" sz="900" b="0" i="0" strike="noStrike" cap="none" spc="0" baseline="0" dirty="0">
                <a:solidFill>
                  <a:srgbClr val="000000"/>
                </a:solidFill>
                <a:effectLst/>
                <a:latin typeface="Calibri"/>
                <a:ea typeface="Calibri"/>
                <a:cs typeface="Calibri"/>
              </a:rPr>
              <a:t> Medicare </a:t>
            </a:r>
            <a:r>
              <a:rPr lang="es-MX" sz="900" b="0" i="0" strike="noStrike" cap="none" spc="0" baseline="0" dirty="0" err="1">
                <a:solidFill>
                  <a:srgbClr val="000000"/>
                </a:solidFill>
                <a:effectLst/>
                <a:latin typeface="Calibri"/>
                <a:ea typeface="Calibri"/>
                <a:cs typeface="Calibri"/>
              </a:rPr>
              <a:t>Advantage</a:t>
            </a:r>
            <a:endParaRPr lang="es-MX" sz="900" b="0" i="0" strike="noStrike" cap="none" spc="0" baseline="0" dirty="0">
              <a:solidFill>
                <a:srgbClr val="000000"/>
              </a:solidFill>
              <a:effectLst/>
              <a:latin typeface="Calibri"/>
              <a:ea typeface="Calibri"/>
              <a:cs typeface="Calibri"/>
            </a:endParaRPr>
          </a:p>
          <a:p>
            <a:pPr marL="0" indent="0">
              <a:buFontTx/>
              <a:buNone/>
            </a:pPr>
            <a:endParaRPr lang="en-US" sz="900" b="0" kern="1200" dirty="0">
              <a:solidFill>
                <a:schemeClr val="accent3"/>
              </a:solidFill>
              <a:latin typeface="+mn-lt"/>
              <a:ea typeface="+mn-ea"/>
              <a:cs typeface="+mn-cs"/>
            </a:endParaRPr>
          </a:p>
          <a:p>
            <a:pPr marL="0" indent="0">
              <a:buFontTx/>
              <a:buNone/>
            </a:pPr>
            <a:r>
              <a:rPr lang="es-MX" sz="900" b="1" i="0" strike="noStrike" cap="none" spc="0" baseline="0" dirty="0">
                <a:solidFill>
                  <a:srgbClr val="000000"/>
                </a:solidFill>
                <a:effectLst/>
                <a:latin typeface="Calibri"/>
                <a:ea typeface="Calibri"/>
                <a:cs typeface="Calibri"/>
              </a:rPr>
              <a:t>Mensajes clave:</a:t>
            </a:r>
          </a:p>
          <a:p>
            <a:pPr marL="171450" indent="-171450">
              <a:buFontTx/>
              <a:buChar char="-"/>
            </a:pPr>
            <a:r>
              <a:rPr lang="es-MX" sz="900" b="0" i="0" strike="noStrike" cap="none" spc="0" baseline="0" dirty="0">
                <a:solidFill>
                  <a:srgbClr val="000000"/>
                </a:solidFill>
                <a:effectLst/>
                <a:latin typeface="Calibri"/>
                <a:ea typeface="Calibri"/>
                <a:cs typeface="Calibri"/>
              </a:rPr>
              <a:t>Sin necesidad de cobertura complementaria</a:t>
            </a:r>
          </a:p>
          <a:p>
            <a:pPr marL="171450" indent="-171450">
              <a:buFontTx/>
              <a:buChar char="-"/>
            </a:pPr>
            <a:r>
              <a:rPr lang="es-MX" sz="900" b="0" i="0" strike="noStrike" cap="none" spc="0" baseline="0" dirty="0">
                <a:solidFill>
                  <a:srgbClr val="000000"/>
                </a:solidFill>
                <a:effectLst/>
                <a:latin typeface="Calibri"/>
                <a:ea typeface="Calibri"/>
                <a:cs typeface="Calibri"/>
              </a:rPr>
              <a:t>Recibirá dos tarjetas. Una para servicios médicos y la otra para servicios de farmacia. </a:t>
            </a:r>
            <a:endParaRPr lang="en-US" sz="900" u="none" kern="1200" dirty="0">
              <a:solidFill>
                <a:schemeClr val="tx1"/>
              </a:solidFill>
              <a:latin typeface="+mn-lt"/>
              <a:ea typeface="+mn-ea"/>
              <a:cs typeface="+mn-cs"/>
            </a:endParaRPr>
          </a:p>
          <a:p>
            <a:pPr marL="171450" indent="-171450">
              <a:buFontTx/>
              <a:buChar char="-"/>
            </a:pPr>
            <a:r>
              <a:rPr lang="es-MX" sz="900" b="0" i="0" strike="noStrike" cap="none" spc="0" baseline="0" dirty="0">
                <a:solidFill>
                  <a:srgbClr val="000000"/>
                </a:solidFill>
                <a:effectLst/>
                <a:latin typeface="Calibri"/>
                <a:ea typeface="Calibri"/>
                <a:cs typeface="Calibri"/>
              </a:rPr>
              <a:t>Indica el número de teléfono del servicio de Atención al cliente de TRS-</a:t>
            </a:r>
            <a:r>
              <a:rPr lang="es-MX" sz="900" b="0" i="0" strike="noStrike" cap="none" spc="0" baseline="0" dirty="0" err="1">
                <a:solidFill>
                  <a:srgbClr val="000000"/>
                </a:solidFill>
                <a:effectLst/>
                <a:latin typeface="Calibri"/>
                <a:ea typeface="Calibri"/>
                <a:cs typeface="Calibri"/>
              </a:rPr>
              <a:t>Care</a:t>
            </a:r>
            <a:r>
              <a:rPr lang="es-MX" sz="900" b="0" i="0" strike="noStrike" cap="none" spc="0" baseline="0" dirty="0">
                <a:solidFill>
                  <a:srgbClr val="000000"/>
                </a:solidFill>
                <a:effectLst/>
                <a:latin typeface="Calibri"/>
                <a:ea typeface="Calibri"/>
                <a:cs typeface="Calibri"/>
              </a:rPr>
              <a:t>. </a:t>
            </a:r>
          </a:p>
          <a:p>
            <a:pPr marL="171450" indent="-171450">
              <a:buFontTx/>
              <a:buChar char="-"/>
            </a:pPr>
            <a:r>
              <a:rPr lang="es-MX" sz="900" b="0" i="0" strike="noStrike" cap="none" spc="0" baseline="0" dirty="0">
                <a:solidFill>
                  <a:srgbClr val="000000"/>
                </a:solidFill>
                <a:effectLst/>
                <a:latin typeface="Calibri"/>
                <a:ea typeface="Calibri"/>
                <a:cs typeface="Calibri"/>
              </a:rPr>
              <a:t>También tiene la información de copago fácilmente enumerada para que usted la vea</a:t>
            </a:r>
          </a:p>
          <a:p>
            <a:pPr marL="169841" marR="0" indent="-169841" algn="l" defTabSz="812526" rtl="0" eaLnBrk="1" fontAlgn="auto" latinLnBrk="0" hangingPunct="1">
              <a:lnSpc>
                <a:spcPct val="100000"/>
              </a:lnSpc>
              <a:spcBef>
                <a:spcPct val="0"/>
              </a:spcBef>
              <a:spcAft>
                <a:spcPct val="0"/>
              </a:spcAft>
              <a:buClrTx/>
              <a:buSzTx/>
              <a:buFontTx/>
              <a:buChar char="-"/>
              <a:defRPr/>
            </a:pPr>
            <a:r>
              <a:rPr lang="es-MX" sz="900" b="0" i="0" strike="noStrike" cap="none" spc="0" baseline="0" dirty="0">
                <a:solidFill>
                  <a:srgbClr val="000000"/>
                </a:solidFill>
                <a:effectLst/>
                <a:latin typeface="Calibri"/>
                <a:ea typeface="Calibri"/>
                <a:cs typeface="Calibri"/>
              </a:rPr>
              <a:t>Este plan permite a los socios ir con cualquier proveedor que acepte Medicare que también acepte los términos y condiciones de </a:t>
            </a:r>
            <a:r>
              <a:rPr lang="es-MX" sz="900" b="0" i="0" strike="noStrike" cap="none" spc="0" baseline="0" dirty="0" err="1">
                <a:solidFill>
                  <a:srgbClr val="000000"/>
                </a:solidFill>
                <a:effectLst/>
                <a:latin typeface="Calibri"/>
                <a:ea typeface="Calibri"/>
                <a:cs typeface="Calibri"/>
              </a:rPr>
              <a:t>UnitedHealthcare</a:t>
            </a:r>
            <a:r>
              <a:rPr lang="es-MX" sz="900" b="0" i="0" strike="noStrike" cap="none" spc="0" baseline="0" dirty="0">
                <a:solidFill>
                  <a:srgbClr val="000000"/>
                </a:solidFill>
                <a:effectLst/>
                <a:latin typeface="Calibri"/>
                <a:ea typeface="Calibri"/>
                <a:cs typeface="Calibri"/>
              </a:rPr>
              <a:t>; en otras palabras, que acepten facturar a </a:t>
            </a:r>
            <a:r>
              <a:rPr lang="es-MX" sz="900" b="0" i="0" strike="noStrike" cap="none" spc="0" baseline="0" dirty="0" err="1">
                <a:solidFill>
                  <a:srgbClr val="000000"/>
                </a:solidFill>
                <a:effectLst/>
                <a:latin typeface="Calibri"/>
                <a:ea typeface="Calibri"/>
                <a:cs typeface="Calibri"/>
              </a:rPr>
              <a:t>UnitedHealthcare</a:t>
            </a:r>
            <a:endParaRPr lang="es-MX" sz="900" b="0" i="0" strike="noStrike" cap="none" spc="0" baseline="0" dirty="0">
              <a:solidFill>
                <a:srgbClr val="000000"/>
              </a:solidFill>
              <a:effectLst/>
              <a:latin typeface="Calibri"/>
              <a:ea typeface="Calibri"/>
              <a:cs typeface="Calibri"/>
            </a:endParaRPr>
          </a:p>
          <a:p>
            <a:pPr marL="169841" indent="-169841">
              <a:buFontTx/>
              <a:buChar char="-"/>
            </a:pPr>
            <a:r>
              <a:rPr lang="es-MX" sz="900" b="0" i="0" strike="noStrike" cap="none" spc="0" baseline="0" dirty="0">
                <a:solidFill>
                  <a:srgbClr val="000000"/>
                </a:solidFill>
                <a:effectLst/>
                <a:latin typeface="Calibri"/>
                <a:ea typeface="Calibri"/>
                <a:cs typeface="Calibri"/>
              </a:rPr>
              <a:t>El aspecto clave de un plan PPO es que puede ir con cualquier proveedor que acepte los términos y condiciones de </a:t>
            </a:r>
            <a:r>
              <a:rPr lang="es-MX" sz="900" b="0" i="0" strike="noStrike" cap="none" spc="0" baseline="0" dirty="0" err="1">
                <a:solidFill>
                  <a:srgbClr val="000000"/>
                </a:solidFill>
                <a:effectLst/>
                <a:latin typeface="Calibri"/>
                <a:ea typeface="Calibri"/>
                <a:cs typeface="Calibri"/>
              </a:rPr>
              <a:t>UnitedHealthcare</a:t>
            </a:r>
            <a:r>
              <a:rPr lang="es-MX" sz="900" b="0" i="0" strike="noStrike" cap="none" spc="0" baseline="0" dirty="0">
                <a:solidFill>
                  <a:srgbClr val="000000"/>
                </a:solidFill>
                <a:effectLst/>
                <a:latin typeface="Calibri"/>
                <a:ea typeface="Calibri"/>
                <a:cs typeface="Calibri"/>
              </a:rPr>
              <a:t>, o, en otras palabras, que acepte facturar a </a:t>
            </a:r>
            <a:r>
              <a:rPr lang="es-MX" sz="900" b="0" i="0" strike="noStrike" cap="none" spc="0" baseline="0" dirty="0" err="1">
                <a:solidFill>
                  <a:srgbClr val="000000"/>
                </a:solidFill>
                <a:effectLst/>
                <a:latin typeface="Calibri"/>
                <a:ea typeface="Calibri"/>
                <a:cs typeface="Calibri"/>
              </a:rPr>
              <a:t>UnitedHealthcare</a:t>
            </a:r>
            <a:r>
              <a:rPr lang="es-MX" sz="900" b="0" i="0" strike="noStrike" cap="none" spc="0" baseline="0" dirty="0">
                <a:solidFill>
                  <a:srgbClr val="000000"/>
                </a:solidFill>
                <a:effectLst/>
                <a:latin typeface="Calibri"/>
                <a:ea typeface="Calibri"/>
                <a:cs typeface="Calibri"/>
              </a:rPr>
              <a:t>.</a:t>
            </a:r>
          </a:p>
          <a:p>
            <a:pPr marL="169841" indent="-169841">
              <a:buFontTx/>
              <a:buChar char="-"/>
            </a:pPr>
            <a:r>
              <a:rPr lang="es-MX" sz="900" b="0" i="0" strike="noStrike" cap="none" spc="0" baseline="0" dirty="0">
                <a:solidFill>
                  <a:srgbClr val="000000"/>
                </a:solidFill>
                <a:effectLst/>
                <a:latin typeface="Calibri"/>
                <a:ea typeface="Calibri"/>
                <a:cs typeface="Calibri"/>
              </a:rPr>
              <a:t>Con este plan, sus niveles de beneficios son los mismos para los proveedores dentro y fuera de la red. Puede elegir cualquier proveedor u hospital que acepte Medicare y acepte facturar a </a:t>
            </a:r>
            <a:r>
              <a:rPr lang="es-MX" sz="900" b="0" i="0" strike="noStrike" cap="none" spc="0" baseline="0" dirty="0" err="1">
                <a:solidFill>
                  <a:srgbClr val="000000"/>
                </a:solidFill>
                <a:effectLst/>
                <a:latin typeface="Calibri"/>
                <a:ea typeface="Calibri"/>
                <a:cs typeface="Calibri"/>
              </a:rPr>
              <a:t>UnitedHealthcare</a:t>
            </a:r>
            <a:r>
              <a:rPr lang="es-MX" sz="900" b="0" i="0" strike="noStrike" cap="none" spc="0" baseline="0" dirty="0">
                <a:solidFill>
                  <a:srgbClr val="000000"/>
                </a:solidFill>
                <a:effectLst/>
                <a:latin typeface="Calibri"/>
                <a:ea typeface="Calibri"/>
                <a:cs typeface="Calibri"/>
              </a:rPr>
              <a:t>. No es necesaria la derivación para ver a ningún proveedor. Nuestro plan cubrirá servicios de proveedores dentro o fuera de la red, siempre y cuando los servicios sean beneficios cubiertos y médicamente necesarios. </a:t>
            </a:r>
          </a:p>
          <a:p>
            <a:pPr marL="169841" indent="-169841">
              <a:buFontTx/>
              <a:buChar char="-"/>
            </a:pPr>
            <a:r>
              <a:rPr lang="es-MX" sz="900" b="0" i="0" strike="noStrike" cap="none" spc="0" baseline="0" dirty="0">
                <a:solidFill>
                  <a:srgbClr val="000000"/>
                </a:solidFill>
                <a:effectLst/>
                <a:latin typeface="Calibri"/>
                <a:ea typeface="Calibri"/>
                <a:cs typeface="Calibri"/>
              </a:rPr>
              <a:t>La única tarjeta que necesita para entregar a su médico es su tarjeta de identificación TRS-</a:t>
            </a:r>
            <a:r>
              <a:rPr lang="es-MX" sz="900" b="0" i="0" strike="noStrike" cap="none" spc="0" baseline="0" dirty="0" err="1">
                <a:solidFill>
                  <a:srgbClr val="000000"/>
                </a:solidFill>
                <a:effectLst/>
                <a:latin typeface="Calibri"/>
                <a:ea typeface="Calibri"/>
                <a:cs typeface="Calibri"/>
              </a:rPr>
              <a:t>Care</a:t>
            </a:r>
            <a:r>
              <a:rPr lang="es-MX" sz="900" b="0" i="0" strike="noStrike" cap="none" spc="0" baseline="0" dirty="0">
                <a:solidFill>
                  <a:srgbClr val="000000"/>
                </a:solidFill>
                <a:effectLst/>
                <a:latin typeface="Calibri"/>
                <a:ea typeface="Calibri"/>
                <a:cs typeface="Calibri"/>
              </a:rPr>
              <a:t> Medicare </a:t>
            </a:r>
            <a:r>
              <a:rPr lang="es-MX" sz="900" b="0" i="0" strike="noStrike" cap="none" spc="0" baseline="0" dirty="0" err="1">
                <a:solidFill>
                  <a:srgbClr val="000000"/>
                </a:solidFill>
                <a:effectLst/>
                <a:latin typeface="Calibri"/>
                <a:ea typeface="Calibri"/>
                <a:cs typeface="Calibri"/>
              </a:rPr>
              <a:t>Advantage</a:t>
            </a:r>
            <a:r>
              <a:rPr lang="es-MX" sz="900" b="0" i="0" strike="noStrike" cap="none" spc="0" baseline="0" dirty="0">
                <a:solidFill>
                  <a:srgbClr val="000000"/>
                </a:solidFill>
                <a:effectLst/>
                <a:latin typeface="Calibri"/>
                <a:ea typeface="Calibri"/>
                <a:cs typeface="Calibri"/>
              </a:rPr>
              <a:t> de </a:t>
            </a:r>
            <a:r>
              <a:rPr lang="es-MX" sz="900" b="0" i="0" strike="noStrike" cap="none" spc="0" baseline="0" dirty="0" err="1">
                <a:solidFill>
                  <a:srgbClr val="000000"/>
                </a:solidFill>
                <a:effectLst/>
                <a:latin typeface="Calibri"/>
                <a:ea typeface="Calibri"/>
                <a:cs typeface="Calibri"/>
              </a:rPr>
              <a:t>UnitedHealthcare</a:t>
            </a:r>
            <a:r>
              <a:rPr lang="es-MX" sz="900" b="0" i="0" strike="noStrike" cap="none" spc="0" baseline="0" dirty="0">
                <a:solidFill>
                  <a:srgbClr val="000000"/>
                </a:solidFill>
                <a:effectLst/>
                <a:latin typeface="Calibri"/>
                <a:ea typeface="Calibri"/>
                <a:cs typeface="Calibri"/>
              </a:rPr>
              <a:t>. Mantenga su tarjeta Medicare en un lugar seguro.</a:t>
            </a:r>
          </a:p>
          <a:p>
            <a:pPr marL="0" indent="0">
              <a:buFontTx/>
              <a:buNone/>
            </a:pPr>
            <a:endParaRPr lang="en-US" dirty="0"/>
          </a:p>
        </p:txBody>
      </p:sp>
      <p:sp>
        <p:nvSpPr>
          <p:cNvPr id="4" name="Slide Number Placeholder 3"/>
          <p:cNvSpPr>
            <a:spLocks noGrp="1"/>
          </p:cNvSpPr>
          <p:nvPr>
            <p:ph type="sldNum" sz="quarter" idx="10"/>
          </p:nvPr>
        </p:nvSpPr>
        <p:spPr/>
        <p:txBody>
          <a:bodyPr/>
          <a:lstStyle/>
          <a:p>
            <a:fld id="{CFCB4E3C-1AEA-0D43-803E-C8F6EB36411E}" type="slidenum">
              <a:rPr lang="en-US" smtClean="0"/>
              <a:t>34</a:t>
            </a:fld>
            <a:endParaRPr lang="en-US"/>
          </a:p>
        </p:txBody>
      </p:sp>
    </p:spTree>
    <p:extLst>
      <p:ext uri="{BB962C8B-B14F-4D97-AF65-F5344CB8AC3E}">
        <p14:creationId xmlns:p14="http://schemas.microsoft.com/office/powerpoint/2010/main" val="38354017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12526" rtl="0" eaLnBrk="1" fontAlgn="auto" latinLnBrk="0" hangingPunct="1">
              <a:lnSpc>
                <a:spcPct val="100000"/>
              </a:lnSpc>
              <a:spcBef>
                <a:spcPct val="0"/>
              </a:spcBef>
              <a:spcAft>
                <a:spcPct val="0"/>
              </a:spcAft>
              <a:buClrTx/>
              <a:buSzTx/>
              <a:buFontTx/>
              <a:buNone/>
              <a:defRPr/>
            </a:pPr>
            <a:endParaRPr lang="en-US" sz="1200" dirty="0">
              <a:solidFill>
                <a:schemeClr val="accent2"/>
              </a:solidFill>
            </a:endParaRPr>
          </a:p>
          <a:p>
            <a:pPr marL="0" marR="0" indent="0" algn="l" defTabSz="812526"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Su relación con su médico de atención primaria (PCP) es un paso importante para controlar su salud. Tener un médico de atención primaria con el que esté contento puede desempeñar un papel importante para mantenerle sano y activo. </a:t>
            </a:r>
          </a:p>
          <a:p>
            <a:pPr marL="0" marR="0" indent="0" algn="l" defTabSz="812526" rtl="0" eaLnBrk="1" fontAlgn="auto" latinLnBrk="0" hangingPunct="1">
              <a:lnSpc>
                <a:spcPct val="100000"/>
              </a:lnSpc>
              <a:spcBef>
                <a:spcPct val="0"/>
              </a:spcBef>
              <a:spcAft>
                <a:spcPct val="0"/>
              </a:spcAft>
              <a:buClrTx/>
              <a:buSzTx/>
              <a:buFontTx/>
              <a:buNone/>
              <a:defRPr/>
            </a:pPr>
            <a:endParaRPr lang="en-US" sz="1200" dirty="0">
              <a:solidFill>
                <a:schemeClr val="accent2"/>
              </a:solidFill>
            </a:endParaRPr>
          </a:p>
          <a:p>
            <a:pPr marL="0" marR="0" indent="0" algn="l" defTabSz="812526" rtl="0" eaLnBrk="1" fontAlgn="auto" latinLnBrk="0" hangingPunct="1">
              <a:lnSpc>
                <a:spcPct val="100000"/>
              </a:lnSpc>
              <a:spcBef>
                <a:spcPct val="0"/>
              </a:spcBef>
              <a:spcAft>
                <a:spcPct val="0"/>
              </a:spcAft>
              <a:buClrTx/>
              <a:buSzTx/>
              <a:buFontTx/>
              <a:buNone/>
              <a:defRPr/>
            </a:pPr>
            <a:r>
              <a:rPr lang="es-MX" sz="1200" b="1" i="0" strike="noStrike" cap="none" spc="0" baseline="0" dirty="0">
                <a:solidFill>
                  <a:srgbClr val="ED7D31"/>
                </a:solidFill>
                <a:effectLst/>
                <a:latin typeface="Calibri"/>
                <a:ea typeface="Calibri"/>
                <a:cs typeface="Calibri"/>
              </a:rPr>
              <a:t>Beneficios de tener un médico de atención primaria </a:t>
            </a:r>
          </a:p>
          <a:p>
            <a:pPr marL="285750" indent="-285750">
              <a:buClr>
                <a:schemeClr val="accent4"/>
              </a:buClr>
              <a:buSzPct val="12500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Su médico de atención primaria conocerá su historial médico general y podrá guiarle hacia la atención preventiva para ayudarle a estar sano y activo </a:t>
            </a:r>
          </a:p>
          <a:p>
            <a:pPr marL="285750" indent="-285750">
              <a:buClr>
                <a:schemeClr val="accent4"/>
              </a:buClr>
              <a:buSzPct val="12500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Puede construir una relación de confianza a largo plazo, que puede facilitar hablar sobre asuntos personales de salud</a:t>
            </a:r>
          </a:p>
          <a:p>
            <a:pPr marL="285750" indent="-285750">
              <a:buClr>
                <a:schemeClr val="accent4"/>
              </a:buClr>
              <a:buSzPct val="12500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Su plan no requiere referencias para ver a otros proveedores, pero su PCP puede ayudarle a orientarse cuando necesite atención especializada </a:t>
            </a:r>
          </a:p>
          <a:p>
            <a:pPr marL="285750" indent="-285750">
              <a:buClr>
                <a:schemeClr val="accent4"/>
              </a:buClr>
              <a:buSzPct val="12500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Su médico de atención primaria le ayudará a cuidar de usted cuando esté enfermo y a mantenerse sano con atención preventiva </a:t>
            </a:r>
          </a:p>
          <a:p>
            <a:pPr marL="0" indent="0">
              <a:buClr>
                <a:schemeClr val="accent4"/>
              </a:buClr>
              <a:buSzPct val="125000"/>
              <a:buFont typeface="Arial" panose="020B0604020202020204" pitchFamily="34" charset="0"/>
              <a:buNone/>
            </a:pPr>
            <a:r>
              <a:rPr lang="es-MX" sz="1200" b="1" i="0" strike="noStrike" cap="none" spc="0" baseline="0" dirty="0">
                <a:solidFill>
                  <a:srgbClr val="000000"/>
                </a:solidFill>
                <a:effectLst/>
                <a:latin typeface="Calibri"/>
                <a:ea typeface="Calibri"/>
                <a:cs typeface="Calibri"/>
              </a:rPr>
              <a:t>Visitar a su médico de atención primaria</a:t>
            </a:r>
          </a:p>
          <a:p>
            <a:pPr marL="171450" marR="0" indent="-171450" algn="l" defTabSz="812526" rtl="0" eaLnBrk="1" fontAlgn="auto" latinLnBrk="0" hangingPunct="1">
              <a:lnSpc>
                <a:spcPct val="100000"/>
              </a:lnSpc>
              <a:spcBef>
                <a:spcPct val="0"/>
              </a:spcBef>
              <a:spcAft>
                <a:spcPct val="0"/>
              </a:spcAft>
              <a:buClr>
                <a:schemeClr val="accent4"/>
              </a:buClr>
              <a:buSzPct val="125000"/>
              <a:buFont typeface="Arial" panose="020B0604020202020204" pitchFamily="34" charset="0"/>
              <a:buChar char="•"/>
              <a:defRPr/>
            </a:pPr>
            <a:r>
              <a:rPr lang="es-MX" sz="1600" b="0" i="0" strike="noStrike" cap="none" spc="0" baseline="0" dirty="0">
                <a:solidFill>
                  <a:srgbClr val="000000"/>
                </a:solidFill>
                <a:effectLst/>
                <a:latin typeface="Calibri"/>
                <a:ea typeface="Calibri"/>
                <a:cs typeface="Calibri"/>
              </a:rPr>
              <a:t>Visita anual de bienestar: esta es una sesión de planificación en la que usted y su médico de atención primaria pueden dedicar tiempo a hablar sobre su salud y su vida, revisar su historia clínica y planificar la atención preventiva.</a:t>
            </a:r>
            <a:endParaRPr lang="en-US" sz="1600" b="0" kern="1200" dirty="0">
              <a:solidFill>
                <a:schemeClr val="tx1"/>
              </a:solidFill>
              <a:effectLst/>
              <a:latin typeface="+mn-lt"/>
              <a:ea typeface="+mn-ea"/>
              <a:cs typeface="+mn-cs"/>
            </a:endParaRPr>
          </a:p>
          <a:p>
            <a:pPr marL="171450" marR="0" indent="-171450" algn="l" defTabSz="812526" rtl="0" eaLnBrk="1" fontAlgn="auto" latinLnBrk="0" hangingPunct="1">
              <a:lnSpc>
                <a:spcPct val="100000"/>
              </a:lnSpc>
              <a:spcBef>
                <a:spcPct val="0"/>
              </a:spcBef>
              <a:spcAft>
                <a:spcPct val="0"/>
              </a:spcAft>
              <a:buClr>
                <a:schemeClr val="accent4"/>
              </a:buClr>
              <a:buSzPct val="125000"/>
              <a:buFont typeface="Arial" panose="020B0604020202020204" pitchFamily="34" charset="0"/>
              <a:buChar char="•"/>
              <a:defRPr/>
            </a:pPr>
            <a:r>
              <a:rPr lang="es-MX" sz="1600" b="0" i="0" strike="noStrike" cap="none" spc="0" baseline="0" dirty="0">
                <a:solidFill>
                  <a:srgbClr val="000000"/>
                </a:solidFill>
                <a:effectLst/>
                <a:latin typeface="Calibri"/>
                <a:ea typeface="Calibri"/>
                <a:cs typeface="Calibri"/>
              </a:rPr>
              <a:t>Examen físico anual: este es su chequeo anual en el que su proveedor comprueba si hay signos de problemas importantes y proporciona pruebas de rutina importantes.</a:t>
            </a:r>
          </a:p>
          <a:p>
            <a:pPr marL="0" marR="0" indent="0" algn="l" defTabSz="812526" rtl="0" eaLnBrk="1" fontAlgn="auto" latinLnBrk="0" hangingPunct="1">
              <a:lnSpc>
                <a:spcPct val="100000"/>
              </a:lnSpc>
              <a:spcBef>
                <a:spcPct val="0"/>
              </a:spcBef>
              <a:spcAft>
                <a:spcPct val="0"/>
              </a:spcAft>
              <a:buClr>
                <a:schemeClr val="accent4"/>
              </a:buClr>
              <a:buSzPct val="125000"/>
              <a:buFont typeface="Arial" panose="020B0604020202020204" pitchFamily="34" charset="0"/>
              <a:buNone/>
              <a:defRPr/>
            </a:pPr>
            <a:endParaRPr lang="en-US" sz="1600" b="0" kern="1200" dirty="0">
              <a:solidFill>
                <a:schemeClr val="tx1"/>
              </a:solidFill>
              <a:effectLst/>
              <a:latin typeface="+mn-lt"/>
              <a:ea typeface="+mn-ea"/>
              <a:cs typeface="+mn-cs"/>
            </a:endParaRPr>
          </a:p>
          <a:p>
            <a:pPr marL="171450" marR="0" indent="-171450" algn="l" defTabSz="812526" rtl="0" eaLnBrk="1" fontAlgn="auto" latinLnBrk="0" hangingPunct="1">
              <a:lnSpc>
                <a:spcPct val="100000"/>
              </a:lnSpc>
              <a:spcBef>
                <a:spcPct val="0"/>
              </a:spcBef>
              <a:spcAft>
                <a:spcPct val="0"/>
              </a:spcAft>
              <a:buClr>
                <a:schemeClr val="accent4"/>
              </a:buClr>
              <a:buSzPct val="125000"/>
              <a:buFont typeface="Arial" panose="020B0604020202020204" pitchFamily="34" charset="0"/>
              <a:buChar char="•"/>
              <a:defRPr/>
            </a:pPr>
            <a:endParaRPr lang="en-US" sz="1200" dirty="0">
              <a:solidFill>
                <a:schemeClr val="accent2"/>
              </a:solidFill>
            </a:endParaRPr>
          </a:p>
          <a:p>
            <a:pPr marL="171450" indent="-171450">
              <a:buClr>
                <a:schemeClr val="accent4"/>
              </a:buClr>
              <a:buSzPct val="125000"/>
              <a:buFont typeface="Arial" panose="020B0604020202020204" pitchFamily="34" charset="0"/>
              <a:buChar char="•"/>
            </a:pPr>
            <a:endParaRPr lang="en-US" sz="1200" b="1" kern="1200" dirty="0">
              <a:solidFill>
                <a:schemeClr val="tx1"/>
              </a:solidFill>
              <a:latin typeface="+mn-lt"/>
              <a:ea typeface="+mn-ea"/>
              <a:cs typeface="+mn-cs"/>
            </a:endParaRPr>
          </a:p>
          <a:p>
            <a:pPr marL="0" indent="0">
              <a:buClr>
                <a:schemeClr val="accent4"/>
              </a:buClr>
              <a:buSzPct val="125000"/>
              <a:buFont typeface="Arial" panose="020B0604020202020204" pitchFamily="34" charset="0"/>
              <a:buNone/>
            </a:pPr>
            <a:endParaRPr lang="en-US" sz="1200" kern="1200" dirty="0">
              <a:solidFill>
                <a:schemeClr val="tx1"/>
              </a:solidFill>
              <a:latin typeface="+mn-lt"/>
              <a:ea typeface="+mn-ea"/>
              <a:cs typeface="+mn-cs"/>
            </a:endParaRPr>
          </a:p>
          <a:p>
            <a:endParaRPr lang="en-US" sz="1200" b="1"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CFCB4E3C-1AEA-0D43-803E-C8F6EB36411E}" type="slidenum">
              <a:rPr lang="en-US" smtClean="0"/>
              <a:t>35</a:t>
            </a:fld>
            <a:endParaRPr lang="en-US"/>
          </a:p>
        </p:txBody>
      </p:sp>
    </p:spTree>
    <p:extLst>
      <p:ext uri="{BB962C8B-B14F-4D97-AF65-F5344CB8AC3E}">
        <p14:creationId xmlns:p14="http://schemas.microsoft.com/office/powerpoint/2010/main" val="4075062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Primero, hablemos sobre las diferentes partes de Medicare.  </a:t>
            </a:r>
          </a:p>
        </p:txBody>
      </p:sp>
      <p:sp>
        <p:nvSpPr>
          <p:cNvPr id="4" name="Slide Number Placeholder 3"/>
          <p:cNvSpPr>
            <a:spLocks noGrp="1"/>
          </p:cNvSpPr>
          <p:nvPr>
            <p:ph type="sldNum" sz="quarter" idx="10"/>
          </p:nvPr>
        </p:nvSpPr>
        <p:spPr/>
        <p:txBody>
          <a:bodyPr/>
          <a:lstStyle/>
          <a:p>
            <a:fld id="{CFCB4E3C-1AEA-0D43-803E-C8F6EB36411E}" type="slidenum">
              <a:rPr lang="en-US" smtClean="0"/>
              <a:t>9</a:t>
            </a:fld>
            <a:endParaRPr lang="en-US"/>
          </a:p>
        </p:txBody>
      </p:sp>
    </p:spTree>
    <p:extLst>
      <p:ext uri="{BB962C8B-B14F-4D97-AF65-F5344CB8AC3E}">
        <p14:creationId xmlns:p14="http://schemas.microsoft.com/office/powerpoint/2010/main" val="8048148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2060"/>
                </a:solidFill>
                <a:effectLst/>
                <a:latin typeface="Arial"/>
                <a:ea typeface="Arial"/>
                <a:cs typeface="Arial"/>
              </a:rPr>
              <a:t>Si necesita ayuda para encontrar un médico o un especialista, simplemente llame a UnitedHealthcare. Incluso podemos ayudarle a programar esa primera cita cuando entre en vigencia.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a:solidFill>
                <a:srgbClr val="002060"/>
              </a:solidFill>
              <a:latin typeface="Arial" panose="020B0604020202020204" pitchFamily="34" charset="0"/>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2060"/>
                </a:solidFill>
                <a:effectLst/>
                <a:latin typeface="Arial"/>
                <a:ea typeface="Arial"/>
                <a:cs typeface="Arial"/>
              </a:rPr>
              <a:t> Para ver si su proveedor forma parte de la red UnitedHealthcare, visite </a:t>
            </a:r>
            <a:r>
              <a:rPr lang="es-MX" sz="1200" b="1" i="0" strike="noStrike" cap="none" spc="0" baseline="0">
                <a:solidFill>
                  <a:srgbClr val="002060"/>
                </a:solidFill>
                <a:latin typeface="Arial"/>
                <a:ea typeface="Arial"/>
                <a:cs typeface="Arial"/>
                <a:hlinkClick r:id="rId3" history="0"/>
              </a:rPr>
              <a:t>www.uhcretiree.com/TRS-CareMA</a:t>
            </a:r>
            <a:r>
              <a:rPr lang="es-MX" sz="1200" b="1" i="0" strike="noStrike" cap="none" spc="0" baseline="0">
                <a:solidFill>
                  <a:srgbClr val="002060"/>
                </a:solidFill>
                <a:effectLst/>
                <a:latin typeface="Arial"/>
                <a:ea typeface="Arial"/>
                <a:cs typeface="Arial"/>
              </a:rPr>
              <a:t> </a:t>
            </a:r>
            <a:r>
              <a:rPr lang="es-MX" sz="1200" b="0" i="0" strike="noStrike" cap="none" spc="0" baseline="0">
                <a:solidFill>
                  <a:srgbClr val="002060"/>
                </a:solidFill>
                <a:effectLst/>
                <a:latin typeface="Arial"/>
                <a:ea typeface="Arial"/>
                <a:cs typeface="Arial"/>
              </a:rPr>
              <a:t>y haga clic en “Buscar un proveedor ahora” (Look up a provider now).</a:t>
            </a:r>
            <a:endParaRPr lang="en-US" sz="1200">
              <a:solidFill>
                <a:srgbClr val="002060"/>
              </a:solidFill>
              <a:latin typeface="Arial" panose="020B0604020202020204" pitchFamily="34" charset="0"/>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a:solidFill>
                <a:srgbClr val="002060"/>
              </a:solidFill>
              <a:latin typeface="Arial" panose="020B0604020202020204" pitchFamily="34" charset="0"/>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122377"/>
                </a:solidFill>
                <a:effectLst/>
                <a:latin typeface="Arial"/>
                <a:ea typeface="Arial"/>
                <a:cs typeface="Arial"/>
              </a:rPr>
              <a:t>Los médicos fuera de la red no tienen ni necesitan un contrato con UnitedHealthcare para verle. Con el plan TRS-Care Medicare Advantage, que es un plan de organización de proveedores preferidos (Preferred Provider Organization, PPO), puede ver cualquier proveedor fuera de la red que acepte Medicare y esté dispuesto a facturar a UnitedHealthcare.</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a:solidFill>
                <a:srgbClr val="002060"/>
              </a:solidFill>
              <a:latin typeface="Arial" panose="020B0604020202020204" pitchFamily="34" charset="0"/>
              <a:cs typeface="Arial" panose="020B0604020202020204" pitchFamily="34" charset="0"/>
            </a:endParaRPr>
          </a:p>
          <a:p>
            <a:pPr marL="0" indent="0">
              <a:buFontTx/>
              <a:buNone/>
            </a:pPr>
            <a:endParaRPr lang="en-US" sz="1200" baseline="0"/>
          </a:p>
          <a:p>
            <a:pPr marL="171450" indent="-171450">
              <a:buFontTx/>
              <a:buChar char="-"/>
            </a:pPr>
            <a:endParaRPr lang="en-US"/>
          </a:p>
        </p:txBody>
      </p:sp>
      <p:sp>
        <p:nvSpPr>
          <p:cNvPr id="4" name="Slide Number Placeholder 3"/>
          <p:cNvSpPr>
            <a:spLocks noGrp="1"/>
          </p:cNvSpPr>
          <p:nvPr>
            <p:ph type="sldNum" sz="quarter" idx="10"/>
          </p:nvPr>
        </p:nvSpPr>
        <p:spPr/>
        <p:txBody>
          <a:bodyPr/>
          <a:lstStyle/>
          <a:p>
            <a:fld id="{CFCB4E3C-1AEA-0D43-803E-C8F6EB36411E}" type="slidenum">
              <a:rPr lang="en-US" smtClean="0"/>
              <a:t>36</a:t>
            </a:fld>
            <a:endParaRPr lang="en-US"/>
          </a:p>
        </p:txBody>
      </p:sp>
    </p:spTree>
    <p:extLst>
      <p:ext uri="{BB962C8B-B14F-4D97-AF65-F5344CB8AC3E}">
        <p14:creationId xmlns:p14="http://schemas.microsoft.com/office/powerpoint/2010/main" val="1669830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s-MX" sz="1200" b="0" i="0" strike="noStrike" cap="none" spc="0" baseline="0">
                <a:solidFill>
                  <a:srgbClr val="000000"/>
                </a:solidFill>
                <a:effectLst/>
                <a:latin typeface="Calibri"/>
                <a:ea typeface="Calibri"/>
                <a:cs typeface="Calibri"/>
              </a:rPr>
              <a:t>Deducible: El importe que paga por adelantado </a:t>
            </a:r>
          </a:p>
          <a:p>
            <a:pPr marL="0" indent="0">
              <a:buFontTx/>
              <a:buNone/>
            </a:pPr>
            <a:r>
              <a:rPr lang="es-MX" sz="1200" b="0" i="0" strike="noStrike" cap="none" spc="0" baseline="0">
                <a:solidFill>
                  <a:srgbClr val="000000"/>
                </a:solidFill>
                <a:effectLst/>
                <a:latin typeface="Calibri"/>
                <a:ea typeface="Calibri"/>
                <a:cs typeface="Calibri"/>
              </a:rPr>
              <a:t>Coaseguro: Su participación de costos después del deducible</a:t>
            </a:r>
          </a:p>
          <a:p>
            <a:pPr marL="0" indent="0">
              <a:buFontTx/>
              <a:buNone/>
            </a:pPr>
            <a:r>
              <a:rPr lang="es-MX" sz="1200" b="0" i="0" strike="noStrike" cap="none" spc="0" baseline="0">
                <a:solidFill>
                  <a:srgbClr val="000000"/>
                </a:solidFill>
                <a:effectLst/>
                <a:latin typeface="Calibri"/>
                <a:ea typeface="Calibri"/>
                <a:cs typeface="Calibri"/>
              </a:rPr>
              <a:t>Gasto de bolsillo máximo: el máximo gasto que gastará antes de que su plan pague el 100 % del costo de los servicios cubiertos</a:t>
            </a:r>
          </a:p>
          <a:p>
            <a:pPr marL="0" indent="0">
              <a:buFontTx/>
              <a:buNone/>
            </a:pPr>
            <a:endParaRPr lang="en-US"/>
          </a:p>
        </p:txBody>
      </p:sp>
      <p:sp>
        <p:nvSpPr>
          <p:cNvPr id="4" name="Slide Number Placeholder 3"/>
          <p:cNvSpPr>
            <a:spLocks noGrp="1"/>
          </p:cNvSpPr>
          <p:nvPr>
            <p:ph type="sldNum" sz="quarter" idx="10"/>
          </p:nvPr>
        </p:nvSpPr>
        <p:spPr/>
        <p:txBody>
          <a:bodyPr/>
          <a:lstStyle/>
          <a:p>
            <a:fld id="{CFCB4E3C-1AEA-0D43-803E-C8F6EB36411E}" type="slidenum">
              <a:rPr lang="en-US" smtClean="0"/>
              <a:t>37</a:t>
            </a:fld>
            <a:endParaRPr lang="en-US"/>
          </a:p>
        </p:txBody>
      </p:sp>
    </p:spTree>
    <p:extLst>
      <p:ext uri="{BB962C8B-B14F-4D97-AF65-F5344CB8AC3E}">
        <p14:creationId xmlns:p14="http://schemas.microsoft.com/office/powerpoint/2010/main" val="402936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12526" rtl="0" eaLnBrk="1" fontAlgn="auto" latinLnBrk="0" hangingPunct="1">
              <a:lnSpc>
                <a:spcPct val="100000"/>
              </a:lnSpc>
              <a:spcBef>
                <a:spcPct val="0"/>
              </a:spcBef>
              <a:spcAft>
                <a:spcPct val="0"/>
              </a:spcAft>
              <a:buClrTx/>
              <a:buSzTx/>
              <a:buFontTx/>
              <a:buNone/>
              <a:defRPr/>
            </a:pPr>
            <a:endParaRPr lang="en-US" sz="1000" baseline="0" dirty="0"/>
          </a:p>
          <a:p>
            <a:r>
              <a:rPr lang="es-MX" sz="1000" b="0" i="0" strike="noStrike" cap="none" spc="0" baseline="0" dirty="0">
                <a:solidFill>
                  <a:srgbClr val="000000"/>
                </a:solidFill>
                <a:effectLst/>
                <a:latin typeface="Calibri"/>
                <a:ea typeface="Calibri"/>
                <a:cs typeface="Calibri"/>
              </a:rPr>
              <a:t>Hay muchos términos dentro de su plan que es importante que conozca y comprenda. Me gustaría hablar sobre los términos más importantes y aquellos sobre los que se pregunta con mayor frecuencia. El primero que analizaremos es el Deducible. </a:t>
            </a:r>
          </a:p>
          <a:p>
            <a:endParaRPr lang="en-US" sz="1000" baseline="0" dirty="0"/>
          </a:p>
          <a:p>
            <a:r>
              <a:rPr lang="es-MX" sz="1000" b="0" i="0" strike="noStrike" cap="none" spc="0" baseline="0" dirty="0">
                <a:solidFill>
                  <a:srgbClr val="000000"/>
                </a:solidFill>
                <a:effectLst/>
                <a:latin typeface="Calibri"/>
                <a:ea typeface="Calibri"/>
                <a:cs typeface="Calibri"/>
              </a:rPr>
              <a:t>-¿Qué es un deducible? </a:t>
            </a:r>
          </a:p>
          <a:p>
            <a:r>
              <a:rPr lang="es-MX" sz="1200" b="0" i="0" strike="noStrike" cap="none" spc="0" baseline="0" dirty="0">
                <a:solidFill>
                  <a:srgbClr val="000000"/>
                </a:solidFill>
                <a:effectLst/>
                <a:latin typeface="Calibri"/>
                <a:ea typeface="Calibri"/>
                <a:cs typeface="Calibri"/>
              </a:rPr>
              <a:t>El monto que usted paga por la atención médica antes de que su plan comience a pagar por sus beneficios. Si su edad aumenta</a:t>
            </a:r>
          </a:p>
          <a:p>
            <a:r>
              <a:rPr lang="es-MX" sz="1200" b="0" i="0" strike="noStrike" cap="none" spc="0" baseline="0" dirty="0">
                <a:solidFill>
                  <a:srgbClr val="000000"/>
                </a:solidFill>
                <a:effectLst/>
                <a:latin typeface="Calibri"/>
                <a:ea typeface="Calibri"/>
                <a:cs typeface="Calibri"/>
              </a:rPr>
              <a:t>del plan TRS-</a:t>
            </a:r>
            <a:r>
              <a:rPr lang="es-MX" sz="1200" b="0" i="0" strike="noStrike" cap="none" spc="0" baseline="0" dirty="0" err="1">
                <a:solidFill>
                  <a:srgbClr val="000000"/>
                </a:solidFill>
                <a:effectLst/>
                <a:latin typeface="Calibri"/>
                <a:ea typeface="Calibri"/>
                <a:cs typeface="Calibri"/>
              </a:rPr>
              <a:t>Care</a:t>
            </a:r>
            <a:r>
              <a:rPr lang="es-MX" sz="1200" b="0" i="0" strike="noStrike" cap="none" spc="0" baseline="0" dirty="0">
                <a:solidFill>
                  <a:srgbClr val="000000"/>
                </a:solidFill>
                <a:effectLst/>
                <a:latin typeface="Calibri"/>
                <a:ea typeface="Calibri"/>
                <a:cs typeface="Calibri"/>
              </a:rPr>
              <a:t> Standard al plan TRS-</a:t>
            </a:r>
            <a:r>
              <a:rPr lang="es-MX" sz="1200" b="0" i="0" strike="noStrike" cap="none" spc="0" baseline="0" dirty="0" err="1">
                <a:solidFill>
                  <a:srgbClr val="000000"/>
                </a:solidFill>
                <a:effectLst/>
                <a:latin typeface="Calibri"/>
                <a:ea typeface="Calibri"/>
                <a:cs typeface="Calibri"/>
              </a:rPr>
              <a:t>Care</a:t>
            </a:r>
            <a:r>
              <a:rPr lang="es-MX" sz="1200" b="0" i="0" strike="noStrike" cap="none" spc="0" baseline="0" dirty="0">
                <a:solidFill>
                  <a:srgbClr val="000000"/>
                </a:solidFill>
                <a:effectLst/>
                <a:latin typeface="Calibri"/>
                <a:ea typeface="Calibri"/>
                <a:cs typeface="Calibri"/>
              </a:rPr>
              <a:t> Medicare </a:t>
            </a:r>
            <a:r>
              <a:rPr lang="es-MX" sz="1200" b="0" i="0" strike="noStrike" cap="none" spc="0" baseline="0" dirty="0" err="1">
                <a:solidFill>
                  <a:srgbClr val="000000"/>
                </a:solidFill>
                <a:effectLst/>
                <a:latin typeface="Calibri"/>
                <a:ea typeface="Calibri"/>
                <a:cs typeface="Calibri"/>
              </a:rPr>
              <a:t>Advantage</a:t>
            </a:r>
            <a:r>
              <a:rPr lang="es-MX" sz="1200" b="0" i="0" strike="noStrike" cap="none" spc="0" baseline="0" dirty="0">
                <a:solidFill>
                  <a:srgbClr val="000000"/>
                </a:solidFill>
                <a:effectLst/>
                <a:latin typeface="Calibri"/>
                <a:ea typeface="Calibri"/>
                <a:cs typeface="Calibri"/>
              </a:rPr>
              <a:t> en 2022, tendrá un deducible de $0 para el resto del año calendario.  Para 2023 tendrá un deducible de $500. </a:t>
            </a:r>
          </a:p>
          <a:p>
            <a:endParaRPr lang="en-US" sz="1050" baseline="0" dirty="0">
              <a:solidFill>
                <a:srgbClr val="1A1A1A"/>
              </a:solidFill>
              <a:latin typeface="FS Humana" panose="02000506040000020004" pitchFamily="2" charset="0"/>
            </a:endParaRPr>
          </a:p>
          <a:p>
            <a:r>
              <a:rPr lang="es-MX" sz="1050" b="0" i="0" strike="noStrike" cap="none" spc="0" baseline="0" dirty="0">
                <a:solidFill>
                  <a:srgbClr val="000000"/>
                </a:solidFill>
                <a:effectLst/>
                <a:latin typeface="Calibri"/>
                <a:ea typeface="Calibri"/>
                <a:cs typeface="Calibri"/>
              </a:rPr>
              <a:t>Otro término dentro de su plan que es importante conocer y comprender sería el gasto de bolsillo máximo. </a:t>
            </a:r>
          </a:p>
          <a:p>
            <a:r>
              <a:rPr lang="en-US" sz="1050" baseline="0" dirty="0"/>
              <a:t> </a:t>
            </a:r>
          </a:p>
          <a:p>
            <a:r>
              <a:rPr lang="es-MX" sz="1050" b="0" i="0" strike="noStrike" cap="none" spc="0" baseline="0" dirty="0">
                <a:solidFill>
                  <a:srgbClr val="000000"/>
                </a:solidFill>
                <a:effectLst/>
                <a:latin typeface="Calibri"/>
                <a:ea typeface="Calibri"/>
                <a:cs typeface="Calibri"/>
              </a:rPr>
              <a:t>¿Qué es un gasto de bolsillo máximo? </a:t>
            </a:r>
          </a:p>
          <a:p>
            <a:endParaRPr lang="en-US" sz="1050" baseline="0" dirty="0"/>
          </a:p>
          <a:p>
            <a:r>
              <a:rPr lang="es-MX" sz="1200" b="0" i="0" strike="noStrike" cap="none" spc="0" baseline="0" dirty="0">
                <a:solidFill>
                  <a:srgbClr val="000000"/>
                </a:solidFill>
                <a:effectLst/>
                <a:latin typeface="Calibri"/>
                <a:ea typeface="Calibri"/>
                <a:cs typeface="Calibri"/>
              </a:rPr>
              <a:t>El máximo que tendría que pagar por los servicios cubiertos por un plan de salud, incluidos deducibles, copagos y coaseguro. Si alcanza el límite anual de gastos de bolsillo por cuenta propia, el plan TRS-</a:t>
            </a:r>
            <a:r>
              <a:rPr lang="es-MX" sz="1200" b="0" i="0" strike="noStrike" cap="none" spc="0" baseline="0" dirty="0" err="1">
                <a:solidFill>
                  <a:srgbClr val="000000"/>
                </a:solidFill>
                <a:effectLst/>
                <a:latin typeface="Calibri"/>
                <a:ea typeface="Calibri"/>
                <a:cs typeface="Calibri"/>
              </a:rPr>
              <a:t>Care</a:t>
            </a:r>
            <a:r>
              <a:rPr lang="es-MX" sz="1200" b="0" i="0" strike="noStrike" cap="none" spc="0" baseline="0" dirty="0">
                <a:solidFill>
                  <a:srgbClr val="000000"/>
                </a:solidFill>
                <a:effectLst/>
                <a:latin typeface="Calibri"/>
                <a:ea typeface="Calibri"/>
                <a:cs typeface="Calibri"/>
              </a:rPr>
              <a:t> Medicare </a:t>
            </a:r>
            <a:r>
              <a:rPr lang="es-MX" sz="1200" b="0" i="0" strike="noStrike" cap="none" spc="0" baseline="0" dirty="0" err="1">
                <a:solidFill>
                  <a:srgbClr val="000000"/>
                </a:solidFill>
                <a:effectLst/>
                <a:latin typeface="Calibri"/>
                <a:ea typeface="Calibri"/>
                <a:cs typeface="Calibri"/>
              </a:rPr>
              <a:t>Advantage</a:t>
            </a:r>
            <a:r>
              <a:rPr lang="es-MX" sz="1200" b="0" i="0" strike="noStrike" cap="none" spc="0" baseline="0" dirty="0">
                <a:solidFill>
                  <a:srgbClr val="000000"/>
                </a:solidFill>
                <a:effectLst/>
                <a:latin typeface="Calibri"/>
                <a:ea typeface="Calibri"/>
                <a:cs typeface="Calibri"/>
              </a:rPr>
              <a:t> paga el 100 por ciento de la cantidad aprobada por Medicare para la mayoría de los cargos médicos cubiertos. </a:t>
            </a:r>
            <a:endParaRPr lang="en-US" sz="1050"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CFCB4E3C-1AEA-0D43-803E-C8F6EB36411E}" type="slidenum">
              <a:rPr lang="en-US" smtClean="0"/>
              <a:t>38</a:t>
            </a:fld>
            <a:endParaRPr lang="en-US"/>
          </a:p>
        </p:txBody>
      </p:sp>
    </p:spTree>
    <p:extLst>
      <p:ext uri="{BB962C8B-B14F-4D97-AF65-F5344CB8AC3E}">
        <p14:creationId xmlns:p14="http://schemas.microsoft.com/office/powerpoint/2010/main" val="32500124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100" b="0" i="0" strike="noStrike" cap="none" spc="0" baseline="0">
                <a:solidFill>
                  <a:srgbClr val="000000"/>
                </a:solidFill>
                <a:effectLst/>
                <a:latin typeface="Calibri"/>
                <a:ea typeface="Calibri"/>
                <a:cs typeface="Calibri"/>
              </a:rPr>
              <a:t>Como mencioné anteriormente, </a:t>
            </a:r>
            <a:r>
              <a:rPr lang="es-MX" sz="1100" b="0" i="0" strike="noStrike" cap="none" spc="0" baseline="0">
                <a:solidFill>
                  <a:srgbClr val="1A1812"/>
                </a:solidFill>
                <a:effectLst/>
                <a:latin typeface="Calibri"/>
                <a:ea typeface="Calibri"/>
                <a:cs typeface="Calibri"/>
              </a:rPr>
              <a:t>con su plan TRS-Care Medicare Advantage PPO, usted pagará la misma cantidad por la atención dentro y fuera de la red.</a:t>
            </a:r>
          </a:p>
          <a:p>
            <a:pPr marL="0" marR="0" lvl="0" indent="0" algn="l" defTabSz="914400" rtl="0" eaLnBrk="1" fontAlgn="auto" latinLnBrk="0" hangingPunct="1">
              <a:lnSpc>
                <a:spcPct val="100000"/>
              </a:lnSpc>
              <a:spcBef>
                <a:spcPct val="0"/>
              </a:spcBef>
              <a:spcAft>
                <a:spcPct val="0"/>
              </a:spcAft>
              <a:buClrTx/>
              <a:buSzTx/>
              <a:buFontTx/>
              <a:buNone/>
              <a:defRPr/>
            </a:pPr>
            <a:r>
              <a:rPr lang="es-MX" sz="1100" b="0" i="0" strike="noStrike" cap="none" spc="0" baseline="0">
                <a:solidFill>
                  <a:srgbClr val="000000"/>
                </a:solidFill>
                <a:effectLst/>
                <a:latin typeface="Calibri"/>
                <a:ea typeface="Calibri"/>
                <a:cs typeface="Calibri"/>
              </a:rPr>
              <a:t>Si revisamos algunos de los beneficios de su plan, usted verá que, independientemente de si el proveedor está dentro o fuera de la red, su participación en los costos de miembro no cambia. </a:t>
            </a:r>
          </a:p>
          <a:p>
            <a:pPr marL="0" marR="0" lvl="0" indent="0" algn="l" defTabSz="914400" rtl="0" eaLnBrk="1" fontAlgn="auto" latinLnBrk="0" hangingPunct="1">
              <a:lnSpc>
                <a:spcPct val="100000"/>
              </a:lnSpc>
              <a:spcBef>
                <a:spcPct val="0"/>
              </a:spcBef>
              <a:spcAft>
                <a:spcPct val="0"/>
              </a:spcAft>
              <a:buClrTx/>
              <a:buSzTx/>
              <a:buFontTx/>
              <a:buNone/>
              <a:defRPr/>
            </a:pPr>
            <a:endParaRPr lang="en-US" sz="1100"/>
          </a:p>
          <a:p>
            <a:pPr marL="0" marR="0" lvl="0" indent="0" algn="l" defTabSz="914400" rtl="0" eaLnBrk="1" fontAlgn="auto" latinLnBrk="0" hangingPunct="1">
              <a:lnSpc>
                <a:spcPct val="100000"/>
              </a:lnSpc>
              <a:spcBef>
                <a:spcPct val="0"/>
              </a:spcBef>
              <a:spcAft>
                <a:spcPct val="0"/>
              </a:spcAft>
              <a:buClrTx/>
              <a:buSzTx/>
              <a:buFontTx/>
              <a:buNone/>
              <a:defRPr/>
            </a:pPr>
            <a:r>
              <a:rPr lang="es-MX" sz="1100" b="0" i="0" strike="noStrike" cap="none" spc="0" baseline="0">
                <a:solidFill>
                  <a:srgbClr val="000000"/>
                </a:solidFill>
                <a:effectLst/>
                <a:latin typeface="Calibri"/>
                <a:ea typeface="Calibri"/>
                <a:cs typeface="Calibri"/>
              </a:rPr>
              <a:t>Un consultorio de atención primaria, ya sea dentro o fuera de la red, estará cubierto por un copago de $5 </a:t>
            </a:r>
          </a:p>
          <a:p>
            <a:pPr marL="0" marR="0" lvl="0" indent="0" algn="l" defTabSz="914400" rtl="0" eaLnBrk="1" fontAlgn="auto" latinLnBrk="0" hangingPunct="1">
              <a:lnSpc>
                <a:spcPct val="100000"/>
              </a:lnSpc>
              <a:spcBef>
                <a:spcPct val="0"/>
              </a:spcBef>
              <a:spcAft>
                <a:spcPct val="0"/>
              </a:spcAft>
              <a:buClrTx/>
              <a:buSzTx/>
              <a:buFontTx/>
              <a:buNone/>
              <a:defRPr/>
            </a:pPr>
            <a:r>
              <a:rPr lang="es-MX" sz="1100" b="0" i="0" strike="noStrike" cap="none" spc="0" baseline="0">
                <a:solidFill>
                  <a:srgbClr val="000000"/>
                </a:solidFill>
                <a:effectLst/>
                <a:latin typeface="Calibri"/>
                <a:ea typeface="Calibri"/>
                <a:cs typeface="Calibri"/>
              </a:rPr>
              <a:t>Una visita a la consulta de un especialista, ya sea dentro o fuera de la red, estará cubierta por un copago de $10 después del deducible </a:t>
            </a:r>
          </a:p>
          <a:p>
            <a:pPr marL="0" marR="0" lvl="0" indent="0" algn="l" defTabSz="914400" rtl="0" eaLnBrk="1" fontAlgn="auto" latinLnBrk="0" hangingPunct="1">
              <a:lnSpc>
                <a:spcPct val="100000"/>
              </a:lnSpc>
              <a:spcBef>
                <a:spcPct val="0"/>
              </a:spcBef>
              <a:spcAft>
                <a:spcPct val="0"/>
              </a:spcAft>
              <a:buClrTx/>
              <a:buSzTx/>
              <a:buFontTx/>
              <a:buNone/>
              <a:defRPr/>
            </a:pPr>
            <a:r>
              <a:rPr lang="es-MX" sz="1100" b="0" i="0" strike="noStrike" cap="none" spc="0" baseline="0">
                <a:solidFill>
                  <a:srgbClr val="000000"/>
                </a:solidFill>
                <a:effectLst/>
                <a:latin typeface="Calibri"/>
                <a:ea typeface="Calibri"/>
                <a:cs typeface="Calibri"/>
              </a:rPr>
              <a:t>Una visita a urgencias dentro o fuera de la red será de $35</a:t>
            </a:r>
          </a:p>
          <a:p>
            <a:pPr marL="0" marR="0" lvl="0" indent="0" algn="l" defTabSz="914400" rtl="0" eaLnBrk="1" fontAlgn="auto" latinLnBrk="0" hangingPunct="1">
              <a:lnSpc>
                <a:spcPct val="100000"/>
              </a:lnSpc>
              <a:spcBef>
                <a:spcPct val="0"/>
              </a:spcBef>
              <a:spcAft>
                <a:spcPct val="0"/>
              </a:spcAft>
              <a:buClrTx/>
              <a:buSzTx/>
              <a:buFontTx/>
              <a:buNone/>
              <a:defRPr/>
            </a:pPr>
            <a:r>
              <a:rPr lang="es-MX" sz="1100" b="0" i="0" strike="noStrike" cap="none" spc="0" baseline="0">
                <a:solidFill>
                  <a:srgbClr val="000000"/>
                </a:solidFill>
                <a:effectLst/>
                <a:latin typeface="Calibri"/>
                <a:ea typeface="Calibri"/>
                <a:cs typeface="Calibri"/>
              </a:rPr>
              <a:t>Una visita a la sala de emergencias dentro o fuera de la red será de $35</a:t>
            </a:r>
          </a:p>
          <a:p>
            <a:pPr marL="0" marR="0" lvl="0" indent="0" algn="l" defTabSz="914400" rtl="0" eaLnBrk="1" fontAlgn="auto" latinLnBrk="0" hangingPunct="1">
              <a:lnSpc>
                <a:spcPct val="100000"/>
              </a:lnSpc>
              <a:spcBef>
                <a:spcPct val="0"/>
              </a:spcBef>
              <a:spcAft>
                <a:spcPct val="0"/>
              </a:spcAft>
              <a:buClrTx/>
              <a:buSzTx/>
              <a:buFontTx/>
              <a:buNone/>
              <a:defRPr/>
            </a:pPr>
            <a:r>
              <a:rPr lang="es-MX" sz="1100" b="0" i="0" strike="noStrike" cap="none" spc="0" baseline="0">
                <a:solidFill>
                  <a:srgbClr val="000000"/>
                </a:solidFill>
                <a:effectLst/>
                <a:latin typeface="Calibri"/>
                <a:ea typeface="Calibri"/>
                <a:cs typeface="Calibri"/>
              </a:rPr>
              <a:t>Una hospitalización tiene un copago de $500 por estancia, independientemente de si el centro está dentro o fuera de la red después del deducible  </a:t>
            </a:r>
          </a:p>
          <a:p>
            <a:pPr marL="0" marR="0" lvl="0" indent="0" algn="l" defTabSz="914400" rtl="0" eaLnBrk="1" fontAlgn="auto" latinLnBrk="0" hangingPunct="1">
              <a:lnSpc>
                <a:spcPct val="100000"/>
              </a:lnSpc>
              <a:spcBef>
                <a:spcPct val="0"/>
              </a:spcBef>
              <a:spcAft>
                <a:spcPct val="0"/>
              </a:spcAft>
              <a:buClrTx/>
              <a:buSzTx/>
              <a:buFontTx/>
              <a:buNone/>
              <a:defRPr/>
            </a:pPr>
            <a:endParaRPr lang="en-US" sz="1100"/>
          </a:p>
          <a:p>
            <a:endParaRPr lang="en-US" sz="1100">
              <a:solidFill>
                <a:srgbClr val="1A1812"/>
              </a:solidFill>
            </a:endParaRPr>
          </a:p>
          <a:p>
            <a:pPr marL="171450" indent="-171450">
              <a:buFontTx/>
              <a:buChar char="-"/>
            </a:pPr>
            <a:endParaRPr lang="en-US"/>
          </a:p>
        </p:txBody>
      </p:sp>
      <p:sp>
        <p:nvSpPr>
          <p:cNvPr id="4" name="Slide Number Placeholder 3"/>
          <p:cNvSpPr>
            <a:spLocks noGrp="1"/>
          </p:cNvSpPr>
          <p:nvPr>
            <p:ph type="sldNum" sz="quarter" idx="10"/>
          </p:nvPr>
        </p:nvSpPr>
        <p:spPr/>
        <p:txBody>
          <a:bodyPr/>
          <a:lstStyle/>
          <a:p>
            <a:fld id="{CFCB4E3C-1AEA-0D43-803E-C8F6EB36411E}" type="slidenum">
              <a:rPr lang="en-US" smtClean="0"/>
              <a:t>39</a:t>
            </a:fld>
            <a:endParaRPr lang="en-US"/>
          </a:p>
        </p:txBody>
      </p:sp>
    </p:spTree>
    <p:extLst>
      <p:ext uri="{BB962C8B-B14F-4D97-AF65-F5344CB8AC3E}">
        <p14:creationId xmlns:p14="http://schemas.microsoft.com/office/powerpoint/2010/main" val="30504433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100" b="0" i="0" strike="noStrike" cap="none" spc="0" baseline="0">
                <a:solidFill>
                  <a:srgbClr val="000000"/>
                </a:solidFill>
                <a:effectLst/>
                <a:latin typeface="Calibri"/>
                <a:ea typeface="Calibri"/>
                <a:cs typeface="Calibri"/>
              </a:rPr>
              <a:t>A medida que continuamos con sus beneficios </a:t>
            </a:r>
          </a:p>
          <a:p>
            <a:pPr marL="0" marR="0" lvl="0" indent="0" algn="l" defTabSz="914400" rtl="0" eaLnBrk="1" fontAlgn="auto" latinLnBrk="0" hangingPunct="1">
              <a:lnSpc>
                <a:spcPct val="100000"/>
              </a:lnSpc>
              <a:spcBef>
                <a:spcPct val="0"/>
              </a:spcBef>
              <a:spcAft>
                <a:spcPct val="0"/>
              </a:spcAft>
              <a:buClrTx/>
              <a:buSzTx/>
              <a:buFontTx/>
              <a:buNone/>
              <a:defRPr/>
            </a:pPr>
            <a:r>
              <a:rPr lang="es-MX" sz="1100" b="0" i="0" strike="noStrike" cap="none" spc="0" baseline="0">
                <a:solidFill>
                  <a:srgbClr val="000000"/>
                </a:solidFill>
                <a:effectLst/>
                <a:latin typeface="Calibri"/>
                <a:ea typeface="Calibri"/>
                <a:cs typeface="Calibri"/>
              </a:rPr>
              <a:t>La cirugía ambulatoria es un copago de $250 dentro y fuera de la red después del deducible. </a:t>
            </a:r>
          </a:p>
          <a:p>
            <a:pPr marL="0" marR="0" lvl="0" indent="0" algn="l" defTabSz="914400" rtl="0" eaLnBrk="1" fontAlgn="auto" latinLnBrk="0" hangingPunct="1">
              <a:lnSpc>
                <a:spcPct val="100000"/>
              </a:lnSpc>
              <a:spcBef>
                <a:spcPct val="0"/>
              </a:spcBef>
              <a:spcAft>
                <a:spcPct val="0"/>
              </a:spcAft>
              <a:buClrTx/>
              <a:buSzTx/>
              <a:buFontTx/>
              <a:buNone/>
              <a:defRPr/>
            </a:pPr>
            <a:r>
              <a:rPr lang="es-MX" sz="1100" b="0" i="0" strike="noStrike" cap="none" spc="0" baseline="0">
                <a:solidFill>
                  <a:srgbClr val="000000"/>
                </a:solidFill>
                <a:effectLst/>
                <a:latin typeface="Calibri"/>
                <a:ea typeface="Calibri"/>
                <a:cs typeface="Calibri"/>
              </a:rPr>
              <a:t>Los servicios de laboratorio ambulatorios son un copago de $0 dentro y fuera de la red después del deducible </a:t>
            </a:r>
          </a:p>
          <a:p>
            <a:pPr marL="0" marR="0" lvl="0" indent="0" algn="l" defTabSz="914400" rtl="0" eaLnBrk="1" fontAlgn="auto" latinLnBrk="0" hangingPunct="1">
              <a:lnSpc>
                <a:spcPct val="100000"/>
              </a:lnSpc>
              <a:spcBef>
                <a:spcPct val="0"/>
              </a:spcBef>
              <a:spcAft>
                <a:spcPct val="0"/>
              </a:spcAft>
              <a:buClrTx/>
              <a:buSzTx/>
              <a:buFontTx/>
              <a:buNone/>
              <a:defRPr/>
            </a:pPr>
            <a:r>
              <a:rPr lang="es-MX" sz="1100" b="0" i="0" strike="noStrike" cap="none" spc="0" baseline="0">
                <a:solidFill>
                  <a:srgbClr val="000000"/>
                </a:solidFill>
                <a:effectLst/>
                <a:latin typeface="Calibri"/>
                <a:ea typeface="Calibri"/>
                <a:cs typeface="Calibri"/>
              </a:rPr>
              <a:t>La fisioterapia es un copago de $5 dentro y fuera de la red después del deducible </a:t>
            </a:r>
          </a:p>
          <a:p>
            <a:pPr marL="0" marR="0" lvl="0" indent="0" algn="l" defTabSz="914400" rtl="0" eaLnBrk="1" fontAlgn="auto" latinLnBrk="0" hangingPunct="1">
              <a:lnSpc>
                <a:spcPct val="100000"/>
              </a:lnSpc>
              <a:spcBef>
                <a:spcPct val="0"/>
              </a:spcBef>
              <a:spcAft>
                <a:spcPct val="0"/>
              </a:spcAft>
              <a:buClrTx/>
              <a:buSzTx/>
              <a:buFontTx/>
              <a:buNone/>
              <a:defRPr/>
            </a:pPr>
            <a:r>
              <a:rPr lang="es-MX" sz="1100" b="0" i="0" strike="noStrike" cap="none" spc="0" baseline="0">
                <a:solidFill>
                  <a:srgbClr val="000000"/>
                </a:solidFill>
                <a:effectLst/>
                <a:latin typeface="Calibri"/>
                <a:ea typeface="Calibri"/>
                <a:cs typeface="Calibri"/>
              </a:rPr>
              <a:t>Los servicios de radiología ambulatoria como TAC y RM son un coseguro del 5 % dentro y fuera de la red después del deducible </a:t>
            </a:r>
          </a:p>
          <a:p>
            <a:pPr marL="0" marR="0" lvl="0" indent="0" algn="l" defTabSz="914400" rtl="0" eaLnBrk="1" fontAlgn="auto" latinLnBrk="0" hangingPunct="1">
              <a:lnSpc>
                <a:spcPct val="100000"/>
              </a:lnSpc>
              <a:spcBef>
                <a:spcPct val="0"/>
              </a:spcBef>
              <a:spcAft>
                <a:spcPct val="0"/>
              </a:spcAft>
              <a:buClrTx/>
              <a:buSzTx/>
              <a:buFontTx/>
              <a:buNone/>
              <a:defRPr/>
            </a:pPr>
            <a:r>
              <a:rPr lang="es-MX" sz="1100" b="0" i="0" strike="noStrike" cap="none" spc="0" baseline="0">
                <a:solidFill>
                  <a:srgbClr val="000000"/>
                </a:solidFill>
                <a:effectLst/>
                <a:latin typeface="Calibri"/>
                <a:ea typeface="Calibri"/>
                <a:cs typeface="Calibri"/>
              </a:rPr>
              <a:t>El equipo médico duradero es un coseguro del 5 % dentro y fuera de la red después del deducible </a:t>
            </a:r>
          </a:p>
          <a:p>
            <a:pPr marL="0" marR="0" lvl="0" indent="0" algn="l" defTabSz="914400" rtl="0" eaLnBrk="1" fontAlgn="auto" latinLnBrk="0" hangingPunct="1">
              <a:lnSpc>
                <a:spcPct val="100000"/>
              </a:lnSpc>
              <a:spcBef>
                <a:spcPct val="0"/>
              </a:spcBef>
              <a:spcAft>
                <a:spcPct val="0"/>
              </a:spcAft>
              <a:buClrTx/>
              <a:buSzTx/>
              <a:buFontTx/>
              <a:buNone/>
              <a:defRPr/>
            </a:pPr>
            <a:endParaRPr lang="en-US" sz="1100"/>
          </a:p>
          <a:p>
            <a:endParaRPr lang="en-US" sz="1100">
              <a:solidFill>
                <a:srgbClr val="1A1812"/>
              </a:solidFill>
            </a:endParaRPr>
          </a:p>
          <a:p>
            <a:pPr marL="171450" indent="-171450">
              <a:buFontTx/>
              <a:buChar char="-"/>
            </a:pPr>
            <a:endParaRPr lang="en-US"/>
          </a:p>
        </p:txBody>
      </p:sp>
      <p:sp>
        <p:nvSpPr>
          <p:cNvPr id="4" name="Slide Number Placeholder 3"/>
          <p:cNvSpPr>
            <a:spLocks noGrp="1"/>
          </p:cNvSpPr>
          <p:nvPr>
            <p:ph type="sldNum" sz="quarter" idx="10"/>
          </p:nvPr>
        </p:nvSpPr>
        <p:spPr/>
        <p:txBody>
          <a:bodyPr/>
          <a:lstStyle/>
          <a:p>
            <a:fld id="{CFCB4E3C-1AEA-0D43-803E-C8F6EB36411E}" type="slidenum">
              <a:rPr lang="en-US" smtClean="0"/>
              <a:t>40</a:t>
            </a:fld>
            <a:endParaRPr lang="en-US"/>
          </a:p>
        </p:txBody>
      </p:sp>
    </p:spTree>
    <p:extLst>
      <p:ext uri="{BB962C8B-B14F-4D97-AF65-F5344CB8AC3E}">
        <p14:creationId xmlns:p14="http://schemas.microsoft.com/office/powerpoint/2010/main" val="1777517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Cada mes, después de procesar las reclamaciones recibidas de su proveedor (o de recibirlas de su farmacia), le enviaremos un resumen de costos, que se denomina Explicación de beneficios, o EOB. Solo recibirá una EOB en meses después de que se haya procesado una reclamación. Por ejemplo, si su médico nos envía una reclamación en junio, recibirá una EOB en julio. Su EOB no es una factura</a:t>
            </a:r>
          </a:p>
          <a:p>
            <a:endParaRPr lang="en-US" dirty="0">
              <a:latin typeface="Calibri" panose="020F0502020204030204" pitchFamily="34" charset="0"/>
              <a:cs typeface="Calibri"/>
            </a:endParaRPr>
          </a:p>
          <a:p>
            <a:pPr marL="406262" lvl="1" indent="0">
              <a:buFont typeface="Arial" panose="020B0604020202020204" pitchFamily="34" charset="0"/>
              <a:buNone/>
            </a:pPr>
            <a:r>
              <a:rPr lang="es-MX" sz="1200" b="0" i="0" strike="noStrike" cap="none" spc="0" baseline="0" dirty="0">
                <a:solidFill>
                  <a:srgbClr val="000000"/>
                </a:solidFill>
                <a:effectLst/>
                <a:latin typeface="Calibri"/>
                <a:ea typeface="Calibri"/>
                <a:cs typeface="Calibri"/>
              </a:rPr>
              <a:t>Su EOB médica consta de varias secciones. Cada sección incluye información diferente sobre las reclamaciones. Cuando vea los detalles de la reclamación sobre su explicación de los beneficios, tómese el tiempo necesario para preguntarse:</a:t>
            </a:r>
          </a:p>
          <a:p>
            <a:pPr marL="406262" lvl="1" indent="0">
              <a:buFont typeface="Arial" panose="020B0604020202020204" pitchFamily="34" charset="0"/>
              <a:buNone/>
            </a:pPr>
            <a:r>
              <a:rPr lang="es-MX" sz="1200" b="0" i="0" strike="noStrike" cap="none" spc="0" baseline="0" dirty="0">
                <a:solidFill>
                  <a:srgbClr val="000000"/>
                </a:solidFill>
                <a:effectLst/>
                <a:latin typeface="Calibri"/>
                <a:ea typeface="Calibri"/>
                <a:cs typeface="Calibri"/>
              </a:rPr>
              <a:t>• ¿He recibido ya una factura del proveedor por esto?</a:t>
            </a:r>
          </a:p>
          <a:p>
            <a:pPr marL="406262" lvl="1" indent="0">
              <a:buFont typeface="Arial" panose="020B0604020202020204" pitchFamily="34" charset="0"/>
              <a:buNone/>
            </a:pPr>
            <a:r>
              <a:rPr lang="es-MX" sz="1200" b="0" i="0" strike="noStrike" cap="none" spc="0" baseline="0" dirty="0">
                <a:solidFill>
                  <a:srgbClr val="000000"/>
                </a:solidFill>
                <a:effectLst/>
                <a:latin typeface="Calibri"/>
                <a:ea typeface="Calibri"/>
                <a:cs typeface="Calibri"/>
              </a:rPr>
              <a:t>• ¿El importe adeudado en la factura coincide con el importe de “Su participación”?</a:t>
            </a:r>
          </a:p>
          <a:p>
            <a:pPr marL="406262" marR="0" lvl="1"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s-MX" sz="1200" b="0" i="0" strike="noStrike" cap="none" spc="0" baseline="0" dirty="0">
                <a:solidFill>
                  <a:srgbClr val="000000"/>
                </a:solidFill>
                <a:effectLst/>
                <a:latin typeface="Calibri"/>
                <a:ea typeface="Calibri"/>
                <a:cs typeface="Calibri"/>
              </a:rPr>
              <a:t>• ¿Recibí este servicio y fue en esta fecha o en fechas cercanas?</a:t>
            </a:r>
          </a:p>
          <a:p>
            <a:pPr marL="406262" lvl="1" indent="0">
              <a:buFont typeface="Arial" panose="020B0604020202020204" pitchFamily="34" charset="0"/>
              <a:buNone/>
            </a:pPr>
            <a:r>
              <a:rPr lang="es-MX" sz="1200" b="0" i="0" strike="noStrike" cap="none" spc="0" baseline="0" dirty="0">
                <a:solidFill>
                  <a:srgbClr val="000000"/>
                </a:solidFill>
                <a:effectLst/>
                <a:latin typeface="Calibri"/>
                <a:ea typeface="Calibri"/>
                <a:cs typeface="Calibri"/>
              </a:rPr>
              <a:t>• ¿El proveedor me ha facturado algún servicio que no aparece aquí? Si es así, llame a la oficina del proveedor para obtener una explicación.</a:t>
            </a:r>
          </a:p>
          <a:p>
            <a:endParaRPr lang="en-US" dirty="0"/>
          </a:p>
          <a:p>
            <a:r>
              <a:rPr lang="es-MX" sz="1200" b="0" i="0" strike="noStrike" cap="none" spc="0" baseline="0" dirty="0">
                <a:solidFill>
                  <a:srgbClr val="000000"/>
                </a:solidFill>
                <a:effectLst/>
                <a:latin typeface="Calibri"/>
                <a:ea typeface="Calibri"/>
                <a:cs typeface="Calibri"/>
              </a:rPr>
              <a:t>Usted decide no recibir su EOB por correo y lo recibe electrónicamente cuando se registra en </a:t>
            </a:r>
            <a:r>
              <a:rPr lang="es-MX" sz="1200" b="1" i="0" strike="noStrike" cap="none" spc="0" baseline="0" dirty="0">
                <a:solidFill>
                  <a:srgbClr val="002060"/>
                </a:solidFill>
                <a:latin typeface="Arial"/>
                <a:ea typeface="Arial"/>
                <a:cs typeface="Arial"/>
                <a:hlinkClick r:id="rId3" history="0"/>
              </a:rPr>
              <a:t>www.uhcretiree.com/TRS-CareMA</a:t>
            </a:r>
            <a:r>
              <a:rPr lang="es-MX" sz="1200" b="1" i="0" strike="noStrike" cap="none" spc="0" baseline="0" dirty="0">
                <a:solidFill>
                  <a:srgbClr val="002060"/>
                </a:solidFill>
                <a:effectLst/>
                <a:latin typeface="Arial"/>
                <a:ea typeface="Arial"/>
                <a:cs typeface="Arial"/>
              </a:rPr>
              <a:t> </a:t>
            </a:r>
          </a:p>
          <a:p>
            <a:endParaRPr lang="en-US" sz="1200" b="1" dirty="0">
              <a:solidFill>
                <a:srgbClr val="002060"/>
              </a:solidFill>
              <a:latin typeface="Arial" panose="020B0604020202020204" pitchFamily="34" charset="0"/>
              <a:cs typeface="+mn-cs"/>
            </a:endParaRPr>
          </a:p>
        </p:txBody>
      </p:sp>
      <p:sp>
        <p:nvSpPr>
          <p:cNvPr id="4" name="Slide Number Placeholder 3"/>
          <p:cNvSpPr>
            <a:spLocks noGrp="1"/>
          </p:cNvSpPr>
          <p:nvPr>
            <p:ph type="sldNum" sz="quarter" idx="10"/>
          </p:nvPr>
        </p:nvSpPr>
        <p:spPr/>
        <p:txBody>
          <a:bodyPr/>
          <a:lstStyle/>
          <a:p>
            <a:fld id="{CFCB4E3C-1AEA-0D43-803E-C8F6EB36411E}" type="slidenum">
              <a:rPr lang="en-US" smtClean="0"/>
              <a:t>41</a:t>
            </a:fld>
            <a:endParaRPr lang="en-US"/>
          </a:p>
        </p:txBody>
      </p:sp>
    </p:spTree>
    <p:extLst>
      <p:ext uri="{BB962C8B-B14F-4D97-AF65-F5344CB8AC3E}">
        <p14:creationId xmlns:p14="http://schemas.microsoft.com/office/powerpoint/2010/main" val="31444813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chemeClr val="accent4"/>
              </a:buClr>
              <a:buSzPct val="123000"/>
            </a:pPr>
            <a:r>
              <a:rPr lang="es-MX" sz="1200" b="0" i="0" strike="noStrike" cap="none" spc="0" baseline="0">
                <a:solidFill>
                  <a:srgbClr val="FFC000"/>
                </a:solidFill>
                <a:effectLst/>
                <a:latin typeface="FS Humana"/>
                <a:ea typeface="FS Humana"/>
                <a:cs typeface="FS Humana"/>
              </a:rPr>
              <a:t>A continuación, me gustaría hablar de la diferencia entre los servicios preventivos y los servicios de diagnóstico. </a:t>
            </a:r>
          </a:p>
          <a:p>
            <a:pPr algn="l">
              <a:buClr>
                <a:schemeClr val="accent4"/>
              </a:buClr>
              <a:buSzPct val="123000"/>
            </a:pPr>
            <a:endParaRPr lang="en-US" sz="1200" baseline="0">
              <a:solidFill>
                <a:schemeClr val="accent4"/>
              </a:solidFill>
              <a:latin typeface="FS Humana" panose="02000506040000020004" pitchFamily="2" charset="0"/>
              <a:cs typeface="Arial" panose="020B0604020202020204" pitchFamily="34" charset="0"/>
            </a:endParaRPr>
          </a:p>
          <a:p>
            <a:pPr marL="0" marR="0" lvl="0" indent="0" algn="l" defTabSz="812526" rtl="0" eaLnBrk="1" fontAlgn="auto" latinLnBrk="0" hangingPunct="1">
              <a:lnSpc>
                <a:spcPct val="100000"/>
              </a:lnSpc>
              <a:spcBef>
                <a:spcPct val="0"/>
              </a:spcBef>
              <a:spcAft>
                <a:spcPct val="0"/>
              </a:spcAft>
              <a:buClr>
                <a:schemeClr val="accent4"/>
              </a:buClr>
              <a:buSzPct val="123000"/>
              <a:buFontTx/>
              <a:buNone/>
              <a:defRPr/>
            </a:pPr>
            <a:r>
              <a:rPr lang="es-MX" sz="1200" b="0" i="0" strike="noStrike" cap="none" spc="0" baseline="0">
                <a:solidFill>
                  <a:srgbClr val="000000"/>
                </a:solidFill>
                <a:effectLst/>
                <a:latin typeface="Calibri"/>
                <a:ea typeface="Calibri"/>
                <a:cs typeface="Calibri"/>
              </a:rPr>
              <a:t>Un servicio preventivo tiene como objetivo prevenir ciertas enfermedades y padecimientos. Recibir cuidados preventivos es una excelente manera de ayudarle a usted y a su ser querido a mantener una buena salud.</a:t>
            </a:r>
          </a:p>
          <a:p>
            <a:pPr marL="0" marR="0" lvl="0" indent="0" algn="l" defTabSz="812526" rtl="0" eaLnBrk="1" fontAlgn="auto" latinLnBrk="0" hangingPunct="1">
              <a:lnSpc>
                <a:spcPct val="100000"/>
              </a:lnSpc>
              <a:spcBef>
                <a:spcPct val="0"/>
              </a:spcBef>
              <a:spcAft>
                <a:spcPct val="0"/>
              </a:spcAft>
              <a:buClr>
                <a:schemeClr val="accent4"/>
              </a:buClr>
              <a:buSzPct val="123000"/>
              <a:buFontTx/>
              <a:buNone/>
              <a:defRPr/>
            </a:pPr>
            <a:r>
              <a:rPr lang="es-MX" sz="1200" b="0" i="0" strike="noStrike" cap="none" spc="0" baseline="0">
                <a:solidFill>
                  <a:srgbClr val="1A1812"/>
                </a:solidFill>
                <a:effectLst/>
                <a:latin typeface="Calibri"/>
                <a:ea typeface="Calibri"/>
                <a:cs typeface="Calibri"/>
              </a:rPr>
              <a:t>Un servicio de diagnóstico está destinado a identificar la naturaleza y causa de una enfermedad u otras inquietudes médicas, junto con el método de tratamiento.  </a:t>
            </a:r>
            <a:endParaRPr lang="en-US" sz="1200" u="sng">
              <a:solidFill>
                <a:srgbClr val="1A1812"/>
              </a:solidFill>
              <a:latin typeface="Calibri" panose="020F0502020204030204" pitchFamily="34" charset="0"/>
              <a:cs typeface="Calibri" panose="020F0502020204030204" pitchFamily="34" charset="0"/>
            </a:endParaRPr>
          </a:p>
          <a:p>
            <a:pPr algn="l">
              <a:buClr>
                <a:schemeClr val="accent4"/>
              </a:buClr>
              <a:buSzPct val="123000"/>
            </a:pPr>
            <a:endParaRPr lang="en-US" sz="1200" baseline="0">
              <a:solidFill>
                <a:schemeClr val="accent4"/>
              </a:solidFill>
              <a:latin typeface="FS Humana" panose="02000506040000020004" pitchFamily="2"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CFCB4E3C-1AEA-0D43-803E-C8F6EB36411E}" type="slidenum">
              <a:rPr lang="en-US" smtClean="0"/>
              <a:t>42</a:t>
            </a:fld>
            <a:endParaRPr lang="en-US"/>
          </a:p>
        </p:txBody>
      </p:sp>
    </p:spTree>
    <p:extLst>
      <p:ext uri="{BB962C8B-B14F-4D97-AF65-F5344CB8AC3E}">
        <p14:creationId xmlns:p14="http://schemas.microsoft.com/office/powerpoint/2010/main" val="28244961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230" marR="5080">
              <a:lnSpc>
                <a:spcPct val="98900"/>
              </a:lnSpc>
              <a:spcBef>
                <a:spcPts val="1415"/>
              </a:spcBef>
            </a:pPr>
            <a:r>
              <a:rPr lang="es-MX" sz="1200" b="0" i="0" strike="noStrike" cap="none" spc="-5" baseline="0">
                <a:solidFill>
                  <a:srgbClr val="122377"/>
                </a:solidFill>
                <a:effectLst/>
                <a:latin typeface="Arial"/>
                <a:ea typeface="Arial"/>
                <a:cs typeface="Arial"/>
              </a:rPr>
              <a:t>Si tiene alguna pregunta sobre adónde acudir para recibir atención médica, no olvide que cuenta con la asistencia de enfermería telefónica. La asistencia de enfermería telefónica se diseñó </a:t>
            </a:r>
            <a:r>
              <a:rPr lang="es-MX" sz="1200" b="0" i="0" strike="noStrike" cap="none" spc="0" baseline="0">
                <a:solidFill>
                  <a:srgbClr val="122377"/>
                </a:solidFill>
                <a:effectLst/>
                <a:latin typeface="Arial"/>
                <a:ea typeface="Arial"/>
                <a:cs typeface="Arial"/>
              </a:rPr>
              <a:t>específicamente para </a:t>
            </a:r>
            <a:r>
              <a:rPr lang="es-MX" sz="1200" b="0" i="0" strike="noStrike" cap="none" spc="-5" baseline="0">
                <a:solidFill>
                  <a:srgbClr val="122377"/>
                </a:solidFill>
                <a:effectLst/>
                <a:latin typeface="Arial"/>
                <a:ea typeface="Arial"/>
                <a:cs typeface="Arial"/>
              </a:rPr>
              <a:t>ayudar </a:t>
            </a:r>
            <a:r>
              <a:rPr lang="es-MX" sz="1200" b="0" i="0" strike="noStrike" cap="none" spc="0" baseline="0">
                <a:solidFill>
                  <a:srgbClr val="122377"/>
                </a:solidFill>
                <a:effectLst/>
                <a:latin typeface="Arial"/>
                <a:ea typeface="Arial"/>
                <a:cs typeface="Arial"/>
              </a:rPr>
              <a:t>a que sus </a:t>
            </a:r>
            <a:r>
              <a:rPr lang="es-MX" sz="1200" b="0" i="0" strike="noStrike" cap="none" spc="-5" baseline="0">
                <a:solidFill>
                  <a:srgbClr val="122377"/>
                </a:solidFill>
                <a:effectLst/>
                <a:latin typeface="Arial"/>
                <a:ea typeface="Arial"/>
                <a:cs typeface="Arial"/>
              </a:rPr>
              <a:t>decisiones de salud sean </a:t>
            </a:r>
            <a:r>
              <a:rPr lang="es-MX" sz="1200" b="0" i="0" strike="noStrike" cap="none" spc="0" baseline="0">
                <a:solidFill>
                  <a:srgbClr val="122377"/>
                </a:solidFill>
                <a:effectLst/>
                <a:latin typeface="Arial"/>
                <a:ea typeface="Arial"/>
                <a:cs typeface="Arial"/>
              </a:rPr>
              <a:t>simples </a:t>
            </a:r>
            <a:r>
              <a:rPr lang="es-MX" sz="1200" b="0" i="0" strike="noStrike" cap="none" spc="-5" baseline="0">
                <a:solidFill>
                  <a:srgbClr val="122377"/>
                </a:solidFill>
                <a:effectLst/>
                <a:latin typeface="Arial"/>
                <a:ea typeface="Arial"/>
                <a:cs typeface="Arial"/>
              </a:rPr>
              <a:t>y </a:t>
            </a:r>
            <a:r>
              <a:rPr lang="es-MX" sz="1200" b="0" i="0" strike="noStrike" cap="none" spc="0" baseline="0">
                <a:solidFill>
                  <a:srgbClr val="122377"/>
                </a:solidFill>
                <a:effectLst/>
                <a:latin typeface="Arial"/>
                <a:ea typeface="Arial"/>
                <a:cs typeface="Arial"/>
              </a:rPr>
              <a:t>convenientes</a:t>
            </a:r>
            <a:r>
              <a:rPr lang="es-MX" sz="1200" b="0" i="0" strike="noStrike" cap="none" spc="-5" baseline="0">
                <a:solidFill>
                  <a:srgbClr val="122377"/>
                </a:solidFill>
                <a:effectLst/>
                <a:latin typeface="Arial"/>
                <a:ea typeface="Arial"/>
                <a:cs typeface="Arial"/>
              </a:rPr>
              <a:t>, proporcionando respuestas </a:t>
            </a:r>
            <a:r>
              <a:rPr lang="es-MX" sz="1200" b="0" i="0" strike="noStrike" cap="none" spc="0" baseline="0">
                <a:solidFill>
                  <a:srgbClr val="122377"/>
                </a:solidFill>
                <a:effectLst/>
                <a:latin typeface="Arial"/>
                <a:ea typeface="Arial"/>
                <a:cs typeface="Arial"/>
              </a:rPr>
              <a:t>a sus</a:t>
            </a:r>
            <a:r>
              <a:rPr lang="es-MX" sz="1200" b="0" i="0" strike="noStrike" cap="none" spc="-5" baseline="0">
                <a:solidFill>
                  <a:srgbClr val="122377"/>
                </a:solidFill>
                <a:effectLst/>
                <a:latin typeface="Arial"/>
                <a:ea typeface="Arial"/>
                <a:cs typeface="Arial"/>
              </a:rPr>
              <a:t> preguntas de salud en cualquier </a:t>
            </a:r>
            <a:r>
              <a:rPr lang="es-MX" sz="1200" b="0" i="0" strike="noStrike" cap="none" spc="0" baseline="0">
                <a:solidFill>
                  <a:srgbClr val="122377"/>
                </a:solidFill>
                <a:effectLst/>
                <a:latin typeface="Arial"/>
                <a:ea typeface="Arial"/>
                <a:cs typeface="Arial"/>
              </a:rPr>
              <a:t>momento </a:t>
            </a:r>
            <a:r>
              <a:rPr lang="es-MX" sz="1200" b="0" i="0" strike="noStrike" cap="none" spc="-5" baseline="0">
                <a:solidFill>
                  <a:srgbClr val="122377"/>
                </a:solidFill>
                <a:effectLst/>
                <a:latin typeface="Arial"/>
                <a:ea typeface="Arial"/>
                <a:cs typeface="Arial"/>
              </a:rPr>
              <a:t>y lugar</a:t>
            </a:r>
            <a:r>
              <a:rPr lang="es-MX" sz="1200" b="0" i="0" strike="noStrike" cap="none" spc="0" baseline="0">
                <a:solidFill>
                  <a:srgbClr val="122377"/>
                </a:solidFill>
                <a:effectLst/>
                <a:latin typeface="Arial"/>
                <a:ea typeface="Arial"/>
                <a:cs typeface="Arial"/>
              </a:rPr>
              <a:t>, las </a:t>
            </a:r>
            <a:r>
              <a:rPr lang="es-MX" sz="1200" b="0" i="0" strike="noStrike" cap="none" spc="-5" baseline="0">
                <a:solidFill>
                  <a:srgbClr val="122377"/>
                </a:solidFill>
                <a:effectLst/>
                <a:latin typeface="Arial"/>
                <a:ea typeface="Arial"/>
                <a:cs typeface="Arial"/>
              </a:rPr>
              <a:t>24 horas </a:t>
            </a:r>
            <a:r>
              <a:rPr lang="es-MX" sz="1200" b="0" i="0" strike="noStrike" cap="none" spc="0" baseline="0">
                <a:solidFill>
                  <a:srgbClr val="122377"/>
                </a:solidFill>
                <a:effectLst/>
                <a:latin typeface="Arial"/>
                <a:ea typeface="Arial"/>
                <a:cs typeface="Arial"/>
              </a:rPr>
              <a:t>del </a:t>
            </a:r>
            <a:r>
              <a:rPr lang="es-MX" sz="1200" b="0" i="0" strike="noStrike" cap="none" spc="-40" baseline="0">
                <a:solidFill>
                  <a:srgbClr val="122377"/>
                </a:solidFill>
                <a:effectLst/>
                <a:latin typeface="Arial"/>
                <a:ea typeface="Arial"/>
                <a:cs typeface="Arial"/>
              </a:rPr>
              <a:t>día, los </a:t>
            </a:r>
            <a:r>
              <a:rPr lang="es-MX" sz="1200" b="0" i="0" strike="noStrike" cap="none" spc="0" baseline="0">
                <a:solidFill>
                  <a:srgbClr val="122377"/>
                </a:solidFill>
                <a:effectLst/>
                <a:latin typeface="Arial"/>
                <a:ea typeface="Arial"/>
                <a:cs typeface="Arial"/>
              </a:rPr>
              <a:t>7 </a:t>
            </a:r>
            <a:r>
              <a:rPr lang="es-MX" sz="1200" b="0" i="0" strike="noStrike" cap="none" spc="-5" baseline="0">
                <a:solidFill>
                  <a:srgbClr val="122377"/>
                </a:solidFill>
                <a:effectLst/>
                <a:latin typeface="Arial"/>
                <a:ea typeface="Arial"/>
                <a:cs typeface="Arial"/>
              </a:rPr>
              <a:t>días </a:t>
            </a:r>
            <a:r>
              <a:rPr lang="es-MX" sz="1200" b="0" i="0" strike="noStrike" cap="none" spc="0" baseline="0">
                <a:solidFill>
                  <a:srgbClr val="122377"/>
                </a:solidFill>
                <a:effectLst/>
                <a:latin typeface="Arial"/>
                <a:ea typeface="Arial"/>
                <a:cs typeface="Arial"/>
              </a:rPr>
              <a:t>de la </a:t>
            </a:r>
            <a:r>
              <a:rPr lang="es-MX" sz="1200" b="0" i="0" strike="noStrike" cap="none" spc="-5" baseline="0">
                <a:solidFill>
                  <a:srgbClr val="122377"/>
                </a:solidFill>
                <a:effectLst/>
                <a:latin typeface="Arial"/>
                <a:ea typeface="Arial"/>
                <a:cs typeface="Arial"/>
              </a:rPr>
              <a:t>semana</a:t>
            </a:r>
            <a:r>
              <a:rPr lang="es-MX" sz="1200" b="0" i="0" strike="noStrike" cap="none" spc="0" baseline="0">
                <a:solidFill>
                  <a:srgbClr val="122377"/>
                </a:solidFill>
                <a:effectLst/>
                <a:latin typeface="Arial"/>
                <a:ea typeface="Arial"/>
                <a:cs typeface="Arial"/>
              </a:rPr>
              <a:t>,</a:t>
            </a:r>
            <a:r>
              <a:rPr lang="es-MX" sz="1200" b="0" i="0" strike="noStrike" cap="none" spc="-5" baseline="0">
                <a:solidFill>
                  <a:srgbClr val="122377"/>
                </a:solidFill>
                <a:effectLst/>
                <a:latin typeface="Arial"/>
                <a:ea typeface="Arial"/>
                <a:cs typeface="Arial"/>
              </a:rPr>
              <a:t> sin</a:t>
            </a:r>
            <a:r>
              <a:rPr lang="es-MX" sz="1200" b="0" i="0" strike="noStrike" cap="none" spc="-25" baseline="0">
                <a:solidFill>
                  <a:srgbClr val="122377"/>
                </a:solidFill>
                <a:effectLst/>
                <a:latin typeface="Arial"/>
                <a:ea typeface="Arial"/>
                <a:cs typeface="Arial"/>
              </a:rPr>
              <a:t> </a:t>
            </a:r>
            <a:r>
              <a:rPr lang="es-MX" sz="1200" b="0" i="0" strike="noStrike" cap="none" spc="0" baseline="0">
                <a:solidFill>
                  <a:srgbClr val="122377"/>
                </a:solidFill>
                <a:effectLst/>
                <a:latin typeface="Arial"/>
                <a:ea typeface="Arial"/>
                <a:cs typeface="Arial"/>
              </a:rPr>
              <a:t>costo adicional.</a:t>
            </a:r>
            <a:endParaRPr lang="en-US" sz="1200">
              <a:latin typeface="Arial"/>
              <a:cs typeface="Arial"/>
            </a:endParaRPr>
          </a:p>
          <a:p>
            <a:pPr>
              <a:lnSpc>
                <a:spcPct val="100000"/>
              </a:lnSpc>
              <a:spcBef>
                <a:spcPts val="45"/>
              </a:spcBef>
            </a:pPr>
            <a:endParaRPr lang="en-US" sz="1200" kern="1200">
              <a:solidFill>
                <a:srgbClr val="122377"/>
              </a:solidFill>
              <a:latin typeface="Arial"/>
              <a:ea typeface="+mn-ea"/>
              <a:cs typeface="Arial"/>
            </a:endParaRPr>
          </a:p>
          <a:p>
            <a:pPr marL="62230">
              <a:lnSpc>
                <a:spcPct val="100000"/>
              </a:lnSpc>
            </a:pPr>
            <a:r>
              <a:rPr lang="es-MX" sz="1200" b="0" i="0" strike="noStrike" cap="none" spc="0" baseline="0">
                <a:solidFill>
                  <a:srgbClr val="122377"/>
                </a:solidFill>
                <a:effectLst/>
                <a:latin typeface="Arial"/>
                <a:ea typeface="Arial"/>
                <a:cs typeface="Arial"/>
              </a:rPr>
              <a:t>Cuando llame, un enfermero registrado puede ayudarle a:</a:t>
            </a:r>
          </a:p>
          <a:p>
            <a:pPr marL="348615" marR="931544" indent="-286385">
              <a:lnSpc>
                <a:spcPct val="102200"/>
              </a:lnSpc>
              <a:spcBef>
                <a:spcPts val="890"/>
              </a:spcBef>
              <a:buSzPct val="127777"/>
              <a:buChar char="•"/>
              <a:tabLst>
                <a:tab pos="347980" algn="l"/>
                <a:tab pos="348615" algn="l"/>
              </a:tabLst>
            </a:pPr>
            <a:r>
              <a:rPr lang="es-MX" sz="1200" b="0" i="0" strike="noStrike" cap="none" spc="-5" baseline="0">
                <a:solidFill>
                  <a:srgbClr val="122377"/>
                </a:solidFill>
                <a:effectLst/>
                <a:latin typeface="Arial"/>
                <a:ea typeface="Arial"/>
                <a:cs typeface="Arial"/>
              </a:rPr>
              <a:t>Elegir </a:t>
            </a:r>
            <a:r>
              <a:rPr lang="es-MX" sz="1200" b="0" i="0" strike="noStrike" cap="none" spc="0" baseline="0">
                <a:solidFill>
                  <a:srgbClr val="122377"/>
                </a:solidFill>
                <a:effectLst/>
                <a:latin typeface="Arial"/>
                <a:ea typeface="Arial"/>
                <a:cs typeface="Arial"/>
              </a:rPr>
              <a:t>dónde </a:t>
            </a:r>
            <a:r>
              <a:rPr lang="es-MX" sz="1200" b="0" i="0" strike="noStrike" cap="none" spc="-5" baseline="0">
                <a:solidFill>
                  <a:srgbClr val="122377"/>
                </a:solidFill>
                <a:effectLst/>
                <a:latin typeface="Arial"/>
                <a:ea typeface="Arial"/>
                <a:cs typeface="Arial"/>
              </a:rPr>
              <a:t>acudir </a:t>
            </a:r>
            <a:r>
              <a:rPr lang="es-MX" sz="1200" b="0" i="0" strike="noStrike" cap="none" spc="0" baseline="0">
                <a:solidFill>
                  <a:srgbClr val="122377"/>
                </a:solidFill>
                <a:effectLst/>
                <a:latin typeface="Arial"/>
                <a:ea typeface="Arial"/>
                <a:cs typeface="Arial"/>
              </a:rPr>
              <a:t>para recibir atención, </a:t>
            </a:r>
            <a:r>
              <a:rPr lang="es-MX" sz="1200" b="0" i="0" strike="noStrike" cap="none" spc="-5" baseline="0">
                <a:solidFill>
                  <a:srgbClr val="122377"/>
                </a:solidFill>
                <a:effectLst/>
                <a:latin typeface="Arial"/>
                <a:ea typeface="Arial"/>
                <a:cs typeface="Arial"/>
              </a:rPr>
              <a:t>ya </a:t>
            </a:r>
            <a:r>
              <a:rPr lang="es-MX" sz="1200" b="0" i="0" strike="noStrike" cap="none" spc="-10" baseline="0">
                <a:solidFill>
                  <a:srgbClr val="122377"/>
                </a:solidFill>
                <a:effectLst/>
                <a:latin typeface="Arial"/>
                <a:ea typeface="Arial"/>
                <a:cs typeface="Arial"/>
              </a:rPr>
              <a:t>sea para el </a:t>
            </a:r>
            <a:r>
              <a:rPr lang="es-MX" sz="1200" b="0" i="0" strike="noStrike" cap="none" spc="-5" baseline="0">
                <a:solidFill>
                  <a:srgbClr val="122377"/>
                </a:solidFill>
                <a:effectLst/>
                <a:latin typeface="Arial"/>
                <a:ea typeface="Arial"/>
                <a:cs typeface="Arial"/>
              </a:rPr>
              <a:t>autocuidado, visitas al </a:t>
            </a:r>
            <a:r>
              <a:rPr lang="es-MX" sz="1200" b="0" i="0" strike="noStrike" cap="none" spc="0" baseline="0">
                <a:solidFill>
                  <a:srgbClr val="122377"/>
                </a:solidFill>
                <a:effectLst/>
                <a:latin typeface="Arial"/>
                <a:ea typeface="Arial"/>
                <a:cs typeface="Arial"/>
              </a:rPr>
              <a:t>médico </a:t>
            </a:r>
            <a:r>
              <a:rPr lang="es-MX" sz="1200" b="0" i="0" strike="noStrike" cap="none" spc="-5" baseline="0">
                <a:solidFill>
                  <a:srgbClr val="122377"/>
                </a:solidFill>
                <a:effectLst/>
                <a:latin typeface="Arial"/>
                <a:ea typeface="Arial"/>
                <a:cs typeface="Arial"/>
              </a:rPr>
              <a:t>o atención urgente</a:t>
            </a:r>
            <a:endParaRPr lang="en-US" sz="1200">
              <a:latin typeface="Arial"/>
              <a:cs typeface="Arial"/>
            </a:endParaRPr>
          </a:p>
          <a:p>
            <a:pPr marL="347980" indent="-285750">
              <a:lnSpc>
                <a:spcPct val="100000"/>
              </a:lnSpc>
              <a:spcBef>
                <a:spcPts val="935"/>
              </a:spcBef>
              <a:buSzPct val="127777"/>
              <a:buChar char="•"/>
              <a:tabLst>
                <a:tab pos="347980" algn="l"/>
                <a:tab pos="348615" algn="l"/>
              </a:tabLst>
            </a:pPr>
            <a:r>
              <a:rPr lang="es-MX" sz="1200" b="0" i="0" strike="noStrike" cap="none" spc="0" baseline="0">
                <a:solidFill>
                  <a:srgbClr val="122377"/>
                </a:solidFill>
                <a:effectLst/>
                <a:latin typeface="Arial"/>
                <a:ea typeface="Arial"/>
                <a:cs typeface="Arial"/>
              </a:rPr>
              <a:t>Encontrar un </a:t>
            </a:r>
            <a:r>
              <a:rPr lang="es-MX" sz="1200" b="0" i="0" strike="noStrike" cap="none" spc="-5" baseline="0">
                <a:solidFill>
                  <a:srgbClr val="122377"/>
                </a:solidFill>
                <a:effectLst/>
                <a:latin typeface="Arial"/>
                <a:ea typeface="Arial"/>
                <a:cs typeface="Arial"/>
              </a:rPr>
              <a:t>médico u hospital </a:t>
            </a:r>
            <a:r>
              <a:rPr lang="es-MX" sz="1200" b="0" i="0" strike="noStrike" cap="none" spc="0" baseline="0">
                <a:solidFill>
                  <a:srgbClr val="122377"/>
                </a:solidFill>
                <a:effectLst/>
                <a:latin typeface="Arial"/>
                <a:ea typeface="Arial"/>
                <a:cs typeface="Arial"/>
              </a:rPr>
              <a:t>que satisfaga sus </a:t>
            </a:r>
            <a:r>
              <a:rPr lang="es-MX" sz="1200" b="0" i="0" strike="noStrike" cap="none" spc="-5" baseline="0">
                <a:solidFill>
                  <a:srgbClr val="122377"/>
                </a:solidFill>
                <a:effectLst/>
                <a:latin typeface="Arial"/>
                <a:ea typeface="Arial"/>
                <a:cs typeface="Arial"/>
              </a:rPr>
              <a:t>necesidades y</a:t>
            </a:r>
            <a:r>
              <a:rPr lang="es-MX" sz="1200" b="0" i="0" strike="noStrike" cap="none" spc="-75" baseline="0">
                <a:solidFill>
                  <a:srgbClr val="122377"/>
                </a:solidFill>
                <a:effectLst/>
                <a:latin typeface="Arial"/>
                <a:ea typeface="Arial"/>
                <a:cs typeface="Arial"/>
              </a:rPr>
              <a:t> </a:t>
            </a:r>
            <a:r>
              <a:rPr lang="es-MX" sz="1200" b="0" i="0" strike="noStrike" cap="none" spc="-5" baseline="0">
                <a:solidFill>
                  <a:srgbClr val="122377"/>
                </a:solidFill>
                <a:effectLst/>
                <a:latin typeface="Arial"/>
                <a:ea typeface="Arial"/>
                <a:cs typeface="Arial"/>
              </a:rPr>
              <a:t>preferencias</a:t>
            </a:r>
            <a:endParaRPr lang="en-US" sz="1200">
              <a:latin typeface="Arial"/>
              <a:cs typeface="Arial"/>
            </a:endParaRPr>
          </a:p>
          <a:p>
            <a:pPr marL="347980" indent="-285750">
              <a:lnSpc>
                <a:spcPct val="100000"/>
              </a:lnSpc>
              <a:spcBef>
                <a:spcPts val="1030"/>
              </a:spcBef>
              <a:buSzPct val="127777"/>
              <a:buChar char="•"/>
              <a:tabLst>
                <a:tab pos="347980" algn="l"/>
                <a:tab pos="348615" algn="l"/>
              </a:tabLst>
            </a:pPr>
            <a:r>
              <a:rPr lang="es-MX" sz="1200" b="0" i="0" strike="noStrike" cap="none" spc="-5" baseline="0">
                <a:solidFill>
                  <a:srgbClr val="122377"/>
                </a:solidFill>
                <a:effectLst/>
                <a:latin typeface="Arial"/>
                <a:ea typeface="Arial"/>
                <a:cs typeface="Arial"/>
              </a:rPr>
              <a:t>Comprender </a:t>
            </a:r>
            <a:r>
              <a:rPr lang="es-MX" sz="1200" b="0" i="0" strike="noStrike" cap="none" spc="0" baseline="0">
                <a:solidFill>
                  <a:srgbClr val="122377"/>
                </a:solidFill>
                <a:effectLst/>
                <a:latin typeface="Arial"/>
                <a:ea typeface="Arial"/>
                <a:cs typeface="Arial"/>
              </a:rPr>
              <a:t>su </a:t>
            </a:r>
            <a:r>
              <a:rPr lang="es-MX" sz="1200" b="0" i="0" strike="noStrike" cap="none" spc="-5" baseline="0">
                <a:solidFill>
                  <a:srgbClr val="122377"/>
                </a:solidFill>
                <a:effectLst/>
                <a:latin typeface="Arial"/>
                <a:ea typeface="Arial"/>
                <a:cs typeface="Arial"/>
              </a:rPr>
              <a:t>diagnóstico y explorar las </a:t>
            </a:r>
            <a:r>
              <a:rPr lang="es-MX" sz="1200" b="0" i="0" strike="noStrike" cap="none" spc="0" baseline="0">
                <a:solidFill>
                  <a:srgbClr val="122377"/>
                </a:solidFill>
                <a:effectLst/>
                <a:latin typeface="Arial"/>
                <a:ea typeface="Arial"/>
                <a:cs typeface="Arial"/>
              </a:rPr>
              <a:t>opciones de </a:t>
            </a:r>
            <a:r>
              <a:rPr lang="es-MX" sz="1200" b="0" i="0" strike="noStrike" cap="none" spc="-5" baseline="0">
                <a:solidFill>
                  <a:srgbClr val="122377"/>
                </a:solidFill>
                <a:effectLst/>
                <a:latin typeface="Arial"/>
                <a:ea typeface="Arial"/>
                <a:cs typeface="Arial"/>
              </a:rPr>
              <a:t>tratamiento </a:t>
            </a:r>
          </a:p>
          <a:p>
            <a:pPr marL="347980" indent="-285750">
              <a:lnSpc>
                <a:spcPct val="100000"/>
              </a:lnSpc>
              <a:spcBef>
                <a:spcPts val="1030"/>
              </a:spcBef>
              <a:buSzPct val="127777"/>
              <a:buChar char="•"/>
              <a:tabLst>
                <a:tab pos="347980" algn="l"/>
                <a:tab pos="348615" algn="l"/>
              </a:tabLst>
            </a:pPr>
            <a:endParaRPr lang="en-US" sz="1200" spc="-5">
              <a:solidFill>
                <a:srgbClr val="122377"/>
              </a:solidFill>
              <a:latin typeface="Arial"/>
              <a:cs typeface="Arial"/>
            </a:endParaRPr>
          </a:p>
          <a:p>
            <a:r>
              <a:rPr lang="es-MX" sz="1200" b="0" i="0" strike="noStrike" cap="none" spc="-5" baseline="0">
                <a:solidFill>
                  <a:srgbClr val="122377"/>
                </a:solidFill>
                <a:effectLst/>
                <a:latin typeface="Arial"/>
                <a:ea typeface="Arial"/>
                <a:cs typeface="Arial"/>
              </a:rPr>
              <a:t>Puede ponerse en contacto con la línea de asistencia de enfermería telefónica al 1-877-365-7949 TTY 711. Este número también se encuentra en el reverso de su tarjeta de identificación.</a:t>
            </a:r>
          </a:p>
          <a:p>
            <a:pPr marL="171450" indent="-171450">
              <a:buFontTx/>
              <a:buChar char="-"/>
            </a:pPr>
            <a:endParaRPr lang="en-US"/>
          </a:p>
        </p:txBody>
      </p:sp>
      <p:sp>
        <p:nvSpPr>
          <p:cNvPr id="4" name="Slide Number Placeholder 3"/>
          <p:cNvSpPr>
            <a:spLocks noGrp="1"/>
          </p:cNvSpPr>
          <p:nvPr>
            <p:ph type="sldNum" sz="quarter" idx="10"/>
          </p:nvPr>
        </p:nvSpPr>
        <p:spPr/>
        <p:txBody>
          <a:bodyPr/>
          <a:lstStyle/>
          <a:p>
            <a:fld id="{CFCB4E3C-1AEA-0D43-803E-C8F6EB36411E}" type="slidenum">
              <a:rPr lang="en-US" smtClean="0"/>
              <a:t>43</a:t>
            </a:fld>
            <a:endParaRPr lang="en-US"/>
          </a:p>
        </p:txBody>
      </p:sp>
    </p:spTree>
    <p:extLst>
      <p:ext uri="{BB962C8B-B14F-4D97-AF65-F5344CB8AC3E}">
        <p14:creationId xmlns:p14="http://schemas.microsoft.com/office/powerpoint/2010/main" val="18507964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CFCB4E3C-1AEA-0D43-803E-C8F6EB36411E}" type="slidenum">
              <a:rPr lang="en-US" smtClean="0"/>
              <a:t>44</a:t>
            </a:fld>
            <a:endParaRPr lang="en-US"/>
          </a:p>
        </p:txBody>
      </p:sp>
    </p:spTree>
    <p:extLst>
      <p:ext uri="{BB962C8B-B14F-4D97-AF65-F5344CB8AC3E}">
        <p14:creationId xmlns:p14="http://schemas.microsoft.com/office/powerpoint/2010/main" val="3198754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BFFF00"/>
                </a:solidFill>
                <a:effectLst/>
                <a:latin typeface="Arial"/>
                <a:ea typeface="Arial"/>
                <a:cs typeface="Arial"/>
              </a:rPr>
              <a:t>Puede ir a www.uhcretiree.com/TRS-CareMA y pagar un copago de $0 por una visita virtual a través de AmWell o Doctors on demand </a:t>
            </a:r>
          </a:p>
          <a:p>
            <a:endParaRPr lang="en-US" baseline="0"/>
          </a:p>
          <a:p>
            <a:r>
              <a:rPr lang="es-MX" sz="1200" b="0" i="0" strike="noStrike" cap="none" spc="0" baseline="0">
                <a:solidFill>
                  <a:srgbClr val="000000"/>
                </a:solidFill>
                <a:effectLst/>
                <a:latin typeface="Calibri"/>
                <a:ea typeface="Calibri"/>
                <a:cs typeface="Calibri"/>
              </a:rPr>
              <a:t>Esto le permitirá encontrar un médico sin tener que esperar en urgencias ni buscar una atención de urgencia abierta a las 2 de la mañana. </a:t>
            </a:r>
          </a:p>
        </p:txBody>
      </p:sp>
      <p:sp>
        <p:nvSpPr>
          <p:cNvPr id="4" name="Slide Number Placeholder 3"/>
          <p:cNvSpPr>
            <a:spLocks noGrp="1"/>
          </p:cNvSpPr>
          <p:nvPr>
            <p:ph type="sldNum" sz="quarter" idx="10"/>
          </p:nvPr>
        </p:nvSpPr>
        <p:spPr/>
        <p:txBody>
          <a:bodyPr/>
          <a:lstStyle/>
          <a:p>
            <a:fld id="{CFCB4E3C-1AEA-0D43-803E-C8F6EB36411E}" type="slidenum">
              <a:rPr lang="en-US" smtClean="0"/>
              <a:t>45</a:t>
            </a:fld>
            <a:endParaRPr lang="en-US"/>
          </a:p>
        </p:txBody>
      </p:sp>
    </p:spTree>
    <p:extLst>
      <p:ext uri="{BB962C8B-B14F-4D97-AF65-F5344CB8AC3E}">
        <p14:creationId xmlns:p14="http://schemas.microsoft.com/office/powerpoint/2010/main" val="3057768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Medicare es un programa de seguro de salud financiado federalmente administrado por la Administración de la Seguridad Social y los Centros para Servicios de Medicare y Medicaid (Centers for Medicare and Medicaid Services, CMS) para personas:</a:t>
            </a:r>
          </a:p>
          <a:p>
            <a:r>
              <a:rPr lang="es-MX" sz="1200" b="0" i="0" strike="noStrike" cap="none" spc="0" baseline="0">
                <a:solidFill>
                  <a:srgbClr val="000000"/>
                </a:solidFill>
                <a:effectLst/>
                <a:latin typeface="Calibri"/>
                <a:ea typeface="Calibri"/>
                <a:cs typeface="Calibri"/>
              </a:rPr>
              <a:t>- mayores a 65 años de edad, </a:t>
            </a:r>
          </a:p>
          <a:p>
            <a:r>
              <a:rPr lang="es-MX" sz="1200" b="0" i="0" strike="noStrike" cap="none" spc="0" baseline="0">
                <a:solidFill>
                  <a:srgbClr val="000000"/>
                </a:solidFill>
                <a:effectLst/>
                <a:latin typeface="Calibri"/>
                <a:ea typeface="Calibri"/>
                <a:cs typeface="Calibri"/>
              </a:rPr>
              <a:t>- con discapacidad médica, menores de 65 años, o</a:t>
            </a:r>
          </a:p>
          <a:p>
            <a:r>
              <a:rPr lang="es-MX" sz="1200" b="0" i="0" strike="noStrike" cap="none" spc="0" baseline="0">
                <a:solidFill>
                  <a:srgbClr val="000000"/>
                </a:solidFill>
                <a:effectLst/>
                <a:latin typeface="Calibri"/>
                <a:ea typeface="Calibri"/>
                <a:cs typeface="Calibri"/>
              </a:rPr>
              <a:t>- cualquier edad con enfermedad renal terminal.</a:t>
            </a:r>
          </a:p>
          <a:p>
            <a:r>
              <a:rPr lang="es-MX" sz="1200" b="0" i="0" strike="noStrike" cap="none" spc="0" baseline="0">
                <a:solidFill>
                  <a:srgbClr val="000000"/>
                </a:solidFill>
                <a:effectLst/>
                <a:latin typeface="Calibri"/>
                <a:ea typeface="Calibri"/>
                <a:cs typeface="Calibri"/>
              </a:rPr>
              <a:t>Medicare es para ellos. Estos tres grupos. En su mayor parte, son las personas mayores de 65 años, con quienes generalmente tratamos. Sin embargo, hay otras situaciones.</a:t>
            </a:r>
          </a:p>
          <a:p>
            <a:endParaRPr lang="en-US"/>
          </a:p>
        </p:txBody>
      </p:sp>
      <p:sp>
        <p:nvSpPr>
          <p:cNvPr id="4" name="Slide Number Placeholder 3"/>
          <p:cNvSpPr>
            <a:spLocks noGrp="1"/>
          </p:cNvSpPr>
          <p:nvPr>
            <p:ph type="sldNum" sz="quarter" idx="10"/>
          </p:nvPr>
        </p:nvSpPr>
        <p:spPr/>
        <p:txBody>
          <a:bodyPr/>
          <a:lstStyle/>
          <a:p>
            <a:fld id="{CFCB4E3C-1AEA-0D43-803E-C8F6EB36411E}" type="slidenum">
              <a:rPr lang="en-US" smtClean="0"/>
              <a:t>10</a:t>
            </a:fld>
            <a:endParaRPr lang="en-US"/>
          </a:p>
        </p:txBody>
      </p:sp>
    </p:spTree>
    <p:extLst>
      <p:ext uri="{BB962C8B-B14F-4D97-AF65-F5344CB8AC3E}">
        <p14:creationId xmlns:p14="http://schemas.microsoft.com/office/powerpoint/2010/main" val="18942426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s-MX" sz="1200" b="0" i="0" strike="noStrike" cap="none" spc="0" baseline="0">
                <a:solidFill>
                  <a:srgbClr val="000000"/>
                </a:solidFill>
                <a:effectLst/>
                <a:latin typeface="Calibri"/>
                <a:ea typeface="Calibri"/>
                <a:cs typeface="Calibri"/>
              </a:rPr>
              <a:t>TRS-Care Medicare Advantage es una organización de proveedores preferidos (PPO), que le brinda la flexibilidad de visitar a proveedores, hospitales e instalaciones fuera de la red UnitedHealthCare siempre que acepten Medicare. Los beneficios dentro y fuera de la red son los mismos.</a:t>
            </a:r>
          </a:p>
          <a:p>
            <a:pPr marL="0" indent="0">
              <a:buFontTx/>
              <a:buNone/>
            </a:pPr>
            <a:endParaRPr lang="en-US" sz="1200" baseline="0"/>
          </a:p>
          <a:p>
            <a:pPr marL="0" indent="0">
              <a:buFontTx/>
              <a:buNone/>
            </a:pPr>
            <a:r>
              <a:rPr lang="es-MX" sz="1200" b="0" i="0" strike="noStrike" cap="none" spc="0" baseline="0">
                <a:solidFill>
                  <a:srgbClr val="000000"/>
                </a:solidFill>
                <a:effectLst/>
                <a:latin typeface="Calibri"/>
                <a:ea typeface="Calibri"/>
                <a:cs typeface="Calibri"/>
              </a:rPr>
              <a:t>Puede ir a www.UHCRetiree.com/TRS-CareMA para encontrar un proveedor. Verá una cinta azul en la parte superior. Desde allí puede hacer clic en buscar un proveedor y le llevará a una nueva página. Desde allí puede elegir inglés o español.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CFCB4E3C-1AEA-0D43-803E-C8F6EB3641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98305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s-MX" sz="1200" b="0" i="0" strike="noStrike" cap="none" spc="0" baseline="0">
                <a:solidFill>
                  <a:srgbClr val="000000"/>
                </a:solidFill>
                <a:effectLst/>
                <a:latin typeface="Calibri"/>
                <a:ea typeface="Calibri"/>
                <a:cs typeface="Calibri"/>
              </a:rPr>
              <a:t>Se abrirá una nueva ventana que le pedirá que ingrese su código postal de 5 dígitos, ciudad o estado. Una vez hecho esto, puede hacer clic en Continuar. </a:t>
            </a:r>
          </a:p>
          <a:p>
            <a:pPr marL="171450" indent="-171450">
              <a:buFontTx/>
              <a:buChar char="-"/>
            </a:pPr>
            <a:endParaRPr lang="en-US"/>
          </a:p>
        </p:txBody>
      </p:sp>
      <p:sp>
        <p:nvSpPr>
          <p:cNvPr id="4" name="Slide Number Placeholder 3"/>
          <p:cNvSpPr>
            <a:spLocks noGrp="1"/>
          </p:cNvSpPr>
          <p:nvPr>
            <p:ph type="sldNum" sz="quarter" idx="10"/>
          </p:nvPr>
        </p:nvSpPr>
        <p:spPr/>
        <p:txBody>
          <a:bodyPr/>
          <a:lstStyle/>
          <a:p>
            <a:fld id="{CFCB4E3C-1AEA-0D43-803E-C8F6EB36411E}" type="slidenum">
              <a:rPr lang="en-US" smtClean="0"/>
              <a:t>47</a:t>
            </a:fld>
            <a:endParaRPr lang="en-US"/>
          </a:p>
        </p:txBody>
      </p:sp>
    </p:spTree>
    <p:extLst>
      <p:ext uri="{BB962C8B-B14F-4D97-AF65-F5344CB8AC3E}">
        <p14:creationId xmlns:p14="http://schemas.microsoft.com/office/powerpoint/2010/main" val="32274584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s-MX" sz="1200" b="0" i="0" strike="noStrike" cap="none" spc="0" baseline="0">
                <a:solidFill>
                  <a:srgbClr val="000000"/>
                </a:solidFill>
                <a:effectLst/>
                <a:latin typeface="Calibri"/>
                <a:ea typeface="Calibri"/>
                <a:cs typeface="Calibri"/>
              </a:rPr>
              <a:t>Después de hacer clic en Continuar, se le dirigirá automáticamente a la página para encontrar médicos dentro de la red nacional de PPO.  Esto ocurre sólo cuando ingresa al portal a través de su vínculo personalizado TRS Medicare Advantage www.UHCRetiree.com/TRS-CareMA. </a:t>
            </a:r>
          </a:p>
          <a:p>
            <a:pPr marL="0" indent="0">
              <a:buFontTx/>
              <a:buNone/>
            </a:pPr>
            <a:endParaRPr lang="en-US"/>
          </a:p>
          <a:p>
            <a:pPr marL="0" indent="0">
              <a:buFontTx/>
              <a:buNone/>
            </a:pPr>
            <a:r>
              <a:rPr lang="es-MX" sz="1200" b="0" i="0" strike="noStrike" cap="none" spc="0" baseline="0">
                <a:solidFill>
                  <a:srgbClr val="000000"/>
                </a:solidFill>
                <a:effectLst/>
                <a:latin typeface="Calibri"/>
                <a:ea typeface="Calibri"/>
                <a:cs typeface="Calibri"/>
              </a:rPr>
              <a:t>Desde ahí, tendrá la opción de buscar por personas, lugares, servicios y tratamientos y atención por padecimiento. </a:t>
            </a:r>
          </a:p>
        </p:txBody>
      </p:sp>
      <p:sp>
        <p:nvSpPr>
          <p:cNvPr id="4" name="Slide Number Placeholder 3"/>
          <p:cNvSpPr>
            <a:spLocks noGrp="1"/>
          </p:cNvSpPr>
          <p:nvPr>
            <p:ph type="sldNum" sz="quarter" idx="10"/>
          </p:nvPr>
        </p:nvSpPr>
        <p:spPr/>
        <p:txBody>
          <a:bodyPr/>
          <a:lstStyle/>
          <a:p>
            <a:fld id="{CFCB4E3C-1AEA-0D43-803E-C8F6EB36411E}" type="slidenum">
              <a:rPr lang="en-US" smtClean="0"/>
              <a:t>48</a:t>
            </a:fld>
            <a:endParaRPr lang="en-US"/>
          </a:p>
        </p:txBody>
      </p:sp>
    </p:spTree>
    <p:extLst>
      <p:ext uri="{BB962C8B-B14F-4D97-AF65-F5344CB8AC3E}">
        <p14:creationId xmlns:p14="http://schemas.microsoft.com/office/powerpoint/2010/main" val="16954318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b="1"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Las visitas virtuales le permiten tener un chat de video en directo con un médico especialista en salud conductual desde su </a:t>
            </a:r>
            <a:r>
              <a:rPr lang="es-MX" sz="1200" b="0" i="0" strike="noStrike" cap="none" spc="0" baseline="0" dirty="0" err="1">
                <a:solidFill>
                  <a:srgbClr val="000000"/>
                </a:solidFill>
                <a:effectLst/>
                <a:latin typeface="Calibri"/>
                <a:ea typeface="Calibri"/>
                <a:cs typeface="Calibri"/>
              </a:rPr>
              <a:t>smartphone</a:t>
            </a:r>
            <a:r>
              <a:rPr lang="es-MX" sz="1200" b="0" i="0" strike="noStrike" cap="none" spc="0" baseline="0" dirty="0">
                <a:solidFill>
                  <a:srgbClr val="000000"/>
                </a:solidFill>
                <a:effectLst/>
                <a:latin typeface="Calibri"/>
                <a:ea typeface="Calibri"/>
                <a:cs typeface="Calibri"/>
              </a:rPr>
              <a:t>, tableta o computadora, cualquier cosa con una cámara integrada y una buena conexión a Internet. Las visitas virtuales están disponibles las 24 horas del día siempre que necesite acceder a la atención. </a:t>
            </a:r>
            <a:br>
              <a:rPr sz="1200" dirty="0"/>
            </a:br>
            <a:br>
              <a:rPr sz="1200" dirty="0"/>
            </a:br>
            <a:r>
              <a:rPr lang="es-MX" sz="1200" b="0" i="0" strike="noStrike" cap="none" spc="0" baseline="0" dirty="0">
                <a:solidFill>
                  <a:srgbClr val="000000"/>
                </a:solidFill>
                <a:effectLst/>
                <a:latin typeface="Calibri"/>
                <a:ea typeface="Calibri"/>
                <a:cs typeface="Calibri"/>
              </a:rPr>
              <a:t>Las visitas virtuales al médico están incluidas en el plan por un copago de $0 cuando utiliza nuestros proveedores preferidos </a:t>
            </a:r>
            <a:r>
              <a:rPr lang="es-MX" sz="1200" b="0" i="0" strike="noStrike" cap="none" spc="0" baseline="0" dirty="0" err="1">
                <a:solidFill>
                  <a:srgbClr val="000000"/>
                </a:solidFill>
                <a:effectLst/>
                <a:latin typeface="Calibri"/>
                <a:ea typeface="Calibri"/>
                <a:cs typeface="Calibri"/>
              </a:rPr>
              <a:t>AmWell</a:t>
            </a:r>
            <a:r>
              <a:rPr lang="es-MX" sz="1200" b="0" i="0" strike="noStrike" cap="none" spc="0" baseline="0" dirty="0">
                <a:solidFill>
                  <a:srgbClr val="000000"/>
                </a:solidFill>
                <a:effectLst/>
                <a:latin typeface="Calibri"/>
                <a:ea typeface="Calibri"/>
                <a:cs typeface="Calibri"/>
              </a:rPr>
              <a:t> y </a:t>
            </a:r>
            <a:r>
              <a:rPr lang="es-MX" sz="1200" b="0" i="0" strike="noStrike" cap="none" spc="0" baseline="0" dirty="0" err="1">
                <a:solidFill>
                  <a:srgbClr val="000000"/>
                </a:solidFill>
                <a:effectLst/>
                <a:latin typeface="Calibri"/>
                <a:ea typeface="Calibri"/>
                <a:cs typeface="Calibri"/>
              </a:rPr>
              <a:t>Doctors</a:t>
            </a:r>
            <a:r>
              <a:rPr lang="es-MX" sz="1200" b="0" i="0" strike="noStrike" cap="none" spc="0" baseline="0" dirty="0">
                <a:solidFill>
                  <a:srgbClr val="000000"/>
                </a:solidFill>
                <a:effectLst/>
                <a:latin typeface="Calibri"/>
                <a:ea typeface="Calibri"/>
                <a:cs typeface="Calibri"/>
              </a:rPr>
              <a:t> </a:t>
            </a:r>
            <a:r>
              <a:rPr lang="es-MX" sz="1200" b="0" i="0" strike="noStrike" cap="none" spc="0" baseline="0" dirty="0" err="1">
                <a:solidFill>
                  <a:srgbClr val="000000"/>
                </a:solidFill>
                <a:effectLst/>
                <a:latin typeface="Calibri"/>
                <a:ea typeface="Calibri"/>
                <a:cs typeface="Calibri"/>
              </a:rPr>
              <a:t>on</a:t>
            </a:r>
            <a:r>
              <a:rPr lang="es-MX" sz="1200" b="0" i="0" strike="noStrike" cap="none" spc="0" baseline="0" dirty="0">
                <a:solidFill>
                  <a:srgbClr val="000000"/>
                </a:solidFill>
                <a:effectLst/>
                <a:latin typeface="Calibri"/>
                <a:ea typeface="Calibri"/>
                <a:cs typeface="Calibri"/>
              </a:rPr>
              <a:t> </a:t>
            </a:r>
            <a:r>
              <a:rPr lang="es-MX" sz="1200" b="0" i="0" strike="noStrike" cap="none" spc="0" baseline="0" dirty="0" err="1">
                <a:solidFill>
                  <a:srgbClr val="000000"/>
                </a:solidFill>
                <a:effectLst/>
                <a:latin typeface="Calibri"/>
                <a:ea typeface="Calibri"/>
                <a:cs typeface="Calibri"/>
              </a:rPr>
              <a:t>Demand</a:t>
            </a:r>
            <a:r>
              <a:rPr lang="es-MX" sz="1200" b="0" i="0" strike="noStrike" cap="none" spc="0" baseline="0" dirty="0">
                <a:solidFill>
                  <a:srgbClr val="000000"/>
                </a:solidFill>
                <a:effectLst/>
                <a:latin typeface="Calibri"/>
                <a:ea typeface="Calibri"/>
                <a:cs typeface="Calibri"/>
              </a:rPr>
              <a:t>. Puede hablar con un proveedor, hacer preguntas, recibir un diagnóstico e incluso el médico puede recetarle medicamentos y enviarlos a su farmacia. La visita virtual no requiere un copago, sin embargo, usted pagaría su copago normal por cualquier medicamento que se le recete.</a:t>
            </a:r>
          </a:p>
          <a:p>
            <a:pPr marL="0" marR="0" lvl="0" indent="0" algn="l" defTabSz="914400" rtl="0" eaLnBrk="1" fontAlgn="auto" latinLnBrk="0" hangingPunct="1">
              <a:lnSpc>
                <a:spcPct val="100000"/>
              </a:lnSpc>
              <a:spcBef>
                <a:spcPct val="0"/>
              </a:spcBef>
              <a:spcAft>
                <a:spcPct val="0"/>
              </a:spcAft>
              <a:buClrTx/>
              <a:buSzTx/>
              <a:buFontTx/>
              <a:buNone/>
              <a:defRPr/>
            </a:pPr>
            <a:endParaRPr lang="en-US"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Las visitas virtuales de salud conductual también se incluyen en el plan y están cubiertas por un copago de $10 cuando se accede a este beneficio a través de </a:t>
            </a:r>
            <a:r>
              <a:rPr lang="es-MX" sz="1200" b="0" i="0" strike="noStrike" cap="none" spc="0" baseline="0" dirty="0" err="1">
                <a:solidFill>
                  <a:srgbClr val="000000"/>
                </a:solidFill>
                <a:effectLst/>
                <a:latin typeface="Calibri"/>
                <a:ea typeface="Calibri"/>
                <a:cs typeface="Calibri"/>
              </a:rPr>
              <a:t>AmWell</a:t>
            </a:r>
            <a:r>
              <a:rPr lang="es-MX" sz="1200" b="0" i="0" strike="noStrike" cap="none" spc="0" baseline="0" dirty="0">
                <a:solidFill>
                  <a:srgbClr val="000000"/>
                </a:solidFill>
                <a:effectLst/>
                <a:latin typeface="Calibri"/>
                <a:ea typeface="Calibri"/>
                <a:cs typeface="Calibri"/>
              </a:rPr>
              <a:t> y de </a:t>
            </a:r>
            <a:r>
              <a:rPr lang="es-MX" sz="1200" b="0" i="0" strike="noStrike" cap="none" spc="0" baseline="0" dirty="0" err="1">
                <a:solidFill>
                  <a:srgbClr val="000000"/>
                </a:solidFill>
                <a:effectLst/>
                <a:latin typeface="Calibri"/>
                <a:ea typeface="Calibri"/>
                <a:cs typeface="Calibri"/>
              </a:rPr>
              <a:t>Doctors</a:t>
            </a:r>
            <a:r>
              <a:rPr lang="es-MX" sz="1200" b="0" i="0" strike="noStrike" cap="none" spc="0" baseline="0" dirty="0">
                <a:solidFill>
                  <a:srgbClr val="000000"/>
                </a:solidFill>
                <a:effectLst/>
                <a:latin typeface="Calibri"/>
                <a:ea typeface="Calibri"/>
                <a:cs typeface="Calibri"/>
              </a:rPr>
              <a:t> </a:t>
            </a:r>
            <a:r>
              <a:rPr lang="es-MX" sz="1200" b="0" i="0" strike="noStrike" cap="none" spc="0" baseline="0" dirty="0" err="1">
                <a:solidFill>
                  <a:srgbClr val="000000"/>
                </a:solidFill>
                <a:effectLst/>
                <a:latin typeface="Calibri"/>
                <a:ea typeface="Calibri"/>
                <a:cs typeface="Calibri"/>
              </a:rPr>
              <a:t>on</a:t>
            </a:r>
            <a:r>
              <a:rPr lang="es-MX" sz="1200" b="0" i="0" strike="noStrike" cap="none" spc="0" baseline="0" dirty="0">
                <a:solidFill>
                  <a:srgbClr val="000000"/>
                </a:solidFill>
                <a:effectLst/>
                <a:latin typeface="Calibri"/>
                <a:ea typeface="Calibri"/>
                <a:cs typeface="Calibri"/>
              </a:rPr>
              <a:t> </a:t>
            </a:r>
            <a:r>
              <a:rPr lang="es-MX" sz="1200" b="0" i="0" strike="noStrike" cap="none" spc="0" baseline="0" dirty="0" err="1">
                <a:solidFill>
                  <a:srgbClr val="000000"/>
                </a:solidFill>
                <a:effectLst/>
                <a:latin typeface="Calibri"/>
                <a:ea typeface="Calibri"/>
                <a:cs typeface="Calibri"/>
              </a:rPr>
              <a:t>Demand</a:t>
            </a:r>
            <a:r>
              <a:rPr lang="es-MX" sz="1200" b="0" i="0" strike="noStrike" cap="none" spc="0" baseline="0" dirty="0">
                <a:solidFill>
                  <a:srgbClr val="000000"/>
                </a:solidFill>
                <a:effectLst/>
                <a:latin typeface="Calibri"/>
                <a:ea typeface="Calibri"/>
                <a:cs typeface="Calibri"/>
              </a:rPr>
              <a:t>.</a:t>
            </a:r>
            <a:endParaRPr lang="en-US" baseline="0"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CFCB4E3C-1AEA-0D43-803E-C8F6EB36411E}" type="slidenum">
              <a:rPr lang="en-US" smtClean="0"/>
              <a:t>49</a:t>
            </a:fld>
            <a:endParaRPr lang="en-US"/>
          </a:p>
        </p:txBody>
      </p:sp>
    </p:spTree>
    <p:extLst>
      <p:ext uri="{BB962C8B-B14F-4D97-AF65-F5344CB8AC3E}">
        <p14:creationId xmlns:p14="http://schemas.microsoft.com/office/powerpoint/2010/main" val="24006772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0"/>
              </a:spcBef>
              <a:spcAft>
                <a:spcPts val="1200"/>
              </a:spcAft>
            </a:pPr>
            <a:r>
              <a:rPr lang="es-MX" sz="1200" b="0" i="0" strike="noStrike" cap="none" spc="0" baseline="0">
                <a:solidFill>
                  <a:srgbClr val="20A2E1"/>
                </a:solidFill>
                <a:effectLst/>
                <a:latin typeface="Arial"/>
                <a:ea typeface="Arial"/>
                <a:cs typeface="Arial"/>
              </a:rPr>
              <a:t>Uno de los programas incluidos en su plan es la cobertura de los suministros para pruebas y monitoreo de la diabetes. Estos suministros, como lancetas, dispositivos de punción, soluciones de control de glucosa y baterías de repuesto del medidor, están cubiertos por un copago de $0 cuando utiliza sistemas OneTouch y ACCU-CHEK aprobados. </a:t>
            </a:r>
          </a:p>
          <a:p>
            <a:pPr marL="0" indent="0">
              <a:spcBef>
                <a:spcPct val="0"/>
              </a:spcBef>
              <a:spcAft>
                <a:spcPts val="1200"/>
              </a:spcAft>
            </a:pPr>
            <a:r>
              <a:rPr lang="en-US" baseline="0">
                <a:solidFill>
                  <a:srgbClr val="20A2E1"/>
                </a:solidFill>
                <a:latin typeface="Arial" panose="020B0604020202020204" pitchFamily="34" charset="0"/>
                <a:cs typeface="Arial" panose="020B0604020202020204" pitchFamily="34" charset="0"/>
              </a:rPr>
              <a:t> </a:t>
            </a:r>
          </a:p>
          <a:p>
            <a:pPr marL="0" indent="0">
              <a:spcBef>
                <a:spcPct val="0"/>
              </a:spcBef>
              <a:spcAft>
                <a:spcPts val="1200"/>
              </a:spcAft>
            </a:pPr>
            <a:r>
              <a:rPr lang="es-MX" sz="1200" b="0" i="0" strike="noStrike" cap="none" spc="0" baseline="0">
                <a:solidFill>
                  <a:srgbClr val="20A2E1"/>
                </a:solidFill>
                <a:effectLst/>
                <a:latin typeface="Arial"/>
                <a:ea typeface="Arial"/>
                <a:cs typeface="Arial"/>
              </a:rPr>
              <a:t>Si no está utilizando OneTouch o ACCU-CHEK, consulte con su proveedor para ver si uno de los sistemas funcionará en su caso. Aunque </a:t>
            </a:r>
            <a:r>
              <a:rPr lang="es-MX" sz="1200" b="0" i="0" strike="noStrike" cap="none" spc="0" baseline="0">
                <a:solidFill>
                  <a:srgbClr val="122377"/>
                </a:solidFill>
                <a:effectLst/>
                <a:latin typeface="Arial"/>
                <a:ea typeface="Arial"/>
                <a:cs typeface="Arial"/>
              </a:rPr>
              <a:t> </a:t>
            </a:r>
            <a:r>
              <a:rPr lang="es-MX" sz="1200" b="0" i="0" strike="noStrike" cap="none" spc="-5" baseline="0">
                <a:solidFill>
                  <a:srgbClr val="122377"/>
                </a:solidFill>
                <a:effectLst/>
                <a:latin typeface="Arial"/>
                <a:ea typeface="Arial"/>
                <a:cs typeface="Arial"/>
              </a:rPr>
              <a:t>puede </a:t>
            </a:r>
            <a:r>
              <a:rPr lang="es-MX" sz="1200" b="0" i="0" strike="noStrike" cap="none" spc="0" baseline="0">
                <a:solidFill>
                  <a:srgbClr val="122377"/>
                </a:solidFill>
                <a:effectLst/>
                <a:latin typeface="Arial"/>
                <a:ea typeface="Arial"/>
                <a:cs typeface="Arial"/>
              </a:rPr>
              <a:t>solicitar </a:t>
            </a:r>
            <a:r>
              <a:rPr lang="es-MX" sz="1200" b="0" i="0" strike="noStrike" cap="none" spc="-5" baseline="0">
                <a:solidFill>
                  <a:srgbClr val="122377"/>
                </a:solidFill>
                <a:effectLst/>
                <a:latin typeface="Arial"/>
                <a:ea typeface="Arial"/>
                <a:cs typeface="Arial"/>
              </a:rPr>
              <a:t>un suministro temporal </a:t>
            </a:r>
            <a:r>
              <a:rPr lang="es-MX" sz="1200" b="0" i="0" strike="noStrike" cap="none" spc="0" baseline="0">
                <a:solidFill>
                  <a:srgbClr val="122377"/>
                </a:solidFill>
                <a:effectLst/>
                <a:latin typeface="Arial"/>
                <a:ea typeface="Arial"/>
                <a:cs typeface="Arial"/>
              </a:rPr>
              <a:t>de </a:t>
            </a:r>
            <a:r>
              <a:rPr lang="es-MX" sz="1200" b="0" i="0" strike="noStrike" cap="none" spc="-10" baseline="0">
                <a:solidFill>
                  <a:srgbClr val="122377"/>
                </a:solidFill>
                <a:effectLst/>
                <a:latin typeface="Arial"/>
                <a:ea typeface="Arial"/>
                <a:cs typeface="Arial"/>
              </a:rPr>
              <a:t>su </a:t>
            </a:r>
            <a:r>
              <a:rPr lang="es-MX" sz="1200" b="0" i="0" strike="noStrike" cap="none" spc="0" baseline="0">
                <a:solidFill>
                  <a:srgbClr val="122377"/>
                </a:solidFill>
                <a:effectLst/>
                <a:latin typeface="Arial"/>
                <a:ea typeface="Arial"/>
                <a:cs typeface="Arial"/>
              </a:rPr>
              <a:t>marca actual mientras trabaja con su proveedor para cambiar a uno de los sistemas aprobados, le recomendamos que empiece a trabajar con su proveedor al menos 30 días calendario antes de que se acaben sus suministros. </a:t>
            </a:r>
            <a:endParaRPr lang="en-US"/>
          </a:p>
          <a:p>
            <a:pPr marL="171450" indent="-171450">
              <a:buFontTx/>
              <a:buChar char="-"/>
            </a:pPr>
            <a:endParaRPr lang="en-US"/>
          </a:p>
        </p:txBody>
      </p:sp>
      <p:sp>
        <p:nvSpPr>
          <p:cNvPr id="4" name="Slide Number Placeholder 3"/>
          <p:cNvSpPr>
            <a:spLocks noGrp="1"/>
          </p:cNvSpPr>
          <p:nvPr>
            <p:ph type="sldNum" sz="quarter" idx="10"/>
          </p:nvPr>
        </p:nvSpPr>
        <p:spPr/>
        <p:txBody>
          <a:bodyPr/>
          <a:lstStyle/>
          <a:p>
            <a:fld id="{CFCB4E3C-1AEA-0D43-803E-C8F6EB36411E}" type="slidenum">
              <a:rPr lang="en-US" smtClean="0"/>
              <a:t>50</a:t>
            </a:fld>
            <a:endParaRPr lang="en-US"/>
          </a:p>
        </p:txBody>
      </p:sp>
    </p:spTree>
    <p:extLst>
      <p:ext uri="{BB962C8B-B14F-4D97-AF65-F5344CB8AC3E}">
        <p14:creationId xmlns:p14="http://schemas.microsoft.com/office/powerpoint/2010/main" val="7763526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050" b="0" i="0" strike="noStrike" cap="none" spc="0" baseline="0" dirty="0" err="1">
                <a:solidFill>
                  <a:srgbClr val="000000"/>
                </a:solidFill>
                <a:effectLst/>
                <a:latin typeface="Arial"/>
                <a:ea typeface="Arial"/>
                <a:cs typeface="Arial"/>
              </a:rPr>
              <a:t>UnitedHealthcare</a:t>
            </a:r>
            <a:r>
              <a:rPr lang="es-MX" sz="1050" b="0" i="0" strike="noStrike" cap="none" spc="0" baseline="0" dirty="0">
                <a:solidFill>
                  <a:srgbClr val="000000"/>
                </a:solidFill>
                <a:effectLst/>
                <a:latin typeface="Arial"/>
                <a:ea typeface="Arial"/>
                <a:cs typeface="Arial"/>
              </a:rPr>
              <a:t>® </a:t>
            </a:r>
            <a:r>
              <a:rPr lang="es-MX" sz="1050" b="0" i="0" strike="noStrike" cap="none" spc="0" baseline="0" dirty="0" err="1">
                <a:solidFill>
                  <a:srgbClr val="000000"/>
                </a:solidFill>
                <a:effectLst/>
                <a:latin typeface="Arial"/>
                <a:ea typeface="Arial"/>
                <a:cs typeface="Arial"/>
              </a:rPr>
              <a:t>HouseCalls</a:t>
            </a:r>
            <a:r>
              <a:rPr lang="es-MX" sz="1050" b="0" i="0" strike="noStrike" cap="none" spc="0" baseline="0" dirty="0">
                <a:solidFill>
                  <a:srgbClr val="000000"/>
                </a:solidFill>
                <a:effectLst/>
                <a:latin typeface="Arial"/>
                <a:ea typeface="Arial"/>
                <a:cs typeface="Arial"/>
              </a:rPr>
              <a:t> es un servicio opcional que le permite realizar un </a:t>
            </a:r>
            <a:r>
              <a:rPr lang="es-MX" sz="1050" b="0" i="0" strike="noStrike" cap="none" spc="0" baseline="0" dirty="0">
                <a:solidFill>
                  <a:srgbClr val="000000"/>
                </a:solidFill>
                <a:effectLst/>
                <a:latin typeface="Calibri"/>
                <a:ea typeface="Calibri"/>
                <a:cs typeface="Calibri"/>
              </a:rPr>
              <a:t>chequeo anual en casa para ayudarlo a mantenerse al día de su salud por un copago de $0. </a:t>
            </a:r>
          </a:p>
          <a:p>
            <a:endParaRPr lang="en-US" sz="1050" b="0" i="0" u="none" strike="noStrike" kern="1200" spc="-5" baseline="0" dirty="0">
              <a:solidFill>
                <a:schemeClr val="tx1"/>
              </a:solidFill>
              <a:latin typeface="+mn-lt"/>
              <a:ea typeface="+mn-ea"/>
              <a:cs typeface="+mn-cs"/>
            </a:endParaRPr>
          </a:p>
          <a:p>
            <a:r>
              <a:rPr lang="es-MX" sz="1050" b="0" i="0" strike="noStrike" cap="none" spc="-5" baseline="0" dirty="0">
                <a:solidFill>
                  <a:srgbClr val="000000"/>
                </a:solidFill>
                <a:effectLst/>
                <a:latin typeface="Calibri"/>
                <a:ea typeface="Calibri"/>
                <a:cs typeface="Calibri"/>
              </a:rPr>
              <a:t>Una visita de </a:t>
            </a:r>
            <a:r>
              <a:rPr lang="es-MX" sz="1050" b="0" i="0" strike="noStrike" cap="none" spc="-5" baseline="0" dirty="0" err="1">
                <a:solidFill>
                  <a:srgbClr val="000000"/>
                </a:solidFill>
                <a:effectLst/>
                <a:latin typeface="Calibri"/>
                <a:ea typeface="Calibri"/>
                <a:cs typeface="Calibri"/>
              </a:rPr>
              <a:t>Housecall</a:t>
            </a:r>
            <a:r>
              <a:rPr lang="es-MX" sz="1050" b="0" i="0" strike="noStrike" cap="none" spc="-5" baseline="0" dirty="0">
                <a:solidFill>
                  <a:srgbClr val="000000"/>
                </a:solidFill>
                <a:effectLst/>
                <a:latin typeface="Calibri"/>
                <a:ea typeface="Calibri"/>
                <a:cs typeface="Calibri"/>
              </a:rPr>
              <a:t> suele durar entre 45 y 60 minutos, durante los cuales un </a:t>
            </a:r>
            <a:r>
              <a:rPr lang="es-MX" sz="1050" b="0" i="0" strike="noStrike" cap="none" spc="-5" baseline="0" dirty="0">
                <a:solidFill>
                  <a:srgbClr val="122377"/>
                </a:solidFill>
                <a:effectLst/>
                <a:latin typeface="Arial"/>
                <a:ea typeface="Arial"/>
                <a:cs typeface="Arial"/>
              </a:rPr>
              <a:t>profesional </a:t>
            </a:r>
            <a:r>
              <a:rPr lang="es-MX" sz="1050" b="0" i="0" strike="noStrike" cap="none" spc="0" baseline="0" dirty="0">
                <a:solidFill>
                  <a:srgbClr val="122377"/>
                </a:solidFill>
                <a:effectLst/>
                <a:latin typeface="Arial"/>
                <a:ea typeface="Arial"/>
                <a:cs typeface="Arial"/>
              </a:rPr>
              <a:t> </a:t>
            </a:r>
            <a:r>
              <a:rPr lang="es-MX" sz="1050" b="0" i="0" strike="noStrike" cap="none" spc="-5" baseline="0" dirty="0">
                <a:solidFill>
                  <a:srgbClr val="122377"/>
                </a:solidFill>
                <a:effectLst/>
                <a:latin typeface="Arial"/>
                <a:ea typeface="Arial"/>
                <a:cs typeface="Arial"/>
              </a:rPr>
              <a:t>de atención médica </a:t>
            </a:r>
            <a:r>
              <a:rPr lang="es-MX" sz="1050" b="0" i="0" strike="noStrike" cap="none" spc="0" baseline="0" dirty="0">
                <a:solidFill>
                  <a:srgbClr val="000000"/>
                </a:solidFill>
                <a:effectLst/>
                <a:latin typeface="Arial"/>
                <a:ea typeface="Arial"/>
                <a:cs typeface="Arial"/>
              </a:rPr>
              <a:t>revisará su historial médico y sus medicamentos actuales. Realizará una evaluación médica básica y le ayudará a identificar cualquier riesgo para la salud en su entorno. Incluso puede ponerlo en contacto con recursos para ayudarle con esos riesgos.</a:t>
            </a:r>
          </a:p>
          <a:p>
            <a:endParaRPr lang="en-US" sz="1050" b="0" baseline="0" dirty="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050" b="0" i="0" strike="noStrike" cap="none" spc="0" baseline="0" dirty="0">
                <a:solidFill>
                  <a:srgbClr val="000000"/>
                </a:solidFill>
                <a:effectLst/>
                <a:latin typeface="Arial"/>
                <a:ea typeface="Arial"/>
                <a:cs typeface="Arial"/>
              </a:rPr>
              <a:t>Las </a:t>
            </a:r>
            <a:r>
              <a:rPr lang="es-MX" sz="1050" b="0" i="0" strike="noStrike" cap="none" spc="0" baseline="0" dirty="0" err="1">
                <a:solidFill>
                  <a:srgbClr val="000000"/>
                </a:solidFill>
                <a:effectLst/>
                <a:latin typeface="Arial"/>
                <a:ea typeface="Arial"/>
                <a:cs typeface="Arial"/>
              </a:rPr>
              <a:t>Housecalls</a:t>
            </a:r>
            <a:r>
              <a:rPr lang="es-MX" sz="1050" b="0" i="0" strike="noStrike" cap="none" spc="0" baseline="0" dirty="0">
                <a:solidFill>
                  <a:srgbClr val="000000"/>
                </a:solidFill>
                <a:effectLst/>
                <a:latin typeface="Arial"/>
                <a:ea typeface="Arial"/>
                <a:cs typeface="Arial"/>
              </a:rPr>
              <a:t> están diseñadas para funcionar junto con su visita de atención primaria. Es una gran oportunidad para hacer preguntas que tal vez no haya tenido la oportunidad de abordar con su médico de atención primaria. El médico de </a:t>
            </a:r>
            <a:r>
              <a:rPr lang="es-MX" sz="1050" b="0" i="0" strike="noStrike" cap="none" spc="0" baseline="0" dirty="0" err="1">
                <a:solidFill>
                  <a:srgbClr val="000000"/>
                </a:solidFill>
                <a:effectLst/>
                <a:latin typeface="Arial"/>
                <a:ea typeface="Arial"/>
                <a:cs typeface="Arial"/>
              </a:rPr>
              <a:t>Housecalls</a:t>
            </a:r>
            <a:r>
              <a:rPr lang="es-MX" sz="1050" b="0" i="0" strike="noStrike" cap="none" spc="0" baseline="0" dirty="0">
                <a:solidFill>
                  <a:srgbClr val="000000"/>
                </a:solidFill>
                <a:effectLst/>
                <a:latin typeface="Arial"/>
                <a:ea typeface="Arial"/>
                <a:cs typeface="Arial"/>
              </a:rPr>
              <a:t> incluso le ayudará a crear una lista de verificación de temas que puede comentar con su médico de atención primaria, lo que le permitirá experimentar una atención más holística en su casa y en la consulta de su médico. </a:t>
            </a:r>
          </a:p>
          <a:p>
            <a:endParaRPr lang="en-US" sz="1050" b="0" baseline="0" dirty="0">
              <a:solidFill>
                <a:srgbClr val="000000"/>
              </a:solidFill>
              <a:latin typeface="Arial" panose="020B0604020202020204" pitchFamily="34" charset="0"/>
              <a:cs typeface="Arial" panose="020B0604020202020204" pitchFamily="34" charset="0"/>
            </a:endParaRPr>
          </a:p>
          <a:p>
            <a:pPr marL="0" indent="0">
              <a:spcBef>
                <a:spcPct val="0"/>
              </a:spcBef>
              <a:spcAft>
                <a:spcPts val="1200"/>
              </a:spcAft>
              <a:defRPr/>
            </a:pPr>
            <a:endParaRPr lang="en-US" sz="1050" dirty="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1200"/>
              </a:spcAft>
              <a:buClrTx/>
              <a:buSzTx/>
              <a:buFontTx/>
              <a:buNone/>
              <a:defRPr/>
            </a:pPr>
            <a:r>
              <a:rPr lang="es-MX" sz="1050" b="0" i="0" strike="noStrike" cap="none" spc="0" baseline="0" dirty="0">
                <a:solidFill>
                  <a:srgbClr val="000000"/>
                </a:solidFill>
                <a:effectLst/>
                <a:latin typeface="Calibri"/>
                <a:ea typeface="Calibri"/>
                <a:cs typeface="Calibri"/>
              </a:rPr>
              <a:t>Según las directrices de CMS de 2021, </a:t>
            </a:r>
            <a:r>
              <a:rPr lang="es-MX" sz="1050" b="0" i="0" strike="noStrike" cap="none" spc="0" baseline="0" dirty="0" err="1">
                <a:solidFill>
                  <a:srgbClr val="000000"/>
                </a:solidFill>
                <a:effectLst/>
                <a:latin typeface="Calibri"/>
                <a:ea typeface="Calibri"/>
                <a:cs typeface="Calibri"/>
              </a:rPr>
              <a:t>HouseCalls</a:t>
            </a:r>
            <a:r>
              <a:rPr lang="es-MX" sz="1050" b="0" i="0" strike="noStrike" cap="none" spc="0" baseline="0" dirty="0">
                <a:solidFill>
                  <a:srgbClr val="000000"/>
                </a:solidFill>
                <a:effectLst/>
                <a:latin typeface="Calibri"/>
                <a:ea typeface="Calibri"/>
                <a:cs typeface="Calibri"/>
              </a:rPr>
              <a:t> ofrece visitas virtuales cuando no es posible hacerlas en casa.  </a:t>
            </a:r>
            <a:r>
              <a:rPr lang="es-MX" sz="1050" b="0" i="0" strike="noStrike" cap="none" spc="0" baseline="0" dirty="0">
                <a:solidFill>
                  <a:srgbClr val="29628E"/>
                </a:solidFill>
                <a:effectLst/>
                <a:latin typeface="Roboto-Light"/>
                <a:ea typeface="Roboto-Light"/>
                <a:cs typeface="Roboto-Light"/>
              </a:rPr>
              <a:t>Una visita en video de </a:t>
            </a:r>
            <a:r>
              <a:rPr lang="es-MX" sz="1050" b="0" i="0" strike="noStrike" cap="none" spc="0" baseline="0" dirty="0" err="1">
                <a:solidFill>
                  <a:srgbClr val="29628E"/>
                </a:solidFill>
                <a:effectLst/>
                <a:latin typeface="Roboto-Light"/>
                <a:ea typeface="Roboto-Light"/>
                <a:cs typeface="Roboto-Light"/>
              </a:rPr>
              <a:t>HouseCalls</a:t>
            </a:r>
            <a:r>
              <a:rPr lang="es-MX" sz="1050" b="0" i="0" strike="noStrike" cap="none" spc="0" baseline="0" dirty="0">
                <a:solidFill>
                  <a:srgbClr val="29628E"/>
                </a:solidFill>
                <a:effectLst/>
                <a:latin typeface="Roboto-Light"/>
                <a:ea typeface="Roboto-Light"/>
                <a:cs typeface="Roboto-Light"/>
              </a:rPr>
              <a:t> utiliza tecnología para conectar a los miembros del plan con un profesional de la salud durante una hora completa para revisar su historial de salud y sus medicamentos actuales, comentar importantes exámenes de salud, identificar riesgos de salud y proporcionar educación de salud. </a:t>
            </a:r>
          </a:p>
          <a:p>
            <a:pPr marL="0" marR="0" lvl="0" indent="0" algn="l" defTabSz="914400" rtl="0" eaLnBrk="1" fontAlgn="auto" latinLnBrk="0" hangingPunct="1">
              <a:lnSpc>
                <a:spcPct val="100000"/>
              </a:lnSpc>
              <a:spcBef>
                <a:spcPct val="0"/>
              </a:spcBef>
              <a:spcAft>
                <a:spcPts val="1200"/>
              </a:spcAft>
              <a:buClrTx/>
              <a:buSzTx/>
              <a:buFontTx/>
              <a:buNone/>
              <a:defRPr/>
            </a:pPr>
            <a:endParaRPr lang="en-US" sz="1050" dirty="0">
              <a:solidFill>
                <a:srgbClr val="29628E"/>
              </a:solidFill>
              <a:latin typeface="Roboto-Light"/>
              <a:cs typeface="Roboto-Light"/>
            </a:endParaRPr>
          </a:p>
          <a:p>
            <a:pPr>
              <a:spcAft>
                <a:spcPts val="1200"/>
              </a:spcAft>
              <a:defRPr/>
            </a:pPr>
            <a:r>
              <a:rPr lang="es-MX" sz="1050" b="0" i="0" strike="noStrike" cap="none" spc="0" baseline="0" dirty="0">
                <a:solidFill>
                  <a:srgbClr val="000000"/>
                </a:solidFill>
                <a:effectLst/>
                <a:latin typeface="Calibri"/>
                <a:ea typeface="Calibri"/>
                <a:cs typeface="Calibri"/>
              </a:rPr>
              <a:t>Las directrices de CMS están sujetas a cambios para 2022</a:t>
            </a:r>
            <a:endParaRPr lang="en-US" sz="1050" b="0" baseline="0" dirty="0">
              <a:solidFill>
                <a:srgbClr val="000000"/>
              </a:solidFill>
              <a:latin typeface="Arial" panose="020B0604020202020204" pitchFamily="34" charset="0"/>
              <a:cs typeface="Arial" panose="020B0604020202020204" pitchFamily="34" charset="0"/>
            </a:endParaRP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CFCB4E3C-1AEA-0D43-803E-C8F6EB36411E}" type="slidenum">
              <a:rPr lang="en-US" smtClean="0"/>
              <a:t>51</a:t>
            </a:fld>
            <a:endParaRPr lang="en-US"/>
          </a:p>
        </p:txBody>
      </p:sp>
    </p:spTree>
    <p:extLst>
      <p:ext uri="{BB962C8B-B14F-4D97-AF65-F5344CB8AC3E}">
        <p14:creationId xmlns:p14="http://schemas.microsoft.com/office/powerpoint/2010/main" val="6177041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5" baseline="0" dirty="0">
                <a:solidFill>
                  <a:srgbClr val="122377"/>
                </a:solidFill>
                <a:effectLst/>
                <a:latin typeface="Arial"/>
                <a:ea typeface="Arial"/>
                <a:cs typeface="Arial"/>
              </a:rPr>
              <a:t>Los programas de Rally </a:t>
            </a:r>
            <a:r>
              <a:rPr lang="es-MX" sz="1200" b="0" i="0" strike="noStrike" cap="none" spc="-5" baseline="0" dirty="0" err="1">
                <a:solidFill>
                  <a:srgbClr val="122377"/>
                </a:solidFill>
                <a:effectLst/>
                <a:latin typeface="Arial"/>
                <a:ea typeface="Arial"/>
                <a:cs typeface="Arial"/>
              </a:rPr>
              <a:t>Wellness</a:t>
            </a:r>
            <a:r>
              <a:rPr lang="es-MX" sz="1200" b="0" i="0" strike="noStrike" cap="none" spc="-5" baseline="0" dirty="0">
                <a:solidFill>
                  <a:srgbClr val="122377"/>
                </a:solidFill>
                <a:effectLst/>
                <a:latin typeface="Arial"/>
                <a:ea typeface="Arial"/>
                <a:cs typeface="Arial"/>
              </a:rPr>
              <a:t> Coaching proporcionan </a:t>
            </a:r>
            <a:r>
              <a:rPr lang="es-MX" sz="1200" b="0" i="0" strike="noStrike" cap="none" spc="0" baseline="0" dirty="0">
                <a:solidFill>
                  <a:srgbClr val="122377"/>
                </a:solidFill>
                <a:effectLst/>
                <a:latin typeface="Arial"/>
                <a:ea typeface="Arial"/>
                <a:cs typeface="Arial"/>
              </a:rPr>
              <a:t>coaching</a:t>
            </a:r>
            <a:r>
              <a:rPr lang="es-MX" sz="1200" b="0" i="0" strike="noStrike" cap="none" spc="-5" baseline="0" dirty="0">
                <a:solidFill>
                  <a:srgbClr val="122377"/>
                </a:solidFill>
                <a:effectLst/>
                <a:latin typeface="Arial"/>
                <a:ea typeface="Arial"/>
                <a:cs typeface="Arial"/>
              </a:rPr>
              <a:t> personal, aprendizaje en línea y </a:t>
            </a:r>
            <a:r>
              <a:rPr lang="es-MX" sz="1200" b="0" i="0" strike="noStrike" cap="none" spc="0" baseline="0" dirty="0">
                <a:solidFill>
                  <a:srgbClr val="122377"/>
                </a:solidFill>
                <a:effectLst/>
                <a:latin typeface="Arial"/>
                <a:ea typeface="Arial"/>
                <a:cs typeface="Arial"/>
              </a:rPr>
              <a:t>apoyo telefónico para una variedad </a:t>
            </a:r>
            <a:r>
              <a:rPr lang="es-MX" sz="1200" b="0" i="0" strike="noStrike" cap="none" spc="-5" baseline="0" dirty="0">
                <a:solidFill>
                  <a:srgbClr val="122377"/>
                </a:solidFill>
                <a:effectLst/>
                <a:latin typeface="Arial"/>
                <a:ea typeface="Arial"/>
                <a:cs typeface="Arial"/>
              </a:rPr>
              <a:t>de </a:t>
            </a:r>
            <a:r>
              <a:rPr lang="es-MX" sz="1200" b="0" i="0" strike="noStrike" cap="none" spc="0" baseline="0" dirty="0">
                <a:solidFill>
                  <a:srgbClr val="122377"/>
                </a:solidFill>
                <a:effectLst/>
                <a:latin typeface="Arial"/>
                <a:ea typeface="Arial"/>
                <a:cs typeface="Arial"/>
              </a:rPr>
              <a:t>temas que </a:t>
            </a:r>
            <a:r>
              <a:rPr lang="es-MX" sz="1200" b="0" i="0" strike="noStrike" cap="none" spc="-5" baseline="0" dirty="0">
                <a:solidFill>
                  <a:srgbClr val="122377"/>
                </a:solidFill>
                <a:effectLst/>
                <a:latin typeface="Arial"/>
                <a:ea typeface="Arial"/>
                <a:cs typeface="Arial"/>
              </a:rPr>
              <a:t>promueven la salud integral de la persona. Hay 3 programas únicos disponibles para usted:</a:t>
            </a:r>
          </a:p>
          <a:p>
            <a:endParaRPr lang="en-US" sz="1200" b="0" spc="-5" dirty="0">
              <a:solidFill>
                <a:srgbClr val="122377"/>
              </a:solidFill>
              <a:latin typeface="+mn-lt"/>
              <a:cs typeface="Arial"/>
            </a:endParaRPr>
          </a:p>
          <a:p>
            <a:pPr marL="0" indent="0">
              <a:spcBef>
                <a:spcPts val="300"/>
              </a:spcBef>
              <a:spcAft>
                <a:spcPts val="600"/>
              </a:spcAft>
              <a:buFont typeface="Arial" panose="020B0604020202020204" pitchFamily="34" charset="0"/>
              <a:buNone/>
            </a:pPr>
            <a:r>
              <a:rPr lang="es-MX" sz="1200" b="0" i="0" strike="noStrike" cap="none" spc="0" baseline="0" dirty="0">
                <a:solidFill>
                  <a:srgbClr val="000000"/>
                </a:solidFill>
                <a:effectLst/>
                <a:latin typeface="Calibri"/>
                <a:ea typeface="Calibri"/>
                <a:cs typeface="Calibri"/>
              </a:rPr>
              <a:t>El primero del que quiero hablar es Real Appeal</a:t>
            </a:r>
            <a:r>
              <a:rPr lang="es-MX" sz="1200" b="0" i="0" strike="noStrike" cap="none" spc="0" baseline="30000" dirty="0">
                <a:solidFill>
                  <a:srgbClr val="000000"/>
                </a:solidFill>
                <a:effectLst/>
                <a:latin typeface="Calibri"/>
                <a:ea typeface="Calibri"/>
                <a:cs typeface="Calibri"/>
              </a:rPr>
              <a:t>® </a:t>
            </a:r>
            <a:r>
              <a:rPr lang="es-MX" sz="1200" b="0" i="0" strike="noStrike" cap="none" spc="0" baseline="0" dirty="0">
                <a:solidFill>
                  <a:srgbClr val="000000"/>
                </a:solidFill>
                <a:effectLst/>
                <a:latin typeface="Calibri"/>
                <a:ea typeface="Calibri"/>
                <a:cs typeface="Calibri"/>
              </a:rPr>
              <a:t>. Real Appeal es un sencillo programa en línea paso a paso que ayuda a hacer que perder peso sea divertido. El programa ofrece herramientas que pueden ayudarle a perder peso, reducir su riesgo de desarrollar padecimientos graves, ganar energía y alcanzar sus objetivos de salud a largo plazo, sin costo adicional para los miembros con un índice de masa corporal (IMC) de 19 o más</a:t>
            </a:r>
          </a:p>
          <a:p>
            <a:pPr marL="519113" indent="-230188">
              <a:spcBef>
                <a:spcPts val="300"/>
              </a:spcBef>
              <a:spcAft>
                <a:spcPts val="600"/>
              </a:spcAft>
              <a:buFont typeface="Arial" panose="020B0604020202020204" pitchFamily="34" charset="0"/>
              <a:buChar char="•"/>
              <a:tabLst>
                <a:tab pos="739775" algn="l"/>
              </a:tabLst>
            </a:pPr>
            <a:r>
              <a:rPr lang="es-MX" sz="1200" b="0" i="0" strike="noStrike" cap="none" spc="0" baseline="0" dirty="0">
                <a:solidFill>
                  <a:srgbClr val="000000"/>
                </a:solidFill>
                <a:effectLst/>
                <a:latin typeface="Calibri"/>
                <a:ea typeface="Calibri"/>
                <a:cs typeface="Calibri"/>
              </a:rPr>
              <a:t>Cuando se inscribe en Real Appeal, usted recibe:</a:t>
            </a:r>
          </a:p>
          <a:p>
            <a:pPr marL="749300" indent="-169863">
              <a:spcAft>
                <a:spcPts val="600"/>
              </a:spcAft>
              <a:buFont typeface="System Font Regular"/>
              <a:buChar char="–"/>
            </a:pPr>
            <a:r>
              <a:rPr lang="es-MX" sz="1200" b="0" i="0" strike="noStrike" cap="none" spc="0" baseline="0" dirty="0">
                <a:solidFill>
                  <a:srgbClr val="000000"/>
                </a:solidFill>
                <a:effectLst/>
                <a:latin typeface="Calibri"/>
                <a:ea typeface="Calibri"/>
                <a:cs typeface="Calibri"/>
              </a:rPr>
              <a:t>Un Coach de transformación que dirige sesiones semanales en grupo en línea</a:t>
            </a:r>
          </a:p>
          <a:p>
            <a:pPr marL="749300" indent="-169863">
              <a:spcAft>
                <a:spcPts val="600"/>
              </a:spcAft>
              <a:buFont typeface="System Font Regular"/>
              <a:buChar char="–"/>
            </a:pPr>
            <a:r>
              <a:rPr lang="es-MX" sz="1200" b="0" i="0" strike="noStrike" cap="none" spc="0" baseline="0" dirty="0">
                <a:solidFill>
                  <a:srgbClr val="000000"/>
                </a:solidFill>
                <a:effectLst/>
                <a:latin typeface="Calibri"/>
                <a:ea typeface="Calibri"/>
                <a:cs typeface="Calibri"/>
              </a:rPr>
              <a:t>Herramientas en línea para ayudarle a hacer un seguimiento de su comida, actividad y progreso en la pérdida de peso</a:t>
            </a:r>
          </a:p>
          <a:p>
            <a:pPr marL="749300" indent="-169863">
              <a:spcAft>
                <a:spcPts val="600"/>
              </a:spcAft>
              <a:buFont typeface="System Font Regular"/>
              <a:buChar char="–"/>
            </a:pPr>
            <a:r>
              <a:rPr lang="es-MX" sz="1200" b="0" i="0" strike="noStrike" cap="none" spc="0" baseline="0" dirty="0">
                <a:solidFill>
                  <a:srgbClr val="000000"/>
                </a:solidFill>
                <a:effectLst/>
                <a:latin typeface="Calibri"/>
                <a:ea typeface="Calibri"/>
                <a:cs typeface="Calibri"/>
              </a:rPr>
              <a:t>Un </a:t>
            </a:r>
            <a:r>
              <a:rPr lang="es-MX" sz="1200" b="0" i="0" strike="noStrike" cap="none" spc="0" baseline="0" dirty="0" err="1">
                <a:solidFill>
                  <a:srgbClr val="000000"/>
                </a:solidFill>
                <a:effectLst/>
                <a:latin typeface="Calibri"/>
                <a:ea typeface="Calibri"/>
                <a:cs typeface="Calibri"/>
              </a:rPr>
              <a:t>Success</a:t>
            </a:r>
            <a:r>
              <a:rPr lang="es-MX" sz="1200" b="0" i="0" strike="noStrike" cap="none" spc="0" baseline="0" dirty="0">
                <a:solidFill>
                  <a:srgbClr val="000000"/>
                </a:solidFill>
                <a:effectLst/>
                <a:latin typeface="Calibri"/>
                <a:ea typeface="Calibri"/>
                <a:cs typeface="Calibri"/>
              </a:rPr>
              <a:t> Kit con básculas de alimentos y peso, recetas, DVD de entrenamiento y mucho más, que se envía directamente a su puerta</a:t>
            </a:r>
          </a:p>
          <a:p>
            <a:pPr marL="579437" indent="0">
              <a:spcAft>
                <a:spcPts val="600"/>
              </a:spcAft>
              <a:buFont typeface="System Font Regular"/>
              <a:buNone/>
            </a:pPr>
            <a:endParaRPr lang="en-US" dirty="0"/>
          </a:p>
          <a:p>
            <a:pPr marL="0" indent="0">
              <a:spcBef>
                <a:spcPts val="300"/>
              </a:spcBef>
              <a:spcAft>
                <a:spcPts val="600"/>
              </a:spcAft>
              <a:buFont typeface="Arial" panose="020B0604020202020204" pitchFamily="34" charset="0"/>
              <a:buNone/>
            </a:pPr>
            <a:r>
              <a:rPr lang="es-MX" sz="1200" b="0" i="0" strike="noStrike" cap="none" spc="0" baseline="0" dirty="0">
                <a:solidFill>
                  <a:srgbClr val="000000"/>
                </a:solidFill>
                <a:effectLst/>
                <a:latin typeface="Calibri"/>
                <a:ea typeface="Calibri"/>
                <a:cs typeface="Calibri"/>
              </a:rPr>
              <a:t>El segundo programa es Rally </a:t>
            </a:r>
            <a:r>
              <a:rPr lang="es-MX" sz="1200" b="0" i="0" strike="noStrike" cap="none" spc="0" baseline="0" dirty="0" err="1">
                <a:solidFill>
                  <a:srgbClr val="000000"/>
                </a:solidFill>
                <a:effectLst/>
                <a:latin typeface="Calibri"/>
                <a:ea typeface="Calibri"/>
                <a:cs typeface="Calibri"/>
              </a:rPr>
              <a:t>Wellness</a:t>
            </a:r>
            <a:r>
              <a:rPr lang="es-MX" sz="1200" b="0" i="0" strike="noStrike" cap="none" spc="0" baseline="0" dirty="0">
                <a:solidFill>
                  <a:srgbClr val="000000"/>
                </a:solidFill>
                <a:effectLst/>
                <a:latin typeface="Calibri"/>
                <a:ea typeface="Calibri"/>
                <a:cs typeface="Calibri"/>
              </a:rPr>
              <a:t> Coaching. Rally </a:t>
            </a:r>
            <a:r>
              <a:rPr lang="es-MX" sz="1200" b="0" i="0" strike="noStrike" cap="none" spc="0" baseline="0" dirty="0" err="1">
                <a:solidFill>
                  <a:srgbClr val="000000"/>
                </a:solidFill>
                <a:effectLst/>
                <a:latin typeface="Calibri"/>
                <a:ea typeface="Calibri"/>
                <a:cs typeface="Calibri"/>
              </a:rPr>
              <a:t>Wellness</a:t>
            </a:r>
            <a:r>
              <a:rPr lang="es-MX" sz="1200" b="0" i="0" strike="noStrike" cap="none" spc="0" baseline="0" dirty="0">
                <a:solidFill>
                  <a:srgbClr val="000000"/>
                </a:solidFill>
                <a:effectLst/>
                <a:latin typeface="Calibri"/>
                <a:ea typeface="Calibri"/>
                <a:cs typeface="Calibri"/>
              </a:rPr>
              <a:t> Coaching proporciona coaching personal, aprendizaje en línea y apoyo para una variedad de temas que promueven la salud integral de la persona. </a:t>
            </a:r>
            <a:r>
              <a:rPr lang="es-MX" sz="1200" b="0" i="0" strike="noStrike" cap="none" spc="0" baseline="0" dirty="0" err="1">
                <a:solidFill>
                  <a:srgbClr val="000000"/>
                </a:solidFill>
                <a:effectLst/>
                <a:latin typeface="Calibri"/>
                <a:ea typeface="Calibri"/>
                <a:cs typeface="Calibri"/>
              </a:rPr>
              <a:t>Wellness</a:t>
            </a:r>
            <a:r>
              <a:rPr lang="es-MX" sz="1200" b="0" i="0" strike="noStrike" cap="none" spc="0" baseline="0" dirty="0">
                <a:solidFill>
                  <a:srgbClr val="000000"/>
                </a:solidFill>
                <a:effectLst/>
                <a:latin typeface="Calibri"/>
                <a:ea typeface="Calibri"/>
                <a:cs typeface="Calibri"/>
              </a:rPr>
              <a:t> Coaching ofrece una solución integral para abordar sus necesidades físicas, mentales, sociales y emocionales. </a:t>
            </a:r>
            <a:r>
              <a:rPr lang="es-MX" sz="1200" b="0" i="0" strike="noStrike" cap="none" spc="0" baseline="0" dirty="0" err="1">
                <a:solidFill>
                  <a:srgbClr val="000000"/>
                </a:solidFill>
                <a:effectLst/>
                <a:latin typeface="Calibri"/>
                <a:ea typeface="Calibri"/>
                <a:cs typeface="Calibri"/>
              </a:rPr>
              <a:t>Wellness</a:t>
            </a:r>
            <a:r>
              <a:rPr lang="es-MX" sz="1200" b="0" i="0" strike="noStrike" cap="none" spc="0" baseline="0" dirty="0">
                <a:solidFill>
                  <a:srgbClr val="000000"/>
                </a:solidFill>
                <a:effectLst/>
                <a:latin typeface="Calibri"/>
                <a:ea typeface="Calibri"/>
                <a:cs typeface="Calibri"/>
              </a:rPr>
              <a:t> Coaching incluye la opción de seleccionar un tema de interés del programa, trabajar con un coach, establecer un plan de acción y participar con módulos de aprendizaje en línea y herramientas digitales a su propio ritmo.</a:t>
            </a:r>
          </a:p>
          <a:p>
            <a:pPr marL="0" indent="0">
              <a:spcBef>
                <a:spcPts val="300"/>
              </a:spcBef>
              <a:spcAft>
                <a:spcPts val="600"/>
              </a:spcAft>
              <a:buFont typeface="Arial" panose="020B0604020202020204" pitchFamily="34" charset="0"/>
              <a:buNone/>
            </a:pPr>
            <a:endParaRPr lang="en-US" dirty="0"/>
          </a:p>
          <a:p>
            <a:pPr marL="0" indent="0">
              <a:spcBef>
                <a:spcPts val="300"/>
              </a:spcBef>
              <a:spcAft>
                <a:spcPts val="600"/>
              </a:spcAft>
              <a:buFont typeface="Arial" panose="020B0604020202020204" pitchFamily="34" charset="0"/>
              <a:buNone/>
            </a:pPr>
            <a:r>
              <a:rPr lang="es-MX" sz="1200" b="0" i="0" strike="noStrike" cap="none" spc="0" baseline="0" dirty="0">
                <a:solidFill>
                  <a:srgbClr val="000000"/>
                </a:solidFill>
                <a:effectLst/>
                <a:latin typeface="Calibri"/>
                <a:ea typeface="Calibri"/>
                <a:cs typeface="Calibri"/>
              </a:rPr>
              <a:t>Y, por último, tenemos </a:t>
            </a:r>
            <a:r>
              <a:rPr lang="es-MX" sz="1200" b="0" i="0" strike="noStrike" cap="none" spc="0" baseline="0" dirty="0" err="1">
                <a:solidFill>
                  <a:srgbClr val="000000"/>
                </a:solidFill>
                <a:effectLst/>
                <a:latin typeface="Calibri"/>
                <a:ea typeface="Calibri"/>
                <a:cs typeface="Calibri"/>
              </a:rPr>
              <a:t>Quit</a:t>
            </a:r>
            <a:r>
              <a:rPr lang="es-MX" sz="1200" b="0" i="0" strike="noStrike" cap="none" spc="0" baseline="0" dirty="0">
                <a:solidFill>
                  <a:srgbClr val="000000"/>
                </a:solidFill>
                <a:effectLst/>
                <a:latin typeface="Calibri"/>
                <a:ea typeface="Calibri"/>
                <a:cs typeface="Calibri"/>
              </a:rPr>
              <a:t> </a:t>
            </a:r>
            <a:r>
              <a:rPr lang="es-MX" sz="1200" b="0" i="0" strike="noStrike" cap="none" spc="0" baseline="0" dirty="0" err="1">
                <a:solidFill>
                  <a:srgbClr val="000000"/>
                </a:solidFill>
                <a:effectLst/>
                <a:latin typeface="Calibri"/>
                <a:ea typeface="Calibri"/>
                <a:cs typeface="Calibri"/>
              </a:rPr>
              <a:t>for</a:t>
            </a:r>
            <a:r>
              <a:rPr lang="es-MX" sz="1200" b="0" i="0" strike="noStrike" cap="none" spc="0" baseline="0" dirty="0">
                <a:solidFill>
                  <a:srgbClr val="000000"/>
                </a:solidFill>
                <a:effectLst/>
                <a:latin typeface="Calibri"/>
                <a:ea typeface="Calibri"/>
                <a:cs typeface="Calibri"/>
              </a:rPr>
              <a:t> </a:t>
            </a:r>
            <a:r>
              <a:rPr lang="es-MX" sz="1200" b="0" i="0" strike="noStrike" cap="none" spc="0" baseline="0" dirty="0" err="1">
                <a:solidFill>
                  <a:srgbClr val="000000"/>
                </a:solidFill>
                <a:effectLst/>
                <a:latin typeface="Calibri"/>
                <a:ea typeface="Calibri"/>
                <a:cs typeface="Calibri"/>
              </a:rPr>
              <a:t>Life</a:t>
            </a:r>
            <a:r>
              <a:rPr lang="es-MX" sz="1200" b="0" i="0" strike="noStrike" cap="none" spc="0" baseline="0" dirty="0">
                <a:solidFill>
                  <a:srgbClr val="000000"/>
                </a:solidFill>
                <a:effectLst/>
                <a:latin typeface="Calibri"/>
                <a:ea typeface="Calibri"/>
                <a:cs typeface="Calibri"/>
              </a:rPr>
              <a:t>. Con el Programa para dejar de fumar </a:t>
            </a:r>
            <a:r>
              <a:rPr lang="es-MX" sz="1200" b="1" i="0" strike="noStrike" cap="none" spc="0" baseline="0" dirty="0" err="1">
                <a:solidFill>
                  <a:srgbClr val="000000"/>
                </a:solidFill>
                <a:effectLst/>
                <a:latin typeface="Calibri"/>
                <a:ea typeface="Calibri"/>
                <a:cs typeface="Calibri"/>
              </a:rPr>
              <a:t>Quit</a:t>
            </a:r>
            <a:r>
              <a:rPr lang="es-MX" sz="1200" b="1" i="0" strike="noStrike" cap="none" spc="0" baseline="0" dirty="0">
                <a:solidFill>
                  <a:srgbClr val="000000"/>
                </a:solidFill>
                <a:effectLst/>
                <a:latin typeface="Calibri"/>
                <a:ea typeface="Calibri"/>
                <a:cs typeface="Calibri"/>
              </a:rPr>
              <a:t> </a:t>
            </a:r>
            <a:r>
              <a:rPr lang="es-MX" sz="1200" b="1" i="0" strike="noStrike" cap="none" spc="0" baseline="0" dirty="0" err="1">
                <a:solidFill>
                  <a:srgbClr val="000000"/>
                </a:solidFill>
                <a:effectLst/>
                <a:latin typeface="Calibri"/>
                <a:ea typeface="Calibri"/>
                <a:cs typeface="Calibri"/>
              </a:rPr>
              <a:t>For</a:t>
            </a:r>
            <a:r>
              <a:rPr lang="es-MX" sz="1200" b="1" i="0" strike="noStrike" cap="none" spc="0" baseline="0" dirty="0">
                <a:solidFill>
                  <a:srgbClr val="000000"/>
                </a:solidFill>
                <a:effectLst/>
                <a:latin typeface="Calibri"/>
                <a:ea typeface="Calibri"/>
                <a:cs typeface="Calibri"/>
              </a:rPr>
              <a:t> </a:t>
            </a:r>
            <a:r>
              <a:rPr lang="es-MX" sz="1200" b="1" i="0" strike="noStrike" cap="none" spc="0" baseline="0" dirty="0" err="1">
                <a:solidFill>
                  <a:srgbClr val="000000"/>
                </a:solidFill>
                <a:effectLst/>
                <a:latin typeface="Calibri"/>
                <a:ea typeface="Calibri"/>
                <a:cs typeface="Calibri"/>
              </a:rPr>
              <a:t>Life</a:t>
            </a:r>
            <a:r>
              <a:rPr lang="es-MX" sz="1200" b="1" i="0" strike="noStrike" cap="none" spc="0" baseline="30000" dirty="0">
                <a:solidFill>
                  <a:srgbClr val="000000"/>
                </a:solidFill>
                <a:effectLst/>
                <a:latin typeface="Calibri"/>
                <a:ea typeface="Calibri"/>
                <a:cs typeface="Calibri"/>
              </a:rPr>
              <a:t>®</a:t>
            </a:r>
            <a:r>
              <a:rPr lang="es-MX" sz="1200" b="0" i="0" strike="noStrike" cap="none" spc="0" baseline="0" dirty="0">
                <a:solidFill>
                  <a:srgbClr val="000000"/>
                </a:solidFill>
                <a:effectLst/>
                <a:latin typeface="Calibri"/>
                <a:ea typeface="Calibri"/>
                <a:cs typeface="Calibri"/>
              </a:rPr>
              <a:t>, tendrá acceso las 24 horas del día, los 7 días de la semana, a herramientas y recursos que le ayudarán a dejar de consumir tabaco de todo tipo.</a:t>
            </a:r>
          </a:p>
          <a:p>
            <a:pPr marL="0" lvl="1" defTabSz="440695">
              <a:defRPr/>
            </a:pPr>
            <a:endParaRPr lang="en-US" sz="1100" i="0" dirty="0"/>
          </a:p>
          <a:p>
            <a:endParaRPr lang="en-US" dirty="0"/>
          </a:p>
        </p:txBody>
      </p:sp>
      <p:sp>
        <p:nvSpPr>
          <p:cNvPr id="4" name="Slide Number Placeholder 3"/>
          <p:cNvSpPr>
            <a:spLocks noGrp="1"/>
          </p:cNvSpPr>
          <p:nvPr>
            <p:ph type="sldNum" sz="quarter" idx="5"/>
          </p:nvPr>
        </p:nvSpPr>
        <p:spPr/>
        <p:txBody>
          <a:bodyPr/>
          <a:lstStyle/>
          <a:p>
            <a:fld id="{CFCB4E3C-1AEA-0D43-803E-C8F6EB36411E}" type="slidenum">
              <a:rPr lang="en-US" smtClean="0"/>
              <a:t>52</a:t>
            </a:fld>
            <a:endParaRPr lang="en-US"/>
          </a:p>
        </p:txBody>
      </p:sp>
    </p:spTree>
    <p:extLst>
      <p:ext uri="{BB962C8B-B14F-4D97-AF65-F5344CB8AC3E}">
        <p14:creationId xmlns:p14="http://schemas.microsoft.com/office/powerpoint/2010/main" val="6741690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40695">
              <a:defRPr/>
            </a:pPr>
            <a:r>
              <a:rPr lang="es-MX" sz="1200" b="0" i="0" strike="noStrike" cap="none" spc="0" baseline="0">
                <a:solidFill>
                  <a:srgbClr val="000000"/>
                </a:solidFill>
                <a:effectLst/>
                <a:latin typeface="Calibri"/>
                <a:ea typeface="Calibri"/>
                <a:cs typeface="Calibri"/>
              </a:rPr>
              <a:t>SilverSneakers siempre es una ventaja añadida favorita en nuestros planes.</a:t>
            </a:r>
          </a:p>
          <a:p>
            <a:pPr marL="0" lvl="1" defTabSz="440695">
              <a:defRPr/>
            </a:pPr>
            <a:endParaRPr lang="en-US"/>
          </a:p>
          <a:p>
            <a:pPr marL="0" lvl="1" defTabSz="440695">
              <a:defRPr/>
            </a:pPr>
            <a:r>
              <a:rPr lang="es-MX" sz="1200" b="0" i="0" strike="noStrike" cap="none" spc="0" baseline="0">
                <a:solidFill>
                  <a:srgbClr val="000000"/>
                </a:solidFill>
                <a:effectLst/>
                <a:latin typeface="Calibri"/>
                <a:ea typeface="Calibri"/>
                <a:cs typeface="Calibri"/>
              </a:rPr>
              <a:t>Su afiliación a SilverSneakers le ofrece una afiliación gratuita a más de 16,000 ubicaciones de acondicionamiento en todo el país. ¡Tendrá acceso a equipos de ejercicio, clases y más! Y puede utilizar más de una ubicación. ¡Simplemente visite en línea </a:t>
            </a:r>
            <a:r>
              <a:rPr lang="es-MX" sz="1200" b="0" i="0" u="sng" strike="noStrike" cap="none" spc="0" baseline="0">
                <a:solidFill>
                  <a:srgbClr val="000000"/>
                </a:solidFill>
                <a:effectLst/>
                <a:uFill>
                  <a:solidFill>
                    <a:srgbClr val="000000"/>
                  </a:solidFill>
                </a:uFill>
                <a:latin typeface="Calibri"/>
                <a:ea typeface="Calibri"/>
                <a:cs typeface="Calibri"/>
              </a:rPr>
              <a:t>silversneakers.com</a:t>
            </a:r>
            <a:r>
              <a:rPr lang="es-MX" sz="1200" b="0" i="0" strike="noStrike" cap="none" spc="0" baseline="0">
                <a:solidFill>
                  <a:srgbClr val="000000"/>
                </a:solidFill>
                <a:effectLst/>
                <a:latin typeface="Calibri"/>
                <a:ea typeface="Calibri"/>
                <a:cs typeface="Calibri"/>
              </a:rPr>
              <a:t> para buscar ubicaciones participantes cerca de usted! </a:t>
            </a:r>
          </a:p>
          <a:p>
            <a:pPr marL="0" lvl="1" defTabSz="440695">
              <a:defRPr/>
            </a:pPr>
            <a:br>
              <a:rPr sz="1200"/>
            </a:br>
            <a:r>
              <a:rPr lang="es-MX" sz="1200" b="0" i="0" strike="noStrike" cap="none" spc="0" baseline="0">
                <a:solidFill>
                  <a:srgbClr val="000000"/>
                </a:solidFill>
                <a:effectLst/>
                <a:latin typeface="Calibri"/>
                <a:ea typeface="Calibri"/>
                <a:cs typeface="Calibri"/>
              </a:rPr>
              <a:t>Si prefiere o disfruta haciendo ejercicio en casa, tendrá acceso a SilverSneakers On-Demand y su aplicación móvil GO, que ofrece clases virtuales en las que puede participar en cualquier momento. </a:t>
            </a:r>
          </a:p>
          <a:p>
            <a:pPr marL="0" lvl="1" defTabSz="440695">
              <a:defRPr/>
            </a:pPr>
            <a:endParaRPr lang="en-US"/>
          </a:p>
          <a:p>
            <a:pPr lvl="0"/>
            <a:r>
              <a:rPr lang="es-MX" sz="1200" b="0" i="0" strike="noStrike" cap="none" spc="0" baseline="0">
                <a:solidFill>
                  <a:srgbClr val="000000"/>
                </a:solidFill>
                <a:effectLst/>
                <a:latin typeface="Calibri"/>
                <a:ea typeface="Calibri"/>
                <a:cs typeface="Calibri"/>
              </a:rPr>
              <a:t>Para empezar a utilizar su beneficio, puede visitar SilverSneakers.com, visitar una ubicación participante o llamarles al </a:t>
            </a:r>
            <a:r>
              <a:rPr lang="es-MX" sz="1200" b="0" i="0" u="sng" strike="noStrike" cap="none" spc="0" baseline="0">
                <a:solidFill>
                  <a:srgbClr val="000000"/>
                </a:solidFill>
                <a:effectLst/>
                <a:uFill>
                  <a:solidFill>
                    <a:srgbClr val="000000"/>
                  </a:solidFill>
                </a:uFill>
                <a:latin typeface="Calibri"/>
                <a:ea typeface="Calibri"/>
                <a:cs typeface="Calibri"/>
              </a:rPr>
              <a:t>1-888-423-4632</a:t>
            </a:r>
            <a:r>
              <a:rPr lang="es-MX" sz="1200" b="0" i="0" strike="noStrike" cap="none" spc="0" baseline="0">
                <a:solidFill>
                  <a:srgbClr val="000000"/>
                </a:solidFill>
                <a:effectLst/>
                <a:latin typeface="Calibri"/>
                <a:ea typeface="Calibri"/>
                <a:cs typeface="Calibri"/>
              </a:rPr>
              <a:t>, TTY 711, de 8 a. m. a 8 p. m. hora del Este, de lunes a viernes, para obtener más información</a:t>
            </a:r>
            <a:endParaRPr lang="en-US" baseline="0">
              <a:solidFill>
                <a:srgbClr val="000000"/>
              </a:solidFill>
              <a:latin typeface="Arial"/>
              <a:ea typeface="ＭＳ Ｐゴシック"/>
              <a:cs typeface="ＭＳ Ｐゴシック"/>
            </a:endParaRPr>
          </a:p>
          <a:p>
            <a:pPr marL="171450" indent="-171450">
              <a:buFontTx/>
              <a:buChar char="-"/>
            </a:pPr>
            <a:endParaRPr lang="en-US"/>
          </a:p>
        </p:txBody>
      </p:sp>
      <p:sp>
        <p:nvSpPr>
          <p:cNvPr id="4" name="Slide Number Placeholder 3"/>
          <p:cNvSpPr>
            <a:spLocks noGrp="1"/>
          </p:cNvSpPr>
          <p:nvPr>
            <p:ph type="sldNum" sz="quarter" idx="10"/>
          </p:nvPr>
        </p:nvSpPr>
        <p:spPr/>
        <p:txBody>
          <a:bodyPr/>
          <a:lstStyle/>
          <a:p>
            <a:fld id="{CFCB4E3C-1AEA-0D43-803E-C8F6EB36411E}" type="slidenum">
              <a:rPr lang="en-US" smtClean="0"/>
              <a:t>53</a:t>
            </a:fld>
            <a:endParaRPr lang="en-US"/>
          </a:p>
        </p:txBody>
      </p:sp>
    </p:spTree>
    <p:extLst>
      <p:ext uri="{BB962C8B-B14F-4D97-AF65-F5344CB8AC3E}">
        <p14:creationId xmlns:p14="http://schemas.microsoft.com/office/powerpoint/2010/main" val="12554896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defRPr/>
            </a:pPr>
            <a:r>
              <a:rPr lang="es-MX" sz="1200" b="0" i="0" strike="noStrike" cap="none" spc="0" baseline="0">
                <a:solidFill>
                  <a:srgbClr val="000000"/>
                </a:solidFill>
                <a:effectLst/>
                <a:latin typeface="Calibri"/>
                <a:ea typeface="Calibri"/>
                <a:cs typeface="Calibri"/>
              </a:rPr>
              <a:t>UnitedHealthcare Hearing le permite recibir un examen auditivo y le brinda una amplia selección de audífonos personalizados de marca comercial y marca propia con ahorros significativos. </a:t>
            </a:r>
          </a:p>
          <a:p>
            <a:pPr marL="0" marR="0" lvl="0" indent="0" algn="l" defTabSz="457200" rtl="0" eaLnBrk="0" fontAlgn="base" latinLnBrk="0" hangingPunct="0">
              <a:lnSpc>
                <a:spcPct val="100000"/>
              </a:lnSpc>
              <a:spcBef>
                <a:spcPct val="30000"/>
              </a:spcBef>
              <a:spcAft>
                <a:spcPct val="0"/>
              </a:spcAft>
              <a:buClrTx/>
              <a:buSzTx/>
              <a:buFontTx/>
              <a:buNone/>
              <a:defRPr/>
            </a:pPr>
            <a:r>
              <a:rPr lang="es-MX" sz="1200" b="0" i="0" strike="noStrike" cap="none" spc="0" baseline="0">
                <a:solidFill>
                  <a:srgbClr val="000000"/>
                </a:solidFill>
                <a:effectLst/>
                <a:latin typeface="Calibri"/>
                <a:ea typeface="Calibri"/>
                <a:cs typeface="Calibri"/>
              </a:rPr>
              <a:t>Tiene una asignación de $500 para utilizar en el costo de los audífonos cada 3 años. Debe utilizar un proveedor de UnitedHealthcare Hearing para aprovechar esta asignación. </a:t>
            </a:r>
          </a:p>
          <a:p>
            <a:pPr marL="0" marR="0" lvl="0" indent="0" algn="l" defTabSz="457200" rtl="0" eaLnBrk="0" fontAlgn="base" latinLnBrk="0" hangingPunct="0">
              <a:lnSpc>
                <a:spcPct val="100000"/>
              </a:lnSpc>
              <a:spcBef>
                <a:spcPct val="30000"/>
              </a:spcBef>
              <a:spcAft>
                <a:spcPct val="0"/>
              </a:spcAft>
              <a:buClrTx/>
              <a:buSzTx/>
              <a:buFontTx/>
              <a:buNone/>
              <a:defRPr/>
            </a:pPr>
            <a:r>
              <a:rPr lang="es-MX" sz="1200" b="0" i="0" strike="noStrike" cap="none" spc="0" baseline="0">
                <a:solidFill>
                  <a:srgbClr val="000000"/>
                </a:solidFill>
                <a:effectLst/>
                <a:latin typeface="Calibri"/>
                <a:ea typeface="Calibri"/>
                <a:cs typeface="Calibri"/>
              </a:rPr>
              <a:t>Puede elegir los </a:t>
            </a:r>
            <a:r>
              <a:rPr lang="es-MX" sz="1200" b="0" i="0" strike="noStrike" cap="none" spc="-5" baseline="0">
                <a:solidFill>
                  <a:srgbClr val="122377"/>
                </a:solidFill>
                <a:effectLst/>
                <a:latin typeface="Arial"/>
                <a:ea typeface="Arial"/>
                <a:cs typeface="Arial"/>
              </a:rPr>
              <a:t>audífonos de última tecnología </a:t>
            </a:r>
            <a:r>
              <a:rPr lang="es-MX" sz="1200" b="0" i="0" strike="noStrike" cap="none" spc="0" baseline="0">
                <a:solidFill>
                  <a:srgbClr val="122377"/>
                </a:solidFill>
                <a:effectLst/>
                <a:latin typeface="Arial"/>
                <a:ea typeface="Arial"/>
                <a:cs typeface="Arial"/>
              </a:rPr>
              <a:t>de los </a:t>
            </a:r>
            <a:r>
              <a:rPr lang="es-MX" sz="1200" b="0" i="0" strike="noStrike" cap="none" spc="-5" baseline="0">
                <a:solidFill>
                  <a:srgbClr val="122377"/>
                </a:solidFill>
                <a:effectLst/>
                <a:latin typeface="Arial"/>
                <a:ea typeface="Arial"/>
                <a:cs typeface="Arial"/>
              </a:rPr>
              <a:t>principales fabricantes, </a:t>
            </a:r>
            <a:r>
              <a:rPr lang="es-MX" sz="1200" b="0" i="0" strike="noStrike" cap="none" spc="-10" baseline="0">
                <a:solidFill>
                  <a:srgbClr val="122377"/>
                </a:solidFill>
                <a:effectLst/>
                <a:latin typeface="Arial"/>
                <a:ea typeface="Arial"/>
                <a:cs typeface="Arial"/>
              </a:rPr>
              <a:t>incluidos </a:t>
            </a:r>
            <a:r>
              <a:rPr lang="es-MX" sz="1200" b="0" i="0" strike="noStrike" cap="none" spc="-5" baseline="0">
                <a:solidFill>
                  <a:srgbClr val="122377"/>
                </a:solidFill>
                <a:effectLst/>
                <a:latin typeface="Arial"/>
                <a:ea typeface="Arial"/>
                <a:cs typeface="Arial"/>
              </a:rPr>
              <a:t>Phonak, Starkey</a:t>
            </a:r>
            <a:r>
              <a:rPr lang="es-MX" sz="1400" b="0" i="0" strike="noStrike" cap="none" spc="-7" baseline="25000">
                <a:solidFill>
                  <a:srgbClr val="122377"/>
                </a:solidFill>
                <a:effectLst/>
                <a:latin typeface="Arial"/>
                <a:ea typeface="Arial"/>
                <a:cs typeface="Arial"/>
              </a:rPr>
              <a:t>®</a:t>
            </a:r>
            <a:r>
              <a:rPr lang="es-MX" sz="1200" b="0" i="0" strike="noStrike" cap="none" spc="-5" baseline="0">
                <a:solidFill>
                  <a:srgbClr val="122377"/>
                </a:solidFill>
                <a:effectLst/>
                <a:latin typeface="Arial"/>
                <a:ea typeface="Arial"/>
                <a:cs typeface="Arial"/>
              </a:rPr>
              <a:t>, Oticon, Signia, </a:t>
            </a:r>
            <a:r>
              <a:rPr lang="es-MX" sz="1200" b="0" i="0" strike="noStrike" cap="none" spc="-10" baseline="0">
                <a:solidFill>
                  <a:srgbClr val="122377"/>
                </a:solidFill>
                <a:effectLst/>
                <a:latin typeface="Arial"/>
                <a:ea typeface="Arial"/>
                <a:cs typeface="Arial"/>
              </a:rPr>
              <a:t>ReSound, </a:t>
            </a:r>
            <a:r>
              <a:rPr lang="es-MX" sz="1200" b="0" i="0" strike="noStrike" cap="none" spc="-5" baseline="0">
                <a:solidFill>
                  <a:srgbClr val="122377"/>
                </a:solidFill>
                <a:effectLst/>
                <a:latin typeface="Arial"/>
                <a:ea typeface="Arial"/>
                <a:cs typeface="Arial"/>
              </a:rPr>
              <a:t>Widex</a:t>
            </a:r>
            <a:r>
              <a:rPr lang="es-MX" sz="1400" b="0" i="0" strike="noStrike" cap="none" spc="-7" baseline="25000">
                <a:solidFill>
                  <a:srgbClr val="122377"/>
                </a:solidFill>
                <a:effectLst/>
                <a:latin typeface="Arial"/>
                <a:ea typeface="Arial"/>
                <a:cs typeface="Arial"/>
              </a:rPr>
              <a:t>® </a:t>
            </a:r>
            <a:r>
              <a:rPr lang="es-MX" sz="1000" b="0" i="0" strike="noStrike" cap="none" spc="-5" baseline="0">
                <a:solidFill>
                  <a:srgbClr val="122377"/>
                </a:solidFill>
                <a:effectLst/>
                <a:latin typeface="Arial"/>
                <a:ea typeface="Arial"/>
                <a:cs typeface="Arial"/>
              </a:rPr>
              <a:t> </a:t>
            </a:r>
            <a:r>
              <a:rPr lang="es-MX" sz="1200" b="0" i="0" strike="noStrike" cap="none" spc="-5" baseline="0">
                <a:solidFill>
                  <a:srgbClr val="122377"/>
                </a:solidFill>
                <a:effectLst/>
                <a:latin typeface="Arial"/>
                <a:ea typeface="Arial"/>
                <a:cs typeface="Arial"/>
              </a:rPr>
              <a:t>y Unitron™</a:t>
            </a:r>
            <a:endParaRPr lang="en-US" sz="1200">
              <a:latin typeface="Arial"/>
              <a:cs typeface="Arial"/>
            </a:endParaRPr>
          </a:p>
          <a:p>
            <a:pPr marL="0" marR="0" indent="0" algn="l" defTabSz="457200" rtl="0" eaLnBrk="0" fontAlgn="base" latinLnBrk="0" hangingPunct="0">
              <a:lnSpc>
                <a:spcPct val="100000"/>
              </a:lnSpc>
              <a:spcBef>
                <a:spcPct val="30000"/>
              </a:spcBef>
              <a:spcAft>
                <a:spcPct val="0"/>
              </a:spcAft>
              <a:buClrTx/>
              <a:buSzTx/>
              <a:buFontTx/>
              <a:buNone/>
              <a:defRPr/>
            </a:pPr>
            <a:r>
              <a:rPr lang="es-MX" sz="1200" b="0" i="0" strike="noStrike" cap="none" spc="0" baseline="0">
                <a:solidFill>
                  <a:srgbClr val="000000"/>
                </a:solidFill>
                <a:effectLst/>
                <a:latin typeface="Calibri"/>
                <a:ea typeface="Calibri"/>
                <a:cs typeface="Calibri"/>
              </a:rPr>
              <a:t>y recibir sus audífonos en persona o a través de la entrega a domicilio. </a:t>
            </a:r>
            <a:endParaRPr lang="en-US"/>
          </a:p>
          <a:p>
            <a:r>
              <a:rPr lang="es-MX" sz="1200" b="0" i="0" strike="noStrike" cap="none" spc="0" baseline="0">
                <a:solidFill>
                  <a:srgbClr val="000000"/>
                </a:solidFill>
                <a:effectLst/>
                <a:latin typeface="Calibri"/>
                <a:ea typeface="Calibri"/>
                <a:cs typeface="Calibri"/>
              </a:rPr>
              <a:t>Recibirá atención personalizada y apoyo de seguimiento que le ayudarán a escuchar mejor y vivir la vida al máximo.</a:t>
            </a:r>
          </a:p>
          <a:p>
            <a:r>
              <a:rPr lang="es-MX" sz="1200" b="0" i="0" strike="noStrike" cap="none" spc="0" baseline="0">
                <a:solidFill>
                  <a:srgbClr val="000000"/>
                </a:solidFill>
                <a:effectLst/>
                <a:latin typeface="Calibri"/>
                <a:ea typeface="Calibri"/>
                <a:cs typeface="Calibri"/>
              </a:rPr>
              <a:t>Para obtener más información, llame a su Equipo de atención a miembros de TRS-Care MA </a:t>
            </a:r>
          </a:p>
          <a:p>
            <a:pPr marL="171450" indent="-171450">
              <a:buFontTx/>
              <a:buChar char="-"/>
            </a:pPr>
            <a:endParaRPr lang="en-US"/>
          </a:p>
        </p:txBody>
      </p:sp>
      <p:sp>
        <p:nvSpPr>
          <p:cNvPr id="4" name="Slide Number Placeholder 3"/>
          <p:cNvSpPr>
            <a:spLocks noGrp="1"/>
          </p:cNvSpPr>
          <p:nvPr>
            <p:ph type="sldNum" sz="quarter" idx="10"/>
          </p:nvPr>
        </p:nvSpPr>
        <p:spPr/>
        <p:txBody>
          <a:bodyPr/>
          <a:lstStyle/>
          <a:p>
            <a:fld id="{CFCB4E3C-1AEA-0D43-803E-C8F6EB36411E}" type="slidenum">
              <a:rPr lang="en-US" smtClean="0"/>
              <a:t>54</a:t>
            </a:fld>
            <a:endParaRPr lang="en-US"/>
          </a:p>
        </p:txBody>
      </p:sp>
    </p:spTree>
    <p:extLst>
      <p:ext uri="{BB962C8B-B14F-4D97-AF65-F5344CB8AC3E}">
        <p14:creationId xmlns:p14="http://schemas.microsoft.com/office/powerpoint/2010/main" val="26681043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Uno de los beneficios de los que más me gusta hablar es la atención no médica domiciliaria proporcionada a través de </a:t>
            </a:r>
            <a:r>
              <a:rPr lang="es-MX" sz="1200" b="0" i="0" strike="noStrike" cap="none" spc="0" baseline="0" dirty="0" err="1">
                <a:solidFill>
                  <a:srgbClr val="000000"/>
                </a:solidFill>
                <a:effectLst/>
                <a:latin typeface="Calibri"/>
                <a:ea typeface="Calibri"/>
                <a:cs typeface="Calibri"/>
              </a:rPr>
              <a:t>Carelinx</a:t>
            </a:r>
            <a:r>
              <a:rPr lang="es-MX" sz="1200" b="0" i="0" strike="noStrike" cap="none" spc="0" baseline="0" dirty="0">
                <a:solidFill>
                  <a:srgbClr val="000000"/>
                </a:solidFill>
                <a:effectLst/>
                <a:latin typeface="Calibri"/>
                <a:ea typeface="Calibri"/>
                <a:cs typeface="Calibri"/>
              </a:rPr>
              <a:t>. </a:t>
            </a:r>
          </a:p>
          <a:p>
            <a:endParaRPr lang="en-US"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Este beneficio no tiene costo para usted y está disponible para todos los participantes de TRS-</a:t>
            </a:r>
            <a:r>
              <a:rPr lang="es-MX" sz="1200" b="0" i="0" strike="noStrike" cap="none" spc="0" baseline="0" dirty="0" err="1">
                <a:solidFill>
                  <a:srgbClr val="000000"/>
                </a:solidFill>
                <a:effectLst/>
                <a:latin typeface="Calibri"/>
                <a:ea typeface="Calibri"/>
                <a:cs typeface="Calibri"/>
              </a:rPr>
              <a:t>Care</a:t>
            </a:r>
            <a:r>
              <a:rPr lang="es-MX" sz="1200" b="0" i="0" strike="noStrike" cap="none" spc="0" baseline="0" dirty="0">
                <a:solidFill>
                  <a:srgbClr val="000000"/>
                </a:solidFill>
                <a:effectLst/>
                <a:latin typeface="Calibri"/>
                <a:ea typeface="Calibri"/>
                <a:cs typeface="Calibri"/>
              </a:rPr>
              <a:t> Medicare </a:t>
            </a:r>
            <a:r>
              <a:rPr lang="es-MX" sz="1200" b="0" i="0" strike="noStrike" cap="none" spc="0" baseline="0" dirty="0" err="1">
                <a:solidFill>
                  <a:srgbClr val="000000"/>
                </a:solidFill>
                <a:effectLst/>
                <a:latin typeface="Calibri"/>
                <a:ea typeface="Calibri"/>
                <a:cs typeface="Calibri"/>
              </a:rPr>
              <a:t>Advantage</a:t>
            </a:r>
            <a:r>
              <a:rPr lang="es-MX" sz="1200" b="0" i="0" strike="noStrike" cap="none" spc="0" baseline="0" dirty="0">
                <a:solidFill>
                  <a:srgbClr val="000000"/>
                </a:solidFill>
                <a:effectLst/>
                <a:latin typeface="Calibri"/>
                <a:ea typeface="Calibri"/>
                <a:cs typeface="Calibri"/>
              </a:rPr>
              <a:t>.</a:t>
            </a:r>
          </a:p>
          <a:p>
            <a:pPr marL="0" marR="0" lvl="0" indent="0" algn="l" defTabSz="914400" rtl="0" eaLnBrk="1" fontAlgn="auto" latinLnBrk="0" hangingPunct="1">
              <a:lnSpc>
                <a:spcPct val="100000"/>
              </a:lnSpc>
              <a:spcBef>
                <a:spcPct val="0"/>
              </a:spcBef>
              <a:spcAft>
                <a:spcPct val="0"/>
              </a:spcAft>
              <a:buClrTx/>
              <a:buSzTx/>
              <a:buFontTx/>
              <a:buNone/>
              <a:defRPr/>
            </a:pPr>
            <a:endParaRPr lang="en-US"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Nuestro proveedor nacional </a:t>
            </a:r>
            <a:r>
              <a:rPr lang="es-MX" sz="1200" b="0" i="0" strike="noStrike" cap="none" spc="0" baseline="0" dirty="0" err="1">
                <a:solidFill>
                  <a:srgbClr val="000000"/>
                </a:solidFill>
                <a:effectLst/>
                <a:latin typeface="Calibri"/>
                <a:ea typeface="Calibri"/>
                <a:cs typeface="Calibri"/>
              </a:rPr>
              <a:t>Carelinx</a:t>
            </a:r>
            <a:r>
              <a:rPr lang="es-MX" sz="1200" b="0" i="0" strike="noStrike" cap="none" spc="0" baseline="0" dirty="0">
                <a:solidFill>
                  <a:srgbClr val="000000"/>
                </a:solidFill>
                <a:effectLst/>
                <a:latin typeface="Calibri"/>
                <a:ea typeface="Calibri"/>
                <a:cs typeface="Calibri"/>
              </a:rPr>
              <a:t> cuenta con una red de más de 300,000 cuidadores profesionales con verificación de antecedentes. Se le asigna un cuidador que satisface sus necesidades y su horario. Una vez que ha sido elegido, su cuidador es capaz de proporcionar servicios como compra de alimentos, preparación de comidas, limpieza doméstica ligera, cuidado personal, recordatorios de medicamentos e incluso cuidados de relevo para familias y cuidadores. </a:t>
            </a:r>
          </a:p>
          <a:p>
            <a:pPr marL="0" marR="0" lvl="0" indent="0" algn="l" defTabSz="914400" rtl="0" eaLnBrk="1" fontAlgn="auto" latinLnBrk="0" hangingPunct="1">
              <a:lnSpc>
                <a:spcPct val="100000"/>
              </a:lnSpc>
              <a:spcBef>
                <a:spcPct val="0"/>
              </a:spcBef>
              <a:spcAft>
                <a:spcPct val="0"/>
              </a:spcAft>
              <a:buClrTx/>
              <a:buSzTx/>
              <a:buFontTx/>
              <a:buNone/>
              <a:defRPr/>
            </a:pPr>
            <a:endParaRPr lang="en-US"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122377"/>
                </a:solidFill>
                <a:effectLst/>
                <a:latin typeface="Arial"/>
                <a:ea typeface="Arial"/>
                <a:cs typeface="Arial"/>
              </a:rPr>
              <a:t>Este beneficio incluye 8 horas de atención domiciliaria, no médica al mes y las horas no utilizadas no se acumulan. </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CFCB4E3C-1AEA-0D43-803E-C8F6EB36411E}" type="slidenum">
              <a:rPr lang="en-US" smtClean="0"/>
              <a:t>55</a:t>
            </a:fld>
            <a:endParaRPr lang="en-US"/>
          </a:p>
        </p:txBody>
      </p:sp>
    </p:spTree>
    <p:extLst>
      <p:ext uri="{BB962C8B-B14F-4D97-AF65-F5344CB8AC3E}">
        <p14:creationId xmlns:p14="http://schemas.microsoft.com/office/powerpoint/2010/main" val="3332819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s-MX" sz="1200" b="0" i="0" strike="noStrike" cap="none" spc="0" baseline="0" dirty="0">
                <a:solidFill>
                  <a:srgbClr val="000000"/>
                </a:solidFill>
                <a:effectLst/>
                <a:latin typeface="Calibri"/>
                <a:ea typeface="Calibri"/>
                <a:cs typeface="Calibri"/>
              </a:rPr>
              <a:t>Comencemos ahora mismo.</a:t>
            </a:r>
          </a:p>
          <a:p>
            <a:pPr marL="0" indent="0">
              <a:buFontTx/>
              <a:buNone/>
            </a:pPr>
            <a:r>
              <a:rPr lang="es-MX" sz="1200" b="0" i="0" strike="noStrike" cap="none" spc="0" baseline="0" dirty="0">
                <a:solidFill>
                  <a:srgbClr val="000000"/>
                </a:solidFill>
                <a:effectLst/>
                <a:latin typeface="Calibri"/>
                <a:ea typeface="Calibri"/>
                <a:cs typeface="Calibri"/>
              </a:rPr>
              <a:t>- La Parte A de Medicare cubre la hospitalización. Debido a que muchos miembros de TRS no pagan la Seguridad Social, no son elegibles para la Parte A sin primas. Si puede conseguirla sin costo alguno, regístrese. Si no es así, asegúrese de obtener la Parte B de Medicare. </a:t>
            </a:r>
          </a:p>
          <a:p>
            <a:pPr marL="171450" indent="-171450">
              <a:buFontTx/>
              <a:buChar char="-"/>
            </a:pPr>
            <a:r>
              <a:rPr lang="es-MX" sz="1200" b="0" i="0" strike="noStrike" cap="none" spc="0" baseline="0" dirty="0">
                <a:solidFill>
                  <a:srgbClr val="000000"/>
                </a:solidFill>
                <a:effectLst/>
                <a:latin typeface="Calibri"/>
                <a:ea typeface="Calibri"/>
                <a:cs typeface="Calibri"/>
              </a:rPr>
              <a:t>La Parte B de Medicare cubre las visitas al médico y la atención primaria. Todo el mundo debe comprar la Parte B de Medicare. Si no compra y mantiene la cobertura de la Parte B, se arriesga a perder toda la cobertura TRS-</a:t>
            </a:r>
            <a:r>
              <a:rPr lang="es-MX" sz="1200" b="0" i="0" strike="noStrike" cap="none" spc="0" baseline="0" dirty="0" err="1">
                <a:solidFill>
                  <a:srgbClr val="000000"/>
                </a:solidFill>
                <a:effectLst/>
                <a:latin typeface="Calibri"/>
                <a:ea typeface="Calibri"/>
                <a:cs typeface="Calibri"/>
              </a:rPr>
              <a:t>Care</a:t>
            </a:r>
            <a:r>
              <a:rPr lang="es-MX" sz="1200" b="0" i="0" strike="noStrike" cap="none" spc="0" baseline="0" dirty="0">
                <a:solidFill>
                  <a:srgbClr val="000000"/>
                </a:solidFill>
                <a:effectLst/>
                <a:latin typeface="Calibri"/>
                <a:ea typeface="Calibri"/>
                <a:cs typeface="Calibri"/>
              </a:rPr>
              <a:t>. </a:t>
            </a:r>
          </a:p>
          <a:p>
            <a:pPr marL="0" indent="0">
              <a:buFontTx/>
              <a:buNone/>
            </a:pPr>
            <a:r>
              <a:rPr lang="es-MX" sz="1200" b="0" i="0" strike="noStrike" cap="none" spc="0" baseline="0" dirty="0">
                <a:solidFill>
                  <a:srgbClr val="000000"/>
                </a:solidFill>
                <a:effectLst/>
                <a:latin typeface="Calibri"/>
                <a:ea typeface="Calibri"/>
                <a:cs typeface="Calibri"/>
              </a:rPr>
              <a:t>Este tipo de cosas ocurren mucho. “¿Necesito la Parte A? No soy elegible para conseguirlo sin costo alguno”. TRS reconoce que los empleados de escuelas públicas de Texas, la mayoría de ellos, no pagan la Seguridad Social. Por lo tanto, no son elegibles para esa Parte A, que la mayoría de los planes de Medicare </a:t>
            </a:r>
            <a:r>
              <a:rPr lang="es-MX" sz="1200" b="0" i="0" strike="noStrike" cap="none" spc="0" baseline="0" dirty="0" err="1">
                <a:solidFill>
                  <a:srgbClr val="000000"/>
                </a:solidFill>
                <a:effectLst/>
                <a:latin typeface="Calibri"/>
                <a:ea typeface="Calibri"/>
                <a:cs typeface="Calibri"/>
              </a:rPr>
              <a:t>Advantage</a:t>
            </a:r>
            <a:r>
              <a:rPr lang="es-MX" sz="1200" b="0" i="0" strike="noStrike" cap="none" spc="0" baseline="0" dirty="0">
                <a:solidFill>
                  <a:srgbClr val="000000"/>
                </a:solidFill>
                <a:effectLst/>
                <a:latin typeface="Calibri"/>
                <a:ea typeface="Calibri"/>
                <a:cs typeface="Calibri"/>
              </a:rPr>
              <a:t> requieren. Por lo tanto, nuestro plan es diferente, en el sentido de que no requiere la Parte A. Sin embargo, todo el mundo necesita tener la Parte B de Medicare.</a:t>
            </a:r>
          </a:p>
          <a:p>
            <a:pPr marL="0" indent="0">
              <a:buFontTx/>
              <a:buNone/>
            </a:pPr>
            <a:r>
              <a:rPr lang="es-MX" sz="1200" b="0" i="0" strike="noStrike" cap="none" spc="0" baseline="0" dirty="0">
                <a:solidFill>
                  <a:srgbClr val="000000"/>
                </a:solidFill>
                <a:effectLst/>
                <a:latin typeface="Calibri"/>
                <a:ea typeface="Calibri"/>
                <a:cs typeface="Calibri"/>
              </a:rPr>
              <a:t>Entonces, a continuación, la Parte C, es un plan de Medicare </a:t>
            </a:r>
            <a:r>
              <a:rPr lang="es-MX" sz="1200" b="0" i="0" strike="noStrike" cap="none" spc="0" baseline="0" dirty="0" err="1">
                <a:solidFill>
                  <a:srgbClr val="000000"/>
                </a:solidFill>
                <a:effectLst/>
                <a:latin typeface="Calibri"/>
                <a:ea typeface="Calibri"/>
                <a:cs typeface="Calibri"/>
              </a:rPr>
              <a:t>Advantage</a:t>
            </a:r>
            <a:r>
              <a:rPr lang="es-MX" sz="1200" b="0" i="0" strike="noStrike" cap="none" spc="0" baseline="0" dirty="0">
                <a:solidFill>
                  <a:srgbClr val="000000"/>
                </a:solidFill>
                <a:effectLst/>
                <a:latin typeface="Calibri"/>
                <a:ea typeface="Calibri"/>
                <a:cs typeface="Calibri"/>
              </a:rPr>
              <a:t>, y lo que hace es combinar su plan TRS </a:t>
            </a:r>
            <a:r>
              <a:rPr lang="es-MX" sz="1200" b="0" i="0" strike="noStrike" cap="none" spc="0" baseline="0" dirty="0" err="1">
                <a:solidFill>
                  <a:srgbClr val="000000"/>
                </a:solidFill>
                <a:effectLst/>
                <a:latin typeface="Calibri"/>
                <a:ea typeface="Calibri"/>
                <a:cs typeface="Calibri"/>
              </a:rPr>
              <a:t>Care</a:t>
            </a:r>
            <a:r>
              <a:rPr lang="es-MX" sz="1200" b="0" i="0" strike="noStrike" cap="none" spc="0" baseline="0" dirty="0">
                <a:solidFill>
                  <a:srgbClr val="000000"/>
                </a:solidFill>
                <a:effectLst/>
                <a:latin typeface="Calibri"/>
                <a:ea typeface="Calibri"/>
                <a:cs typeface="Calibri"/>
              </a:rPr>
              <a:t> Medical con Medicare. Esto conforma el plan TRS-</a:t>
            </a:r>
            <a:r>
              <a:rPr lang="es-MX" sz="1200" b="0" i="0" strike="noStrike" cap="none" spc="0" baseline="0" dirty="0" err="1">
                <a:solidFill>
                  <a:srgbClr val="000000"/>
                </a:solidFill>
                <a:effectLst/>
                <a:latin typeface="Calibri"/>
                <a:ea typeface="Calibri"/>
                <a:cs typeface="Calibri"/>
              </a:rPr>
              <a:t>Care</a:t>
            </a:r>
            <a:r>
              <a:rPr lang="es-MX" sz="1200" b="0" i="0" strike="noStrike" cap="none" spc="0" baseline="0" dirty="0">
                <a:solidFill>
                  <a:srgbClr val="000000"/>
                </a:solidFill>
                <a:effectLst/>
                <a:latin typeface="Calibri"/>
                <a:ea typeface="Calibri"/>
                <a:cs typeface="Calibri"/>
              </a:rPr>
              <a:t> Medicare </a:t>
            </a:r>
            <a:r>
              <a:rPr lang="es-MX" sz="1200" b="0" i="0" strike="noStrike" cap="none" spc="0" baseline="0" dirty="0" err="1">
                <a:solidFill>
                  <a:srgbClr val="000000"/>
                </a:solidFill>
                <a:effectLst/>
                <a:latin typeface="Calibri"/>
                <a:ea typeface="Calibri"/>
                <a:cs typeface="Calibri"/>
              </a:rPr>
              <a:t>Advantage</a:t>
            </a:r>
            <a:r>
              <a:rPr lang="es-MX" sz="1200" b="0" i="0" strike="noStrike" cap="none" spc="0" baseline="0" dirty="0">
                <a:solidFill>
                  <a:srgbClr val="000000"/>
                </a:solidFill>
                <a:effectLst/>
                <a:latin typeface="Calibri"/>
                <a:ea typeface="Calibri"/>
                <a:cs typeface="Calibri"/>
              </a:rPr>
              <a:t>. Del mismo modo, usted tiene TRS-</a:t>
            </a:r>
            <a:r>
              <a:rPr lang="es-MX" sz="1200" b="0" i="0" strike="noStrike" cap="none" spc="0" baseline="0" dirty="0" err="1">
                <a:solidFill>
                  <a:srgbClr val="000000"/>
                </a:solidFill>
                <a:effectLst/>
                <a:latin typeface="Calibri"/>
                <a:ea typeface="Calibri"/>
                <a:cs typeface="Calibri"/>
              </a:rPr>
              <a:t>Care</a:t>
            </a:r>
            <a:r>
              <a:rPr lang="es-MX" sz="1200" b="0" i="0" strike="noStrike" cap="none" spc="0" baseline="0" dirty="0">
                <a:solidFill>
                  <a:srgbClr val="000000"/>
                </a:solidFill>
                <a:effectLst/>
                <a:latin typeface="Calibri"/>
                <a:ea typeface="Calibri"/>
                <a:cs typeface="Calibri"/>
              </a:rPr>
              <a:t> Medicare </a:t>
            </a:r>
            <a:r>
              <a:rPr lang="es-MX" sz="1200" b="0" i="0" strike="noStrike" cap="none" spc="0" baseline="0" dirty="0" err="1">
                <a:solidFill>
                  <a:srgbClr val="000000"/>
                </a:solidFill>
                <a:effectLst/>
                <a:latin typeface="Calibri"/>
                <a:ea typeface="Calibri"/>
                <a:cs typeface="Calibri"/>
              </a:rPr>
              <a:t>Rx</a:t>
            </a:r>
            <a:r>
              <a:rPr lang="es-MX" sz="1200" b="0" i="0" strike="noStrike" cap="none" spc="0" baseline="0" dirty="0">
                <a:solidFill>
                  <a:srgbClr val="000000"/>
                </a:solidFill>
                <a:effectLst/>
                <a:latin typeface="Calibri"/>
                <a:ea typeface="Calibri"/>
                <a:cs typeface="Calibri"/>
              </a:rPr>
              <a:t>. Ese es su plan de la Parte D. Esto combina Medicare con su plan de medicamentos con receta.</a:t>
            </a:r>
          </a:p>
        </p:txBody>
      </p:sp>
      <p:sp>
        <p:nvSpPr>
          <p:cNvPr id="4" name="Slide Number Placeholder 3"/>
          <p:cNvSpPr>
            <a:spLocks noGrp="1"/>
          </p:cNvSpPr>
          <p:nvPr>
            <p:ph type="sldNum" sz="quarter" idx="10"/>
          </p:nvPr>
        </p:nvSpPr>
        <p:spPr/>
        <p:txBody>
          <a:bodyPr/>
          <a:lstStyle/>
          <a:p>
            <a:fld id="{CFCB4E3C-1AEA-0D43-803E-C8F6EB36411E}" type="slidenum">
              <a:rPr lang="en-US" smtClean="0"/>
              <a:t>11</a:t>
            </a:fld>
            <a:endParaRPr lang="en-US"/>
          </a:p>
        </p:txBody>
      </p:sp>
    </p:spTree>
    <p:extLst>
      <p:ext uri="{BB962C8B-B14F-4D97-AF65-F5344CB8AC3E}">
        <p14:creationId xmlns:p14="http://schemas.microsoft.com/office/powerpoint/2010/main" val="33297288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El programa </a:t>
            </a:r>
            <a:r>
              <a:rPr lang="es-MX" sz="1200" b="0" i="0" strike="noStrike" cap="none" spc="0" baseline="0" dirty="0" err="1">
                <a:solidFill>
                  <a:srgbClr val="000000"/>
                </a:solidFill>
                <a:effectLst/>
                <a:latin typeface="Calibri"/>
                <a:ea typeface="Calibri"/>
                <a:cs typeface="Calibri"/>
              </a:rPr>
              <a:t>Routine</a:t>
            </a:r>
            <a:r>
              <a:rPr lang="es-MX" sz="1200" b="0" i="0" strike="noStrike" cap="none" spc="0" baseline="0" dirty="0">
                <a:solidFill>
                  <a:srgbClr val="000000"/>
                </a:solidFill>
                <a:effectLst/>
                <a:latin typeface="Calibri"/>
                <a:ea typeface="Calibri"/>
                <a:cs typeface="Calibri"/>
              </a:rPr>
              <a:t> </a:t>
            </a:r>
            <a:r>
              <a:rPr lang="es-MX" sz="1200" b="0" i="0" strike="noStrike" cap="none" spc="0" baseline="0" dirty="0" err="1">
                <a:solidFill>
                  <a:srgbClr val="000000"/>
                </a:solidFill>
                <a:effectLst/>
                <a:latin typeface="Calibri"/>
                <a:ea typeface="Calibri"/>
                <a:cs typeface="Calibri"/>
              </a:rPr>
              <a:t>Transportation</a:t>
            </a:r>
            <a:r>
              <a:rPr lang="es-MX" sz="1200" b="0" i="0" strike="noStrike" cap="none" spc="0" baseline="0" dirty="0">
                <a:solidFill>
                  <a:srgbClr val="000000"/>
                </a:solidFill>
                <a:effectLst/>
                <a:latin typeface="Calibri"/>
                <a:ea typeface="Calibri"/>
                <a:cs typeface="Calibri"/>
              </a:rPr>
              <a:t> le ayudará a acudir a citas relacionadas con la salud más fácilmente sin costo alguno para usted.</a:t>
            </a: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Si no tiene una manera de llegar a sus citas de atención médica, nuestro programa de transporte puede ayudarle. Usted es elegible para 24 viajes de ida o 12 viajes de ida y vuelta por año hasta 50 millas</a:t>
            </a:r>
          </a:p>
          <a:p>
            <a:endParaRPr lang="en-US" baseline="0" dirty="0"/>
          </a:p>
          <a:p>
            <a:r>
              <a:rPr lang="es-MX" sz="1200" b="0" i="0" strike="noStrike" cap="none" spc="0" baseline="0" dirty="0">
                <a:solidFill>
                  <a:srgbClr val="000000"/>
                </a:solidFill>
                <a:effectLst/>
                <a:latin typeface="Calibri"/>
                <a:ea typeface="Calibri"/>
                <a:cs typeface="Calibri"/>
              </a:rPr>
              <a:t>Este programa ofrece transporte a lugares aprobados que están relacionados con asuntos médicos, como citas con médicos y viajes a la farmacia.</a:t>
            </a:r>
          </a:p>
          <a:p>
            <a:endParaRPr lang="en-US" baseline="0" dirty="0"/>
          </a:p>
          <a:p>
            <a:r>
              <a:rPr lang="es-MX" sz="1200" b="0" i="0" strike="noStrike" cap="none" spc="0" baseline="0" dirty="0">
                <a:solidFill>
                  <a:srgbClr val="000000"/>
                </a:solidFill>
                <a:effectLst/>
                <a:latin typeface="Calibri"/>
                <a:ea typeface="Calibri"/>
                <a:cs typeface="Calibri"/>
              </a:rPr>
              <a:t>Los transportes no se pueden utilizar para situaciones relacionadas con emergencias.</a:t>
            </a:r>
          </a:p>
          <a:p>
            <a:endParaRPr lang="en-US" dirty="0"/>
          </a:p>
          <a:p>
            <a:r>
              <a:rPr lang="es-MX" sz="1200" b="0" i="0" strike="noStrike" cap="none" spc="0" baseline="0" dirty="0">
                <a:solidFill>
                  <a:srgbClr val="44546A"/>
                </a:solidFill>
                <a:effectLst/>
                <a:latin typeface="Roboto Light"/>
                <a:ea typeface="Roboto Light"/>
                <a:cs typeface="Roboto Light"/>
              </a:rPr>
              <a:t>La programación se permite con hasta 30 días de anticipación, pero requiere un aviso con al menos dos días hábiles de anticipación.</a:t>
            </a:r>
          </a:p>
          <a:p>
            <a:endParaRPr lang="en-US" dirty="0">
              <a:solidFill>
                <a:schemeClr val="tx2"/>
              </a:solidFill>
              <a:latin typeface="Roboto Light"/>
            </a:endParaRPr>
          </a:p>
          <a:p>
            <a:pPr marL="0" indent="0">
              <a:buFontTx/>
              <a:buNone/>
            </a:pPr>
            <a:endParaRPr lang="en-US" dirty="0"/>
          </a:p>
        </p:txBody>
      </p:sp>
      <p:sp>
        <p:nvSpPr>
          <p:cNvPr id="4" name="Slide Number Placeholder 3"/>
          <p:cNvSpPr>
            <a:spLocks noGrp="1"/>
          </p:cNvSpPr>
          <p:nvPr>
            <p:ph type="sldNum" sz="quarter" idx="10"/>
          </p:nvPr>
        </p:nvSpPr>
        <p:spPr/>
        <p:txBody>
          <a:bodyPr/>
          <a:lstStyle/>
          <a:p>
            <a:fld id="{CFCB4E3C-1AEA-0D43-803E-C8F6EB36411E}" type="slidenum">
              <a:rPr lang="en-US" smtClean="0"/>
              <a:t>56</a:t>
            </a:fld>
            <a:endParaRPr lang="en-US"/>
          </a:p>
        </p:txBody>
      </p:sp>
    </p:spTree>
    <p:extLst>
      <p:ext uri="{BB962C8B-B14F-4D97-AF65-F5344CB8AC3E}">
        <p14:creationId xmlns:p14="http://schemas.microsoft.com/office/powerpoint/2010/main" val="35324628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s-MX" sz="1200" b="0" i="0" strike="noStrike" cap="none" spc="0" baseline="0" dirty="0">
                <a:solidFill>
                  <a:srgbClr val="000000"/>
                </a:solidFill>
                <a:effectLst/>
                <a:latin typeface="Calibri"/>
                <a:ea typeface="Calibri"/>
                <a:cs typeface="Calibri"/>
              </a:rPr>
              <a:t>Estamos orgullosos de presentar sus nuevos beneficios de </a:t>
            </a:r>
            <a:r>
              <a:rPr lang="es-MX" sz="1200" b="0" i="0" strike="noStrike" cap="none" spc="0" baseline="0" dirty="0" err="1">
                <a:solidFill>
                  <a:srgbClr val="000000"/>
                </a:solidFill>
                <a:effectLst/>
                <a:latin typeface="Calibri"/>
                <a:ea typeface="Calibri"/>
                <a:cs typeface="Calibri"/>
              </a:rPr>
              <a:t>Healthy</a:t>
            </a:r>
            <a:r>
              <a:rPr lang="es-MX" sz="1200" b="0" i="0" strike="noStrike" cap="none" spc="0" baseline="0" dirty="0">
                <a:solidFill>
                  <a:srgbClr val="000000"/>
                </a:solidFill>
                <a:effectLst/>
                <a:latin typeface="Calibri"/>
                <a:ea typeface="Calibri"/>
                <a:cs typeface="Calibri"/>
              </a:rPr>
              <a:t> At Home </a:t>
            </a:r>
          </a:p>
          <a:p>
            <a:pPr>
              <a:spcAft>
                <a:spcPts val="1200"/>
              </a:spcAft>
            </a:pPr>
            <a:endParaRPr lang="en-US" dirty="0"/>
          </a:p>
          <a:p>
            <a:pPr>
              <a:spcAft>
                <a:spcPts val="1200"/>
              </a:spcAft>
            </a:pPr>
            <a:r>
              <a:rPr lang="es-MX" sz="1200" b="0" i="0" strike="noStrike" cap="none" spc="0" baseline="0" dirty="0">
                <a:solidFill>
                  <a:srgbClr val="000000"/>
                </a:solidFill>
                <a:effectLst/>
                <a:latin typeface="Calibri"/>
                <a:ea typeface="Calibri"/>
                <a:cs typeface="Calibri"/>
              </a:rPr>
              <a:t>Sabemos que una hospitalización puede causar mucho estrés y preocupación. </a:t>
            </a:r>
            <a:r>
              <a:rPr lang="es-MX" sz="1200" b="0" i="0" strike="noStrike" cap="none" spc="0" baseline="0" dirty="0" err="1">
                <a:solidFill>
                  <a:srgbClr val="000000"/>
                </a:solidFill>
                <a:effectLst/>
                <a:latin typeface="Calibri"/>
                <a:ea typeface="Calibri"/>
                <a:cs typeface="Calibri"/>
              </a:rPr>
              <a:t>Healthy</a:t>
            </a:r>
            <a:r>
              <a:rPr lang="es-MX" sz="1200" b="0" i="0" strike="noStrike" cap="none" spc="0" baseline="0" dirty="0">
                <a:solidFill>
                  <a:srgbClr val="000000"/>
                </a:solidFill>
                <a:effectLst/>
                <a:latin typeface="Calibri"/>
                <a:ea typeface="Calibri"/>
                <a:cs typeface="Calibri"/>
              </a:rPr>
              <a:t> At Home le da apoyo que va más allá de la atención médica tradicional para recuperarse con éxito en el hogar después de un ingreso hospitalario o una estancia en un centro de enfermería especializada.</a:t>
            </a:r>
          </a:p>
          <a:p>
            <a:pPr>
              <a:spcAft>
                <a:spcPts val="1200"/>
              </a:spcAft>
            </a:pPr>
            <a:endParaRPr lang="en-US" dirty="0"/>
          </a:p>
          <a:p>
            <a:pPr>
              <a:spcAft>
                <a:spcPts val="1200"/>
              </a:spcAft>
            </a:pPr>
            <a:r>
              <a:rPr lang="es-MX" sz="1200" b="0" i="0" strike="noStrike" cap="none" spc="0" baseline="0" dirty="0">
                <a:solidFill>
                  <a:srgbClr val="000000"/>
                </a:solidFill>
                <a:effectLst/>
                <a:latin typeface="Calibri"/>
                <a:ea typeface="Calibri"/>
                <a:cs typeface="Calibri"/>
              </a:rPr>
              <a:t>Sus beneficios incluyen: </a:t>
            </a:r>
          </a:p>
          <a:p>
            <a:pPr>
              <a:spcAft>
                <a:spcPts val="1200"/>
              </a:spcAft>
            </a:pPr>
            <a:r>
              <a:rPr lang="es-MX" sz="1200" b="0" i="0" strike="noStrike" cap="none" spc="0" baseline="0" dirty="0">
                <a:solidFill>
                  <a:srgbClr val="000000"/>
                </a:solidFill>
                <a:effectLst/>
                <a:latin typeface="Calibri"/>
                <a:ea typeface="Calibri"/>
                <a:cs typeface="Calibri"/>
              </a:rPr>
              <a:t>28 comidas entregadas a domicilio a través de </a:t>
            </a:r>
            <a:r>
              <a:rPr lang="es-MX" sz="1200" b="0" i="0" strike="noStrike" cap="none" spc="0" baseline="0" dirty="0" err="1">
                <a:solidFill>
                  <a:srgbClr val="000000"/>
                </a:solidFill>
                <a:effectLst/>
                <a:latin typeface="Calibri"/>
                <a:ea typeface="Calibri"/>
                <a:cs typeface="Calibri"/>
              </a:rPr>
              <a:t>Mom’s</a:t>
            </a:r>
            <a:r>
              <a:rPr lang="es-MX" sz="1200" b="0" i="0" strike="noStrike" cap="none" spc="0" baseline="0" dirty="0">
                <a:solidFill>
                  <a:srgbClr val="000000"/>
                </a:solidFill>
                <a:effectLst/>
                <a:latin typeface="Calibri"/>
                <a:ea typeface="Calibri"/>
                <a:cs typeface="Calibri"/>
              </a:rPr>
              <a:t> </a:t>
            </a:r>
            <a:r>
              <a:rPr lang="es-MX" sz="1200" b="0" i="0" strike="noStrike" cap="none" spc="0" baseline="0" dirty="0" err="1">
                <a:solidFill>
                  <a:srgbClr val="000000"/>
                </a:solidFill>
                <a:effectLst/>
                <a:latin typeface="Calibri"/>
                <a:ea typeface="Calibri"/>
                <a:cs typeface="Calibri"/>
              </a:rPr>
              <a:t>Meals</a:t>
            </a:r>
            <a:r>
              <a:rPr lang="es-MX" sz="1200" b="0" i="0" strike="noStrike" cap="none" spc="0" baseline="30000" dirty="0">
                <a:solidFill>
                  <a:srgbClr val="000000"/>
                </a:solidFill>
                <a:effectLst/>
                <a:latin typeface="Calibri"/>
                <a:ea typeface="Calibri"/>
                <a:cs typeface="Calibri"/>
              </a:rPr>
              <a:t>®</a:t>
            </a:r>
            <a:r>
              <a:rPr lang="es-MX" sz="1200" b="0" i="0" strike="noStrike" cap="none" spc="0" baseline="0" dirty="0">
                <a:solidFill>
                  <a:srgbClr val="000000"/>
                </a:solidFill>
                <a:effectLst/>
                <a:latin typeface="Calibri"/>
                <a:ea typeface="Calibri"/>
                <a:cs typeface="Calibri"/>
              </a:rPr>
              <a:t> cuando es remitido por un Defensor de </a:t>
            </a:r>
            <a:r>
              <a:rPr lang="es-MX" sz="1200" b="0" i="0" strike="noStrike" cap="none" spc="0" baseline="0" dirty="0" err="1">
                <a:solidFill>
                  <a:srgbClr val="000000"/>
                </a:solidFill>
                <a:effectLst/>
                <a:latin typeface="Calibri"/>
                <a:ea typeface="Calibri"/>
                <a:cs typeface="Calibri"/>
              </a:rPr>
              <a:t>UnitedHealthcare</a:t>
            </a:r>
            <a:r>
              <a:rPr lang="es-MX" sz="1200" b="0" i="0" strike="noStrike" cap="none" spc="0" baseline="0" dirty="0">
                <a:solidFill>
                  <a:srgbClr val="000000"/>
                </a:solidFill>
                <a:effectLst/>
                <a:latin typeface="Calibri"/>
                <a:ea typeface="Calibri"/>
                <a:cs typeface="Calibri"/>
              </a:rPr>
              <a:t>*</a:t>
            </a:r>
          </a:p>
          <a:p>
            <a:pPr>
              <a:spcAft>
                <a:spcPts val="1200"/>
              </a:spcAft>
            </a:pPr>
            <a:r>
              <a:rPr lang="es-MX" sz="1200" b="0" i="0" strike="noStrike" cap="none" spc="0" baseline="0" dirty="0">
                <a:solidFill>
                  <a:srgbClr val="000000"/>
                </a:solidFill>
                <a:effectLst/>
                <a:latin typeface="Calibri"/>
                <a:ea typeface="Calibri"/>
                <a:cs typeface="Calibri"/>
              </a:rPr>
              <a:t>12 viajes de ida a citas médicas y a la farmacia cuando sea remitido por un Defensor de </a:t>
            </a:r>
            <a:r>
              <a:rPr lang="es-MX" sz="1200" b="0" i="0" strike="noStrike" cap="none" spc="0" baseline="0" dirty="0" err="1">
                <a:solidFill>
                  <a:srgbClr val="000000"/>
                </a:solidFill>
                <a:effectLst/>
                <a:latin typeface="Calibri"/>
                <a:ea typeface="Calibri"/>
                <a:cs typeface="Calibri"/>
              </a:rPr>
              <a:t>UnitedHealthcare</a:t>
            </a:r>
            <a:r>
              <a:rPr lang="es-MX" sz="1200" b="0" i="0" strike="noStrike" cap="none" spc="0" baseline="0" dirty="0">
                <a:solidFill>
                  <a:srgbClr val="000000"/>
                </a:solidFill>
                <a:effectLst/>
                <a:latin typeface="Calibri"/>
                <a:ea typeface="Calibri"/>
                <a:cs typeface="Calibri"/>
              </a:rPr>
              <a:t>* </a:t>
            </a:r>
          </a:p>
          <a:p>
            <a:pPr>
              <a:spcAft>
                <a:spcPts val="1200"/>
              </a:spcAft>
            </a:pPr>
            <a:r>
              <a:rPr lang="es-MX" sz="1200" b="0" i="0" strike="noStrike" cap="none" spc="0" baseline="0" dirty="0">
                <a:solidFill>
                  <a:srgbClr val="000000"/>
                </a:solidFill>
                <a:effectLst/>
                <a:latin typeface="Calibri"/>
                <a:ea typeface="Calibri"/>
                <a:cs typeface="Calibri"/>
              </a:rPr>
              <a:t>6 horas de cuidado personal en casa proporcionado a través de un cuidador profesional de </a:t>
            </a:r>
            <a:r>
              <a:rPr lang="es-MX" sz="1200" b="0" i="0" strike="noStrike" cap="none" spc="0" baseline="0" dirty="0" err="1">
                <a:solidFill>
                  <a:srgbClr val="000000"/>
                </a:solidFill>
                <a:effectLst/>
                <a:latin typeface="Calibri"/>
                <a:ea typeface="Calibri"/>
                <a:cs typeface="Calibri"/>
              </a:rPr>
              <a:t>CareLinx</a:t>
            </a:r>
            <a:r>
              <a:rPr lang="es-MX" sz="1200" b="0" i="0" strike="noStrike" cap="none" spc="0" baseline="30000" dirty="0">
                <a:solidFill>
                  <a:srgbClr val="000000"/>
                </a:solidFill>
                <a:effectLst/>
                <a:latin typeface="Calibri"/>
                <a:ea typeface="Calibri"/>
                <a:cs typeface="Calibri"/>
              </a:rPr>
              <a:t>®</a:t>
            </a:r>
            <a:r>
              <a:rPr lang="es-MX" sz="1200" b="0" i="0" strike="noStrike" cap="none" spc="0" baseline="0" dirty="0">
                <a:solidFill>
                  <a:srgbClr val="000000"/>
                </a:solidFill>
                <a:effectLst/>
                <a:latin typeface="Calibri"/>
                <a:ea typeface="Calibri"/>
                <a:cs typeface="Calibri"/>
              </a:rPr>
              <a:t> para realizar tareas como preparar comidas, bañarse, recordatorios de medicamentos y más. No se requiere una derivación para el cuidado personal a domicilio.</a:t>
            </a:r>
          </a:p>
          <a:p>
            <a:r>
              <a:rPr lang="es-MX" sz="1200" b="0" i="0" strike="noStrike" cap="none" spc="0" baseline="0" dirty="0">
                <a:solidFill>
                  <a:srgbClr val="000000"/>
                </a:solidFill>
                <a:effectLst/>
                <a:latin typeface="Calibri"/>
                <a:ea typeface="Calibri"/>
                <a:cs typeface="Calibri"/>
              </a:rPr>
              <a:t> Usted es elegible para los beneficios hasta 30 días después de todas las altas hospitalaria y de centros de enfermería especializada. </a:t>
            </a:r>
          </a:p>
          <a:p>
            <a:endParaRPr lang="en-US" dirty="0"/>
          </a:p>
          <a:p>
            <a:r>
              <a:rPr lang="es-MX" sz="1200" b="0" i="0" strike="noStrike" cap="none" spc="0" baseline="0" dirty="0">
                <a:solidFill>
                  <a:srgbClr val="000000"/>
                </a:solidFill>
                <a:effectLst/>
                <a:latin typeface="Calibri"/>
                <a:ea typeface="Calibri"/>
                <a:cs typeface="Calibri"/>
              </a:rPr>
              <a:t>*Se requiere una nueva derivación después de cada alta hospitalaria para acceder a su beneficio de comida y transporte proporcionado a través del programa </a:t>
            </a:r>
            <a:r>
              <a:rPr lang="es-MX" sz="1200" b="0" i="0" strike="noStrike" cap="none" spc="0" baseline="0" dirty="0" err="1">
                <a:solidFill>
                  <a:srgbClr val="000000"/>
                </a:solidFill>
                <a:effectLst/>
                <a:latin typeface="Calibri"/>
                <a:ea typeface="Calibri"/>
                <a:cs typeface="Calibri"/>
              </a:rPr>
              <a:t>Healthy</a:t>
            </a:r>
            <a:r>
              <a:rPr lang="es-MX" sz="1200" b="0" i="0" strike="noStrike" cap="none" spc="0" baseline="0" dirty="0">
                <a:solidFill>
                  <a:srgbClr val="000000"/>
                </a:solidFill>
                <a:effectLst/>
                <a:latin typeface="Calibri"/>
                <a:ea typeface="Calibri"/>
                <a:cs typeface="Calibri"/>
              </a:rPr>
              <a:t> at Home </a:t>
            </a:r>
            <a:endParaRPr lang="en-US" b="0" dirty="0"/>
          </a:p>
        </p:txBody>
      </p:sp>
      <p:sp>
        <p:nvSpPr>
          <p:cNvPr id="4" name="Slide Number Placeholder 3"/>
          <p:cNvSpPr>
            <a:spLocks noGrp="1"/>
          </p:cNvSpPr>
          <p:nvPr>
            <p:ph type="sldNum" sz="quarter" idx="10"/>
          </p:nvPr>
        </p:nvSpPr>
        <p:spPr/>
        <p:txBody>
          <a:bodyPr/>
          <a:lstStyle/>
          <a:p>
            <a:fld id="{CFCB4E3C-1AEA-0D43-803E-C8F6EB36411E}" type="slidenum">
              <a:rPr lang="en-US" smtClean="0"/>
              <a:t>57</a:t>
            </a:fld>
            <a:endParaRPr lang="en-US"/>
          </a:p>
        </p:txBody>
      </p:sp>
    </p:spTree>
    <p:extLst>
      <p:ext uri="{BB962C8B-B14F-4D97-AF65-F5344CB8AC3E}">
        <p14:creationId xmlns:p14="http://schemas.microsoft.com/office/powerpoint/2010/main" val="8145727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Con el sistema personal de respuesta ante emergencias, la ayuda llegará con solo pulsar un botón. </a:t>
            </a:r>
          </a:p>
          <a:p>
            <a:r>
              <a:rPr lang="es-MX" sz="1200" b="0" i="0" strike="noStrike" cap="none" spc="0" baseline="0">
                <a:solidFill>
                  <a:srgbClr val="000000"/>
                </a:solidFill>
                <a:effectLst/>
                <a:latin typeface="Calibri"/>
                <a:ea typeface="Calibri"/>
                <a:cs typeface="Calibri"/>
              </a:rPr>
              <a:t>El dispositivo de monitoreo del Sistema Personal de Respuesta ante Emergencias (Personal Emergency Response System, PERS) proporciona un acceso rápido y sencillo para ayudar las 24 horas del día, los 365 días del año con solo pulsar un botón. Los socios eligen el producto que mejor se adapte a su estilo de vida y reciben su dispositivo sin costo adicional. </a:t>
            </a:r>
          </a:p>
          <a:p>
            <a:pPr marL="171450" indent="-171450">
              <a:buFontTx/>
              <a:buChar char="-"/>
            </a:pPr>
            <a:endParaRPr lang="en-US"/>
          </a:p>
        </p:txBody>
      </p:sp>
      <p:sp>
        <p:nvSpPr>
          <p:cNvPr id="4" name="Slide Number Placeholder 3"/>
          <p:cNvSpPr>
            <a:spLocks noGrp="1"/>
          </p:cNvSpPr>
          <p:nvPr>
            <p:ph type="sldNum" sz="quarter" idx="10"/>
          </p:nvPr>
        </p:nvSpPr>
        <p:spPr/>
        <p:txBody>
          <a:bodyPr/>
          <a:lstStyle/>
          <a:p>
            <a:fld id="{CFCB4E3C-1AEA-0D43-803E-C8F6EB36411E}" type="slidenum">
              <a:rPr lang="en-US" smtClean="0"/>
              <a:t>58</a:t>
            </a:fld>
            <a:endParaRPr lang="en-US"/>
          </a:p>
        </p:txBody>
      </p:sp>
    </p:spTree>
    <p:extLst>
      <p:ext uri="{BB962C8B-B14F-4D97-AF65-F5344CB8AC3E}">
        <p14:creationId xmlns:p14="http://schemas.microsoft.com/office/powerpoint/2010/main" val="13732765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También puede solicitar cómodamente productos de salud de venta libre con el programa de beneficios de </a:t>
            </a:r>
            <a:r>
              <a:rPr lang="es-MX" sz="1200" b="0" i="0" strike="noStrike" cap="none" spc="0" baseline="0" dirty="0" err="1">
                <a:solidFill>
                  <a:srgbClr val="000000"/>
                </a:solidFill>
                <a:effectLst/>
                <a:latin typeface="Calibri"/>
                <a:ea typeface="Calibri"/>
                <a:cs typeface="Calibri"/>
              </a:rPr>
              <a:t>UnitedHealthcare</a:t>
            </a:r>
            <a:r>
              <a:rPr lang="es-MX" sz="1200" b="0" i="0" strike="noStrike" cap="none" spc="0" baseline="0" dirty="0">
                <a:solidFill>
                  <a:srgbClr val="000000"/>
                </a:solidFill>
                <a:effectLst/>
                <a:latin typeface="Calibri"/>
                <a:ea typeface="Calibri"/>
                <a:cs typeface="Calibri"/>
              </a:rPr>
              <a:t>® </a:t>
            </a:r>
            <a:r>
              <a:rPr lang="es-MX" sz="1200" b="0" i="0" strike="noStrike" cap="none" spc="0" baseline="0" dirty="0" err="1">
                <a:solidFill>
                  <a:srgbClr val="000000"/>
                </a:solidFill>
                <a:effectLst/>
                <a:latin typeface="Calibri"/>
                <a:ea typeface="Calibri"/>
                <a:cs typeface="Calibri"/>
              </a:rPr>
              <a:t>Health</a:t>
            </a:r>
            <a:r>
              <a:rPr lang="es-MX" sz="1200" b="0" i="0" strike="noStrike" cap="none" spc="0" baseline="0" dirty="0">
                <a:solidFill>
                  <a:srgbClr val="000000"/>
                </a:solidFill>
                <a:effectLst/>
                <a:latin typeface="Calibri"/>
                <a:ea typeface="Calibri"/>
                <a:cs typeface="Calibri"/>
              </a:rPr>
              <a:t> </a:t>
            </a:r>
            <a:r>
              <a:rPr lang="es-MX" sz="1200" b="0" i="0" strike="noStrike" cap="none" spc="0" baseline="0" dirty="0" err="1">
                <a:solidFill>
                  <a:srgbClr val="000000"/>
                </a:solidFill>
                <a:effectLst/>
                <a:latin typeface="Calibri"/>
                <a:ea typeface="Calibri"/>
                <a:cs typeface="Calibri"/>
              </a:rPr>
              <a:t>Products</a:t>
            </a:r>
            <a:r>
              <a:rPr lang="es-MX" sz="1200" b="0" i="0" strike="noStrike" cap="none" spc="0" baseline="0" dirty="0">
                <a:solidFill>
                  <a:srgbClr val="000000"/>
                </a:solidFill>
                <a:effectLst/>
                <a:latin typeface="Calibri"/>
                <a:ea typeface="Calibri"/>
                <a:cs typeface="Calibri"/>
              </a:rPr>
              <a:t>.</a:t>
            </a:r>
          </a:p>
          <a:p>
            <a:r>
              <a:rPr lang="es-MX" sz="1200" b="0" i="0" strike="noStrike" cap="none" spc="0" baseline="0" dirty="0">
                <a:solidFill>
                  <a:srgbClr val="000000"/>
                </a:solidFill>
                <a:effectLst/>
                <a:latin typeface="Calibri"/>
                <a:ea typeface="Calibri"/>
                <a:cs typeface="Calibri"/>
              </a:rPr>
              <a:t>El programa funciona de la siguiente manera:</a:t>
            </a:r>
          </a:p>
          <a:p>
            <a:pPr marL="17145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Cada trimestre tendrá $40 de crédito del programa para usar para pedir suministros de salud esenciales del catálogo de beneficios de productos de salud o en línea.</a:t>
            </a:r>
          </a:p>
          <a:p>
            <a:pPr marL="17145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Hay más de 500 productos como vitaminas, suplementos, artículos de primeros auxilios y más disponibles para pedir.</a:t>
            </a:r>
          </a:p>
          <a:p>
            <a:pPr marL="17145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Se le enviará el catálogo de productos de salud cada trimestre con instrucciones sobre cómo realizar su pedido.</a:t>
            </a:r>
          </a:p>
          <a:p>
            <a:pPr marL="17145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Los productos se entregan directamente en su puerta sin cargo alguno. Sin costos de envío, manejo o impuestos. </a:t>
            </a:r>
          </a:p>
          <a:p>
            <a:pPr marL="17145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Al final del trimestre, cualquier crédito no utilizado se transferirá al siguiente trimestre. Recibirá un estado de cuenta del programa con el saldo de su cuenta y un nuevo catálogo cada trimestre.</a:t>
            </a:r>
          </a:p>
          <a:p>
            <a:pPr marL="17145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Este es un excelente programa que puede ayudarle a ahorrar dinero y viajes a la tienda.</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CFCB4E3C-1AEA-0D43-803E-C8F6EB36411E}" type="slidenum">
              <a:rPr lang="en-US" smtClean="0"/>
              <a:t>59</a:t>
            </a:fld>
            <a:endParaRPr lang="en-US"/>
          </a:p>
        </p:txBody>
      </p:sp>
    </p:spTree>
    <p:extLst>
      <p:ext uri="{BB962C8B-B14F-4D97-AF65-F5344CB8AC3E}">
        <p14:creationId xmlns:p14="http://schemas.microsoft.com/office/powerpoint/2010/main" val="1252526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a:t>
            </a:r>
            <a:r>
              <a:rPr lang="es-MX" sz="1200" b="0" i="0" strike="noStrike" cap="none" spc="0" baseline="0" dirty="0" err="1">
                <a:solidFill>
                  <a:srgbClr val="000000"/>
                </a:solidFill>
                <a:effectLst/>
                <a:latin typeface="Calibri"/>
                <a:ea typeface="Calibri"/>
                <a:cs typeface="Calibri"/>
              </a:rPr>
              <a:t>Renew</a:t>
            </a:r>
            <a:r>
              <a:rPr lang="es-MX" sz="1200" b="0" i="0" strike="noStrike" cap="none" spc="0" baseline="0" dirty="0">
                <a:solidFill>
                  <a:srgbClr val="000000"/>
                </a:solidFill>
                <a:effectLst/>
                <a:latin typeface="Calibri"/>
                <a:ea typeface="Calibri"/>
                <a:cs typeface="Calibri"/>
              </a:rPr>
              <a:t> </a:t>
            </a:r>
            <a:r>
              <a:rPr lang="es-MX" sz="1200" b="0" i="0" strike="noStrike" cap="none" spc="0" baseline="0" dirty="0" err="1">
                <a:solidFill>
                  <a:srgbClr val="000000"/>
                </a:solidFill>
                <a:effectLst/>
                <a:latin typeface="Calibri"/>
                <a:ea typeface="Calibri"/>
                <a:cs typeface="Calibri"/>
              </a:rPr>
              <a:t>Rewards</a:t>
            </a:r>
            <a:r>
              <a:rPr lang="es-MX" sz="1200" b="0" i="0" strike="noStrike" cap="none" spc="0" baseline="0" dirty="0">
                <a:solidFill>
                  <a:srgbClr val="000000"/>
                </a:solidFill>
                <a:effectLst/>
                <a:latin typeface="Calibri"/>
                <a:ea typeface="Calibri"/>
                <a:cs typeface="Calibri"/>
              </a:rPr>
              <a:t> </a:t>
            </a:r>
            <a:r>
              <a:rPr lang="es-MX" sz="1200" b="0" i="0" strike="noStrike" cap="none" spc="0" baseline="0" dirty="0" err="1">
                <a:solidFill>
                  <a:srgbClr val="000000"/>
                </a:solidFill>
                <a:effectLst/>
                <a:latin typeface="Calibri"/>
                <a:ea typeface="Calibri"/>
                <a:cs typeface="Calibri"/>
              </a:rPr>
              <a:t>by</a:t>
            </a:r>
            <a:r>
              <a:rPr lang="es-MX" sz="1200" b="0" i="0" strike="noStrike" cap="none" spc="0" baseline="0" dirty="0">
                <a:solidFill>
                  <a:srgbClr val="000000"/>
                </a:solidFill>
                <a:effectLst/>
                <a:latin typeface="Calibri"/>
                <a:ea typeface="Calibri"/>
                <a:cs typeface="Calibri"/>
              </a:rPr>
              <a:t> </a:t>
            </a:r>
            <a:r>
              <a:rPr lang="es-MX" sz="1200" b="0" i="0" strike="noStrike" cap="none" spc="0" baseline="0" dirty="0" err="1">
                <a:solidFill>
                  <a:srgbClr val="000000"/>
                </a:solidFill>
                <a:effectLst/>
                <a:latin typeface="Calibri"/>
                <a:ea typeface="Calibri"/>
                <a:cs typeface="Calibri"/>
              </a:rPr>
              <a:t>UnitedHealthcare</a:t>
            </a:r>
            <a:r>
              <a:rPr lang="es-MX" sz="1200" b="0" i="0" strike="noStrike" cap="none" spc="0" baseline="0" dirty="0">
                <a:solidFill>
                  <a:srgbClr val="000000"/>
                </a:solidFill>
                <a:effectLst/>
                <a:latin typeface="Calibri"/>
                <a:ea typeface="Calibri"/>
                <a:cs typeface="Calibri"/>
              </a:rPr>
              <a:t>® es un programa creado para ayudarlo a liberar su potencial único y vivir su vida al máximo!</a:t>
            </a:r>
          </a:p>
          <a:p>
            <a:r>
              <a:rPr lang="es-MX" sz="1200" b="0" i="0" strike="noStrike" cap="none" spc="0" baseline="0" dirty="0">
                <a:solidFill>
                  <a:srgbClr val="000000"/>
                </a:solidFill>
                <a:effectLst/>
                <a:latin typeface="Calibri"/>
                <a:ea typeface="Calibri"/>
                <a:cs typeface="Calibri"/>
              </a:rPr>
              <a:t>El programa </a:t>
            </a:r>
            <a:r>
              <a:rPr lang="es-MX" sz="1200" b="0" i="0" strike="noStrike" cap="none" spc="0" baseline="0" dirty="0" err="1">
                <a:solidFill>
                  <a:srgbClr val="000000"/>
                </a:solidFill>
                <a:effectLst/>
                <a:latin typeface="Calibri"/>
                <a:ea typeface="Calibri"/>
                <a:cs typeface="Calibri"/>
              </a:rPr>
              <a:t>Renew</a:t>
            </a:r>
            <a:r>
              <a:rPr lang="es-MX" sz="1200" b="0" i="0" strike="noStrike" cap="none" spc="0" baseline="0" dirty="0">
                <a:solidFill>
                  <a:srgbClr val="000000"/>
                </a:solidFill>
                <a:effectLst/>
                <a:latin typeface="Calibri"/>
                <a:ea typeface="Calibri"/>
                <a:cs typeface="Calibri"/>
              </a:rPr>
              <a:t> </a:t>
            </a:r>
            <a:r>
              <a:rPr lang="es-MX" sz="1200" b="0" i="0" strike="noStrike" cap="none" spc="0" baseline="0" dirty="0" err="1">
                <a:solidFill>
                  <a:srgbClr val="000000"/>
                </a:solidFill>
                <a:effectLst/>
                <a:latin typeface="Calibri"/>
                <a:ea typeface="Calibri"/>
                <a:cs typeface="Calibri"/>
              </a:rPr>
              <a:t>Rewards</a:t>
            </a:r>
            <a:r>
              <a:rPr lang="es-MX" sz="1200" b="0" i="0" strike="noStrike" cap="none" spc="0" baseline="0" dirty="0">
                <a:solidFill>
                  <a:srgbClr val="000000"/>
                </a:solidFill>
                <a:effectLst/>
                <a:latin typeface="Calibri"/>
                <a:ea typeface="Calibri"/>
                <a:cs typeface="Calibri"/>
              </a:rPr>
              <a:t> le da acceso a muchos recursos como la revista </a:t>
            </a:r>
            <a:r>
              <a:rPr lang="es-MX" sz="1200" b="0" i="0" strike="noStrike" cap="none" spc="0" baseline="0" dirty="0" err="1">
                <a:solidFill>
                  <a:srgbClr val="000000"/>
                </a:solidFill>
                <a:effectLst/>
                <a:latin typeface="Calibri"/>
                <a:ea typeface="Calibri"/>
                <a:cs typeface="Calibri"/>
              </a:rPr>
              <a:t>Renew</a:t>
            </a:r>
            <a:r>
              <a:rPr lang="es-MX" sz="1200" b="0" i="0" strike="noStrike" cap="none" spc="0" baseline="0" dirty="0">
                <a:solidFill>
                  <a:srgbClr val="000000"/>
                </a:solidFill>
                <a:effectLst/>
                <a:latin typeface="Calibri"/>
                <a:ea typeface="Calibri"/>
                <a:cs typeface="Calibri"/>
              </a:rPr>
              <a:t>, acertijos, recetas, cursos de aprendizaje, actividades de acondicionamiento, vídeos y más. </a:t>
            </a:r>
          </a:p>
          <a:p>
            <a:r>
              <a:rPr lang="es-MX" sz="1200" b="0" i="0" strike="noStrike" cap="none" spc="0" baseline="0" dirty="0">
                <a:solidFill>
                  <a:srgbClr val="000000"/>
                </a:solidFill>
                <a:effectLst/>
                <a:latin typeface="Calibri"/>
                <a:ea typeface="Calibri"/>
                <a:cs typeface="Calibri"/>
              </a:rPr>
              <a:t>Con el programa </a:t>
            </a:r>
            <a:r>
              <a:rPr lang="es-MX" sz="1200" b="0" i="0" strike="noStrike" cap="none" spc="0" baseline="0" dirty="0" err="1">
                <a:solidFill>
                  <a:srgbClr val="000000"/>
                </a:solidFill>
                <a:effectLst/>
                <a:latin typeface="Calibri"/>
                <a:ea typeface="Calibri"/>
                <a:cs typeface="Calibri"/>
              </a:rPr>
              <a:t>Renew</a:t>
            </a:r>
            <a:r>
              <a:rPr lang="es-MX" sz="1200" b="0" i="0" strike="noStrike" cap="none" spc="0" baseline="0" dirty="0">
                <a:solidFill>
                  <a:srgbClr val="000000"/>
                </a:solidFill>
                <a:effectLst/>
                <a:latin typeface="Calibri"/>
                <a:ea typeface="Calibri"/>
                <a:cs typeface="Calibri"/>
              </a:rPr>
              <a:t> </a:t>
            </a:r>
            <a:r>
              <a:rPr lang="es-MX" sz="1200" b="0" i="0" strike="noStrike" cap="none" spc="0" baseline="0" dirty="0" err="1">
                <a:solidFill>
                  <a:srgbClr val="000000"/>
                </a:solidFill>
                <a:effectLst/>
                <a:latin typeface="Calibri"/>
                <a:ea typeface="Calibri"/>
                <a:cs typeface="Calibri"/>
              </a:rPr>
              <a:t>Rewards</a:t>
            </a:r>
            <a:r>
              <a:rPr lang="es-MX" sz="1200" b="0" i="0" strike="noStrike" cap="none" spc="0" baseline="0" dirty="0">
                <a:solidFill>
                  <a:srgbClr val="000000"/>
                </a:solidFill>
                <a:effectLst/>
                <a:latin typeface="Calibri"/>
                <a:ea typeface="Calibri"/>
                <a:cs typeface="Calibri"/>
              </a:rPr>
              <a:t> también puede ser elegible para ganar recompensas al completar ciertas actividades de atención médica como su visita anual física o de bienestar. </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CFCB4E3C-1AEA-0D43-803E-C8F6EB36411E}" type="slidenum">
              <a:rPr lang="en-US" smtClean="0"/>
              <a:t>60</a:t>
            </a:fld>
            <a:endParaRPr lang="en-US"/>
          </a:p>
        </p:txBody>
      </p:sp>
    </p:spTree>
    <p:extLst>
      <p:ext uri="{BB962C8B-B14F-4D97-AF65-F5344CB8AC3E}">
        <p14:creationId xmlns:p14="http://schemas.microsoft.com/office/powerpoint/2010/main" val="6944418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s-MX" sz="1200" b="0" i="0" strike="noStrike" cap="none" spc="0" baseline="0">
                <a:solidFill>
                  <a:srgbClr val="000000"/>
                </a:solidFill>
                <a:effectLst/>
                <a:latin typeface="Calibri"/>
                <a:ea typeface="Calibri"/>
                <a:cs typeface="Calibri"/>
              </a:rPr>
              <a:t>¿Aún desea obtener más información? Visite hoy mismo el Virtual Education Center para explorar su TRS-Care Medicare Advantage.</a:t>
            </a:r>
          </a:p>
          <a:p>
            <a:pPr marL="171450" indent="-171450">
              <a:buFontTx/>
              <a:buChar char="-"/>
            </a:pPr>
            <a:endParaRPr lang="en-US"/>
          </a:p>
          <a:p>
            <a:pPr marL="171450" indent="-171450">
              <a:buFontTx/>
              <a:buChar char="-"/>
            </a:pPr>
            <a:r>
              <a:rPr lang="es-MX" sz="1200" b="0" i="0" strike="noStrike" cap="none" spc="0" baseline="0">
                <a:solidFill>
                  <a:srgbClr val="000000"/>
                </a:solidFill>
                <a:effectLst/>
                <a:latin typeface="Calibri"/>
                <a:ea typeface="Calibri"/>
                <a:cs typeface="Calibri"/>
              </a:rPr>
              <a:t>Aprenderá más sobre los programas personalizados disponibles para usted y verá videos de socios de UnitedHealthcare de la vida real que comparten sus historias personales sobre el uso de varios de los programas. </a:t>
            </a:r>
          </a:p>
          <a:p>
            <a:pPr marL="171450" indent="-171450">
              <a:buFontTx/>
              <a:buChar char="-"/>
            </a:pPr>
            <a:endParaRPr lang="en-US"/>
          </a:p>
          <a:p>
            <a:pPr marL="171450" indent="-171450">
              <a:buFontTx/>
              <a:buChar char="-"/>
            </a:pPr>
            <a:r>
              <a:rPr lang="es-MX" sz="1200" b="0" i="0" strike="noStrike" cap="none" spc="0" baseline="0">
                <a:solidFill>
                  <a:srgbClr val="000000"/>
                </a:solidFill>
                <a:effectLst/>
                <a:latin typeface="Calibri"/>
                <a:ea typeface="Calibri"/>
                <a:cs typeface="Calibri"/>
              </a:rPr>
              <a:t>Puede acceder al centro de formación virtual desde cualquier tableta, computadora o smartphone visitando www.uhcvirtualretiree.com/trs-carema</a:t>
            </a:r>
          </a:p>
          <a:p>
            <a:pPr marL="171450" indent="-171450">
              <a:buFontTx/>
              <a:buChar char="-"/>
            </a:pPr>
            <a:endParaRPr lang="en-US"/>
          </a:p>
        </p:txBody>
      </p:sp>
      <p:sp>
        <p:nvSpPr>
          <p:cNvPr id="4" name="Slide Number Placeholder 3"/>
          <p:cNvSpPr>
            <a:spLocks noGrp="1"/>
          </p:cNvSpPr>
          <p:nvPr>
            <p:ph type="sldNum" sz="quarter" idx="10"/>
          </p:nvPr>
        </p:nvSpPr>
        <p:spPr/>
        <p:txBody>
          <a:bodyPr/>
          <a:lstStyle/>
          <a:p>
            <a:fld id="{CFCB4E3C-1AEA-0D43-803E-C8F6EB36411E}" type="slidenum">
              <a:rPr lang="en-US" smtClean="0"/>
              <a:t>61</a:t>
            </a:fld>
            <a:endParaRPr lang="en-US"/>
          </a:p>
        </p:txBody>
      </p:sp>
    </p:spTree>
    <p:extLst>
      <p:ext uri="{BB962C8B-B14F-4D97-AF65-F5344CB8AC3E}">
        <p14:creationId xmlns:p14="http://schemas.microsoft.com/office/powerpoint/2010/main" val="12851168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5" baseline="0" dirty="0">
                <a:solidFill>
                  <a:srgbClr val="122377"/>
                </a:solidFill>
                <a:effectLst/>
                <a:latin typeface="Arial"/>
                <a:ea typeface="Arial"/>
                <a:cs typeface="Arial"/>
              </a:rPr>
              <a:t>Ahora dediquemos un momento a analizar lo que puede esperar después de la inscripción </a:t>
            </a:r>
            <a:endParaRPr lang="en-US" sz="1200" kern="1200" dirty="0">
              <a:solidFill>
                <a:schemeClr val="tx1"/>
              </a:solidFill>
              <a:latin typeface="+mn-lt"/>
              <a:ea typeface="+mn-ea"/>
              <a:cs typeface="+mn-cs"/>
            </a:endParaRPr>
          </a:p>
          <a:p>
            <a:pPr marL="12700" marR="5080" indent="0">
              <a:lnSpc>
                <a:spcPct val="100000"/>
              </a:lnSpc>
              <a:buSzPct val="125000"/>
              <a:buNone/>
              <a:tabLst>
                <a:tab pos="297815" algn="l"/>
                <a:tab pos="298450" algn="l"/>
              </a:tabLst>
            </a:pPr>
            <a:r>
              <a:rPr lang="es-MX" sz="1200" b="0" i="0" strike="noStrike" cap="none" spc="0" baseline="0" dirty="0">
                <a:solidFill>
                  <a:srgbClr val="000000"/>
                </a:solidFill>
                <a:effectLst/>
                <a:latin typeface="Arial"/>
                <a:ea typeface="Arial"/>
                <a:cs typeface="Arial"/>
              </a:rPr>
              <a:t>Si actualmente no está inscrito en el plan TRS-Care Medicare Advantage, esto es lo que puede esperar después de la inscripción. </a:t>
            </a:r>
          </a:p>
          <a:p>
            <a:pPr marL="0" indent="0">
              <a:buFont typeface="Arial" panose="020B0604020202020204" pitchFamily="34" charset="0"/>
              <a:buNone/>
            </a:pPr>
            <a:endParaRPr lang="en-US" sz="1200" b="1"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Guía de Inicio Rápido </a:t>
            </a:r>
            <a:r>
              <a:rPr lang="es-MX" sz="1200" b="0" i="0" strike="noStrike" cap="none" spc="0" baseline="0" dirty="0">
                <a:solidFill>
                  <a:srgbClr val="000000"/>
                </a:solidFill>
                <a:effectLst/>
                <a:latin typeface="Calibri"/>
                <a:ea typeface="Calibri"/>
                <a:cs typeface="Calibri"/>
              </a:rPr>
              <a:t>Recibirá una Guía de Inicio Rápido con materiales del plan para ayudarle a comenzar</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Tarjeta de identificación de socio de TRS-Care Medicare Advantage</a:t>
            </a:r>
            <a:r>
              <a:rPr lang="es-MX" sz="1200" b="0" i="0" strike="noStrike" cap="none" spc="0" baseline="0" dirty="0">
                <a:solidFill>
                  <a:srgbClr val="000000"/>
                </a:solidFill>
                <a:effectLst/>
                <a:latin typeface="Calibri"/>
                <a:ea typeface="Calibri"/>
                <a:cs typeface="Calibri"/>
              </a:rPr>
              <a:t> Su tarjeta de identificación llegará por correo poco después de inscribirse.</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Llamada de bienvenida </a:t>
            </a:r>
            <a:r>
              <a:rPr lang="es-MX" sz="1200" b="0" i="0" strike="noStrike" cap="none" spc="0" baseline="0" dirty="0">
                <a:solidFill>
                  <a:srgbClr val="000000"/>
                </a:solidFill>
                <a:effectLst/>
                <a:latin typeface="Calibri"/>
                <a:ea typeface="Calibri"/>
                <a:cs typeface="Calibri"/>
              </a:rPr>
              <a:t>Como nuevo miembro, recibirá una llamada de bienvenida para ver si tiene alguna pregunta y ayudarle a aprovechar al máximo su nuevo plan </a:t>
            </a:r>
            <a:endParaRPr lang="en-US" sz="1200" b="1"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Evidencia de cobertura (EOC): </a:t>
            </a:r>
            <a:r>
              <a:rPr lang="es-MX" sz="1200" b="0" i="0" strike="noStrike" cap="none" spc="0" baseline="0" dirty="0">
                <a:solidFill>
                  <a:srgbClr val="000000"/>
                </a:solidFill>
                <a:effectLst/>
                <a:latin typeface="Calibri"/>
                <a:ea typeface="Calibri"/>
                <a:cs typeface="Calibri"/>
              </a:rPr>
              <a:t>Usted tendrá acceso para ver su Evidencia de Cobertura en línea en </a:t>
            </a:r>
            <a:r>
              <a:rPr lang="es-MX" sz="1200" b="1" i="0" strike="noStrike" cap="none" spc="0" baseline="0" dirty="0">
                <a:solidFill>
                  <a:srgbClr val="002060"/>
                </a:solidFill>
                <a:latin typeface="Arial"/>
                <a:ea typeface="Arial"/>
                <a:cs typeface="Arial"/>
                <a:hlinkClick r:id="rId3" history="0"/>
              </a:rPr>
              <a:t>www.uhcretiree.com/TRS-CareMA</a:t>
            </a:r>
            <a:r>
              <a:rPr lang="es-MX" sz="1200" b="1" i="0" strike="noStrike" cap="none" spc="0" baseline="0" dirty="0">
                <a:solidFill>
                  <a:srgbClr val="002060"/>
                </a:solidFill>
                <a:effectLst/>
                <a:latin typeface="Arial"/>
                <a:ea typeface="Arial"/>
                <a:cs typeface="Arial"/>
              </a:rPr>
              <a:t> </a:t>
            </a:r>
            <a:endParaRPr lang="en-US" sz="1200" b="1" dirty="0">
              <a:solidFill>
                <a:srgbClr val="002060"/>
              </a:solidFill>
              <a:latin typeface="Arial" panose="020B0604020202020204" pitchFamily="34" charset="0"/>
              <a:cs typeface="+mn-cs"/>
            </a:endParaRPr>
          </a:p>
          <a:p>
            <a:pPr marL="171450" indent="-171450">
              <a:buFont typeface="Arial" panose="020B0604020202020204" pitchFamily="34" charset="0"/>
              <a:buChar char="•"/>
            </a:pPr>
            <a:r>
              <a:rPr lang="es-MX" sz="1200" b="1" i="0" strike="noStrike" cap="none" spc="0" baseline="0" dirty="0">
                <a:solidFill>
                  <a:srgbClr val="002060"/>
                </a:solidFill>
                <a:effectLst/>
                <a:latin typeface="Arial"/>
                <a:ea typeface="Arial"/>
                <a:cs typeface="Arial"/>
              </a:rPr>
              <a:t>Seminario web de bienvenida: </a:t>
            </a:r>
            <a:r>
              <a:rPr lang="es-MX" sz="1200" b="0" i="0" strike="noStrike" cap="none" spc="0" baseline="0" dirty="0">
                <a:solidFill>
                  <a:srgbClr val="002060"/>
                </a:solidFill>
                <a:effectLst/>
                <a:latin typeface="Arial"/>
                <a:ea typeface="Arial"/>
                <a:cs typeface="Arial"/>
              </a:rPr>
              <a:t>Asista</a:t>
            </a:r>
            <a:r>
              <a:rPr lang="es-MX" sz="1200" b="0" i="0" strike="noStrike" cap="none" spc="0" baseline="0" dirty="0">
                <a:solidFill>
                  <a:srgbClr val="000000"/>
                </a:solidFill>
                <a:effectLst/>
                <a:latin typeface="Calibri"/>
                <a:ea typeface="Calibri"/>
                <a:cs typeface="Calibri"/>
              </a:rPr>
              <a:t> a un seminario web para darle la bienvenida a su nuevo plan. Revisaremos las preguntas frecuentes de los participantes recién inscritos, exploraremos los beneficios cubiertos y describiremos lo que puede esperar en los primeros 90–120 días de inscripción en el plan TRS-Care Medicare.</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050" b="1"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CFCB4E3C-1AEA-0D43-803E-C8F6EB36411E}" type="slidenum">
              <a:rPr lang="en-US" smtClean="0"/>
              <a:t>62</a:t>
            </a:fld>
            <a:endParaRPr lang="en-US"/>
          </a:p>
        </p:txBody>
      </p:sp>
    </p:spTree>
    <p:extLst>
      <p:ext uri="{BB962C8B-B14F-4D97-AF65-F5344CB8AC3E}">
        <p14:creationId xmlns:p14="http://schemas.microsoft.com/office/powerpoint/2010/main" val="7581934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5080" indent="0">
              <a:lnSpc>
                <a:spcPct val="100000"/>
              </a:lnSpc>
              <a:buSzPct val="125000"/>
              <a:buNone/>
              <a:tabLst>
                <a:tab pos="297815" algn="l"/>
                <a:tab pos="298450" algn="l"/>
              </a:tabLst>
            </a:pPr>
            <a:r>
              <a:rPr lang="es-MX" sz="1200" b="0" i="0" strike="noStrike" cap="none" spc="0" baseline="0">
                <a:solidFill>
                  <a:srgbClr val="000000"/>
                </a:solidFill>
                <a:effectLst/>
                <a:latin typeface="Arial"/>
                <a:ea typeface="Arial"/>
                <a:cs typeface="Arial"/>
              </a:rPr>
              <a:t>Recibirá su nueva tarjeta de identificación de socio TRS-Care Medicare Advantage junto con una guía de inicio rápido que le proporcionará información sobre cómo funcionan sus beneficios para que pueda aprovechar su plan al máximo. </a:t>
            </a:r>
          </a:p>
          <a:p>
            <a:pPr marL="12700" marR="5080" indent="0">
              <a:lnSpc>
                <a:spcPct val="100000"/>
              </a:lnSpc>
              <a:buSzPct val="125000"/>
              <a:buNone/>
              <a:tabLst>
                <a:tab pos="297815" algn="l"/>
                <a:tab pos="298450" algn="l"/>
              </a:tabLst>
            </a:pPr>
            <a:endParaRPr lang="en-US" sz="1200">
              <a:latin typeface="Arial"/>
              <a:cs typeface="Arial"/>
            </a:endParaRPr>
          </a:p>
          <a:p>
            <a:pPr marL="12700" marR="5080" indent="0">
              <a:lnSpc>
                <a:spcPct val="100000"/>
              </a:lnSpc>
              <a:buSzPct val="125000"/>
              <a:buNone/>
              <a:tabLst>
                <a:tab pos="297815" algn="l"/>
                <a:tab pos="298450" algn="l"/>
              </a:tabLst>
            </a:pPr>
            <a:r>
              <a:rPr lang="es-MX" sz="1200" b="0" i="0" strike="noStrike" cap="none" spc="0" baseline="0">
                <a:solidFill>
                  <a:srgbClr val="000000"/>
                </a:solidFill>
                <a:effectLst/>
                <a:latin typeface="Arial"/>
                <a:ea typeface="Arial"/>
                <a:cs typeface="Arial"/>
              </a:rPr>
              <a:t>Solo necesitará una tarjeta de identificación para acceder a sus beneficios de TRS-Care Medicare Advantage cuando vaya a un médico u hospital. No es necesario que muestre su tarjeta de Medicare roja, blanca y azul. Asegúrese de guardarla en un lugar seguro junto con otros documentos importantes.</a:t>
            </a:r>
          </a:p>
        </p:txBody>
      </p:sp>
      <p:sp>
        <p:nvSpPr>
          <p:cNvPr id="4" name="Slide Number Placeholder 3"/>
          <p:cNvSpPr>
            <a:spLocks noGrp="1"/>
          </p:cNvSpPr>
          <p:nvPr>
            <p:ph type="sldNum" sz="quarter" idx="5"/>
          </p:nvPr>
        </p:nvSpPr>
        <p:spPr/>
        <p:txBody>
          <a:bodyPr/>
          <a:lstStyle/>
          <a:p>
            <a:fld id="{CFCB4E3C-1AEA-0D43-803E-C8F6EB36411E}" type="slidenum">
              <a:rPr lang="en-US" smtClean="0"/>
              <a:t>63</a:t>
            </a:fld>
            <a:endParaRPr lang="en-US"/>
          </a:p>
        </p:txBody>
      </p:sp>
    </p:spTree>
    <p:extLst>
      <p:ext uri="{BB962C8B-B14F-4D97-AF65-F5344CB8AC3E}">
        <p14:creationId xmlns:p14="http://schemas.microsoft.com/office/powerpoint/2010/main" val="1343802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Después de recibir su tarjeta de identificación de socio TRS-Care Medicare Advantage, asegúrese de registrarse para obtener su cuenta personal segura en línea en UHCRetiree.com/TRS-CareMA para poder ver la información de reclamaciones, ver su EOB, buscar proveedores y explorar Renew by </a:t>
            </a:r>
            <a:r>
              <a:rPr lang="es-MX" sz="1200" b="0" i="0" strike="noStrike" cap="none" spc="-5" baseline="0">
                <a:solidFill>
                  <a:srgbClr val="122377"/>
                </a:solidFill>
                <a:effectLst/>
                <a:latin typeface="Arial"/>
                <a:ea typeface="Arial"/>
                <a:cs typeface="Arial"/>
              </a:rPr>
              <a:t>UnitedHealthcare.</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spc="-5">
              <a:solidFill>
                <a:srgbClr val="122377"/>
              </a:solidFill>
              <a:latin typeface="Arial"/>
              <a:cs typeface="Arial"/>
            </a:endParaRPr>
          </a:p>
          <a:p>
            <a:pPr marL="0" indent="0">
              <a:buFontTx/>
              <a:buNone/>
            </a:pPr>
            <a:endParaRPr lang="en-US"/>
          </a:p>
        </p:txBody>
      </p:sp>
      <p:sp>
        <p:nvSpPr>
          <p:cNvPr id="4" name="Slide Number Placeholder 3"/>
          <p:cNvSpPr>
            <a:spLocks noGrp="1"/>
          </p:cNvSpPr>
          <p:nvPr>
            <p:ph type="sldNum" sz="quarter" idx="10"/>
          </p:nvPr>
        </p:nvSpPr>
        <p:spPr/>
        <p:txBody>
          <a:bodyPr/>
          <a:lstStyle/>
          <a:p>
            <a:fld id="{CFCB4E3C-1AEA-0D43-803E-C8F6EB36411E}" type="slidenum">
              <a:rPr lang="en-US" smtClean="0"/>
              <a:t>64</a:t>
            </a:fld>
            <a:endParaRPr lang="en-US"/>
          </a:p>
        </p:txBody>
      </p:sp>
    </p:spTree>
    <p:extLst>
      <p:ext uri="{BB962C8B-B14F-4D97-AF65-F5344CB8AC3E}">
        <p14:creationId xmlns:p14="http://schemas.microsoft.com/office/powerpoint/2010/main" val="2014342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43" indent="-171743">
              <a:buFontTx/>
              <a:buChar char="-"/>
            </a:pPr>
            <a:r>
              <a:rPr lang="es-MX" sz="1000" b="0" i="0" strike="noStrike" cap="none" spc="0" baseline="0" dirty="0">
                <a:solidFill>
                  <a:srgbClr val="000000"/>
                </a:solidFill>
                <a:effectLst/>
                <a:latin typeface="Calibri"/>
                <a:ea typeface="Calibri"/>
                <a:cs typeface="Calibri"/>
              </a:rPr>
              <a:t>Antes y después de inscribirse en el plan TRS-</a:t>
            </a:r>
            <a:r>
              <a:rPr lang="es-MX" sz="1000" b="0" i="0" strike="noStrike" cap="none" spc="0" baseline="0" dirty="0" err="1">
                <a:solidFill>
                  <a:srgbClr val="000000"/>
                </a:solidFill>
                <a:effectLst/>
                <a:latin typeface="Calibri"/>
                <a:ea typeface="Calibri"/>
                <a:cs typeface="Calibri"/>
              </a:rPr>
              <a:t>Care</a:t>
            </a:r>
            <a:r>
              <a:rPr lang="es-MX" sz="1000" b="0" i="0" strike="noStrike" cap="none" spc="0" baseline="0" dirty="0">
                <a:solidFill>
                  <a:srgbClr val="000000"/>
                </a:solidFill>
                <a:effectLst/>
                <a:latin typeface="Calibri"/>
                <a:ea typeface="Calibri"/>
                <a:cs typeface="Calibri"/>
              </a:rPr>
              <a:t> Medicare </a:t>
            </a:r>
            <a:r>
              <a:rPr lang="es-MX" sz="1000" b="0" i="0" strike="noStrike" cap="none" spc="0" baseline="0" dirty="0" err="1">
                <a:solidFill>
                  <a:srgbClr val="000000"/>
                </a:solidFill>
                <a:effectLst/>
                <a:latin typeface="Calibri"/>
                <a:ea typeface="Calibri"/>
                <a:cs typeface="Calibri"/>
              </a:rPr>
              <a:t>Advantage</a:t>
            </a:r>
            <a:r>
              <a:rPr lang="es-MX" sz="1000" b="0" i="0" strike="noStrike" cap="none" spc="0" baseline="0" dirty="0">
                <a:solidFill>
                  <a:srgbClr val="000000"/>
                </a:solidFill>
                <a:effectLst/>
                <a:latin typeface="Calibri"/>
                <a:ea typeface="Calibri"/>
                <a:cs typeface="Calibri"/>
              </a:rPr>
              <a:t>, queremos que permanezca conectado. Puede llamar a su número de atención al cliente específico </a:t>
            </a:r>
            <a:endParaRPr lang="en-US" sz="1100" b="1" i="1" baseline="0" dirty="0"/>
          </a:p>
          <a:p>
            <a:r>
              <a:rPr lang="es-MX" sz="1200" b="0" i="0" strike="noStrike" cap="none" spc="0" baseline="0" dirty="0">
                <a:solidFill>
                  <a:srgbClr val="000000"/>
                </a:solidFill>
                <a:effectLst/>
                <a:latin typeface="Calibri"/>
                <a:ea typeface="Calibri"/>
                <a:cs typeface="Calibri"/>
              </a:rPr>
              <a:t>Número gratuito 1-866-347-9507, TTY 711</a:t>
            </a:r>
          </a:p>
          <a:p>
            <a:r>
              <a:rPr lang="es-MX" sz="1200" b="0" i="0" strike="noStrike" cap="none" spc="0" baseline="0" dirty="0">
                <a:solidFill>
                  <a:srgbClr val="000000"/>
                </a:solidFill>
                <a:effectLst/>
                <a:latin typeface="Calibri"/>
                <a:ea typeface="Calibri"/>
                <a:cs typeface="Calibri"/>
              </a:rPr>
              <a:t>de 7:00 a 18:00 horas hora del Centro, de lunes a viernes</a:t>
            </a:r>
          </a:p>
          <a:p>
            <a:endParaRPr lang="en-US" dirty="0"/>
          </a:p>
          <a:p>
            <a:r>
              <a:rPr lang="es-MX" sz="1200" b="0" i="0" strike="noStrike" cap="none" spc="0" baseline="0" dirty="0">
                <a:solidFill>
                  <a:srgbClr val="000000"/>
                </a:solidFill>
                <a:effectLst/>
                <a:latin typeface="Calibri"/>
                <a:ea typeface="Calibri"/>
                <a:cs typeface="Calibri"/>
              </a:rPr>
              <a:t>El equipo está compuesto por defensores especializados de TRS Medicare </a:t>
            </a:r>
            <a:r>
              <a:rPr lang="es-MX" sz="1200" b="0" i="0" strike="noStrike" cap="none" spc="0" baseline="0" dirty="0" err="1">
                <a:solidFill>
                  <a:srgbClr val="000000"/>
                </a:solidFill>
                <a:effectLst/>
                <a:latin typeface="Calibri"/>
                <a:ea typeface="Calibri"/>
                <a:cs typeface="Calibri"/>
              </a:rPr>
              <a:t>Advantage</a:t>
            </a:r>
            <a:r>
              <a:rPr lang="es-MX" sz="1200" b="0" i="0" strike="noStrike" cap="none" spc="0" baseline="0" dirty="0">
                <a:solidFill>
                  <a:srgbClr val="000000"/>
                </a:solidFill>
                <a:effectLst/>
                <a:latin typeface="Calibri"/>
                <a:ea typeface="Calibri"/>
                <a:cs typeface="Calibri"/>
              </a:rPr>
              <a:t> con sede en el Gran Estado de Texas. Sus defensores cuentan con todas las herramientas necesarias para proporcionar respuestas completas para responder a sus necesidades de salud individuales y ayudarle a navegar por la transición a su plan TRS-</a:t>
            </a:r>
            <a:r>
              <a:rPr lang="es-MX" sz="1200" b="0" i="0" strike="noStrike" cap="none" spc="0" baseline="0" dirty="0" err="1">
                <a:solidFill>
                  <a:srgbClr val="000000"/>
                </a:solidFill>
                <a:effectLst/>
                <a:latin typeface="Calibri"/>
                <a:ea typeface="Calibri"/>
                <a:cs typeface="Calibri"/>
              </a:rPr>
              <a:t>Care</a:t>
            </a:r>
            <a:r>
              <a:rPr lang="es-MX" sz="1200" b="0" i="0" strike="noStrike" cap="none" spc="0" baseline="0" dirty="0">
                <a:solidFill>
                  <a:srgbClr val="000000"/>
                </a:solidFill>
                <a:effectLst/>
                <a:latin typeface="Calibri"/>
                <a:ea typeface="Calibri"/>
                <a:cs typeface="Calibri"/>
              </a:rPr>
              <a:t> Medicare </a:t>
            </a:r>
            <a:r>
              <a:rPr lang="es-MX" sz="1200" b="0" i="0" strike="noStrike" cap="none" spc="0" baseline="0" dirty="0" err="1">
                <a:solidFill>
                  <a:srgbClr val="000000"/>
                </a:solidFill>
                <a:effectLst/>
                <a:latin typeface="Calibri"/>
                <a:ea typeface="Calibri"/>
                <a:cs typeface="Calibri"/>
              </a:rPr>
              <a:t>Advantage</a:t>
            </a:r>
            <a:r>
              <a:rPr lang="es-MX" sz="1200" b="0" i="0" strike="noStrike" cap="none" spc="0" baseline="0" dirty="0">
                <a:solidFill>
                  <a:srgbClr val="000000"/>
                </a:solidFill>
                <a:effectLst/>
                <a:latin typeface="Calibri"/>
                <a:ea typeface="Calibri"/>
                <a:cs typeface="Calibri"/>
              </a:rPr>
              <a:t>. </a:t>
            </a:r>
          </a:p>
          <a:p>
            <a:endParaRPr lang="en-US" dirty="0"/>
          </a:p>
          <a:p>
            <a:r>
              <a:rPr lang="es-MX" sz="1200" b="0" i="0" strike="noStrike" cap="none" spc="0" baseline="0" dirty="0">
                <a:solidFill>
                  <a:srgbClr val="000000"/>
                </a:solidFill>
                <a:effectLst/>
                <a:latin typeface="Calibri"/>
                <a:ea typeface="Calibri"/>
                <a:cs typeface="Calibri"/>
              </a:rPr>
              <a:t>O visítenos en línea en </a:t>
            </a:r>
          </a:p>
          <a:p>
            <a:r>
              <a:rPr lang="es-MX" sz="1200" b="0" i="0" strike="noStrike" cap="none" spc="0" baseline="0" dirty="0">
                <a:solidFill>
                  <a:srgbClr val="000000"/>
                </a:solidFill>
                <a:effectLst/>
                <a:latin typeface="Calibri"/>
                <a:ea typeface="Calibri"/>
                <a:cs typeface="Calibri"/>
              </a:rPr>
              <a:t>www.UHCRetiree.com/TRS-CareMA para buscar proveedores y encontrar información sobre el plan. Una vez inscrito en el plan, puede ver la información de la reclamación, ver su EOB, buscar proveedores y explorar </a:t>
            </a:r>
            <a:r>
              <a:rPr lang="es-MX" sz="1200" b="0" i="0" strike="noStrike" cap="none" spc="0" baseline="0" dirty="0" err="1">
                <a:solidFill>
                  <a:srgbClr val="000000"/>
                </a:solidFill>
                <a:effectLst/>
                <a:latin typeface="Calibri"/>
                <a:ea typeface="Calibri"/>
                <a:cs typeface="Calibri"/>
              </a:rPr>
              <a:t>Renew</a:t>
            </a:r>
            <a:r>
              <a:rPr lang="es-MX" sz="1200" b="0" i="0" strike="noStrike" cap="none" spc="0" baseline="0" dirty="0">
                <a:solidFill>
                  <a:srgbClr val="000000"/>
                </a:solidFill>
                <a:effectLst/>
                <a:latin typeface="Calibri"/>
                <a:ea typeface="Calibri"/>
                <a:cs typeface="Calibri"/>
              </a:rPr>
              <a:t> </a:t>
            </a:r>
            <a:r>
              <a:rPr lang="es-MX" sz="1200" b="0" i="0" strike="noStrike" cap="none" spc="0" baseline="0" dirty="0" err="1">
                <a:solidFill>
                  <a:srgbClr val="000000"/>
                </a:solidFill>
                <a:effectLst/>
                <a:latin typeface="Calibri"/>
                <a:ea typeface="Calibri"/>
                <a:cs typeface="Calibri"/>
              </a:rPr>
              <a:t>by</a:t>
            </a:r>
            <a:r>
              <a:rPr lang="es-MX" sz="1200" b="0" i="0" strike="noStrike" cap="none" spc="0" baseline="0" dirty="0">
                <a:solidFill>
                  <a:srgbClr val="000000"/>
                </a:solidFill>
                <a:effectLst/>
                <a:latin typeface="Calibri"/>
                <a:ea typeface="Calibri"/>
                <a:cs typeface="Calibri"/>
              </a:rPr>
              <a:t> </a:t>
            </a:r>
            <a:r>
              <a:rPr lang="es-MX" sz="1200" b="0" i="0" strike="noStrike" cap="none" spc="0" baseline="0" dirty="0" err="1">
                <a:solidFill>
                  <a:srgbClr val="000000"/>
                </a:solidFill>
                <a:effectLst/>
                <a:latin typeface="Calibri"/>
                <a:ea typeface="Calibri"/>
                <a:cs typeface="Calibri"/>
              </a:rPr>
              <a:t>UnitedHealthcare</a:t>
            </a:r>
            <a:r>
              <a:rPr lang="es-MX" sz="1200" b="0" i="0" strike="noStrike" cap="none" spc="0" baseline="0" dirty="0">
                <a:solidFill>
                  <a:srgbClr val="000000"/>
                </a:solidFill>
                <a:effectLst/>
                <a:latin typeface="Calibri"/>
                <a:ea typeface="Calibri"/>
                <a:cs typeface="Calibri"/>
              </a:rPr>
              <a:t>, esa experiencia de salud y bienestar solo para miembros que mencioné anteriormente. </a:t>
            </a:r>
          </a:p>
          <a:p>
            <a:endParaRPr lang="en-US" dirty="0"/>
          </a:p>
          <a:p>
            <a:endParaRPr lang="en-US" dirty="0"/>
          </a:p>
        </p:txBody>
      </p:sp>
      <p:sp>
        <p:nvSpPr>
          <p:cNvPr id="4" name="Slide Number Placeholder 3"/>
          <p:cNvSpPr>
            <a:spLocks noGrp="1"/>
          </p:cNvSpPr>
          <p:nvPr>
            <p:ph type="sldNum" sz="quarter" idx="5"/>
          </p:nvPr>
        </p:nvSpPr>
        <p:spPr/>
        <p:txBody>
          <a:bodyPr/>
          <a:lstStyle/>
          <a:p>
            <a:fld id="{CFCB4E3C-1AEA-0D43-803E-C8F6EB36411E}" type="slidenum">
              <a:rPr lang="en-US" smtClean="0"/>
              <a:t>65</a:t>
            </a:fld>
            <a:endParaRPr lang="en-US"/>
          </a:p>
        </p:txBody>
      </p:sp>
    </p:spTree>
    <p:extLst>
      <p:ext uri="{BB962C8B-B14F-4D97-AF65-F5344CB8AC3E}">
        <p14:creationId xmlns:p14="http://schemas.microsoft.com/office/powerpoint/2010/main" val="1898573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Ahora hablemos de cuánto cuesta cada una de estas partes de Medicare. </a:t>
            </a:r>
          </a:p>
        </p:txBody>
      </p:sp>
      <p:sp>
        <p:nvSpPr>
          <p:cNvPr id="4" name="Slide Number Placeholder 3"/>
          <p:cNvSpPr>
            <a:spLocks noGrp="1"/>
          </p:cNvSpPr>
          <p:nvPr>
            <p:ph type="sldNum" sz="quarter" idx="5"/>
          </p:nvPr>
        </p:nvSpPr>
        <p:spPr/>
        <p:txBody>
          <a:bodyPr/>
          <a:lstStyle/>
          <a:p>
            <a:fld id="{CFCB4E3C-1AEA-0D43-803E-C8F6EB36411E}" type="slidenum">
              <a:rPr lang="en-US" smtClean="0"/>
              <a:t>12</a:t>
            </a:fld>
            <a:endParaRPr lang="en-US"/>
          </a:p>
        </p:txBody>
      </p:sp>
    </p:spTree>
    <p:extLst>
      <p:ext uri="{BB962C8B-B14F-4D97-AF65-F5344CB8AC3E}">
        <p14:creationId xmlns:p14="http://schemas.microsoft.com/office/powerpoint/2010/main" val="5259143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5" baseline="0">
                <a:solidFill>
                  <a:srgbClr val="122377"/>
                </a:solidFill>
                <a:effectLst/>
                <a:latin typeface="Arial"/>
                <a:ea typeface="Arial"/>
                <a:cs typeface="Arial"/>
              </a:rPr>
              <a:t>Muchas gracias por tomarse el tiempo para conocer sus beneficios de TRS Care Medicare Advantage.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A continuación, trataremos más sobre sus beneficios farmacéuticos a través de SilverScript. </a:t>
            </a:r>
            <a:endParaRPr lang="en-US" sz="1200" kern="1200">
              <a:solidFill>
                <a:schemeClr val="tx1"/>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CB4E3C-1AEA-0D43-803E-C8F6EB36411E}" type="slidenum">
              <a:rPr lang="en-US" smtClean="0"/>
              <a:t>66</a:t>
            </a:fld>
            <a:endParaRPr lang="en-US"/>
          </a:p>
        </p:txBody>
      </p:sp>
    </p:spTree>
    <p:extLst>
      <p:ext uri="{BB962C8B-B14F-4D97-AF65-F5344CB8AC3E}">
        <p14:creationId xmlns:p14="http://schemas.microsoft.com/office/powerpoint/2010/main" val="13575531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SilverScript es el administrador de cobertura de medicamentos con receta para el plan TRS-Care Medicare Advantage.  Hoy repasaremos su plan de medicamentos con receta.</a:t>
            </a:r>
            <a:endParaRPr lang="en-US"/>
          </a:p>
          <a:p>
            <a:endParaRPr lang="en-US"/>
          </a:p>
        </p:txBody>
      </p:sp>
      <p:sp>
        <p:nvSpPr>
          <p:cNvPr id="4" name="Slide Number Placeholder 3"/>
          <p:cNvSpPr>
            <a:spLocks noGrp="1"/>
          </p:cNvSpPr>
          <p:nvPr>
            <p:ph type="sldNum" sz="quarter" idx="10"/>
          </p:nvPr>
        </p:nvSpPr>
        <p:spPr/>
        <p:txBody>
          <a:bodyPr/>
          <a:lstStyle/>
          <a:p>
            <a:fld id="{CFCB4E3C-1AEA-0D43-803E-C8F6EB36411E}" type="slidenum">
              <a:rPr lang="en-US" smtClean="0"/>
              <a:t>67</a:t>
            </a:fld>
            <a:endParaRPr lang="en-US"/>
          </a:p>
        </p:txBody>
      </p:sp>
    </p:spTree>
    <p:extLst>
      <p:ext uri="{BB962C8B-B14F-4D97-AF65-F5344CB8AC3E}">
        <p14:creationId xmlns:p14="http://schemas.microsoft.com/office/powerpoint/2010/main" val="38910108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p:txBody>
      </p:sp>
      <p:sp>
        <p:nvSpPr>
          <p:cNvPr id="4" name="Slide Number Placeholder 3"/>
          <p:cNvSpPr>
            <a:spLocks noGrp="1"/>
          </p:cNvSpPr>
          <p:nvPr>
            <p:ph type="sldNum" sz="quarter" idx="10"/>
          </p:nvPr>
        </p:nvSpPr>
        <p:spPr/>
        <p:txBody>
          <a:bodyPr/>
          <a:lstStyle/>
          <a:p>
            <a:fld id="{CFCB4E3C-1AEA-0D43-803E-C8F6EB36411E}" type="slidenum">
              <a:rPr lang="en-US" smtClean="0"/>
              <a:t>68</a:t>
            </a:fld>
            <a:endParaRPr lang="en-US"/>
          </a:p>
        </p:txBody>
      </p:sp>
    </p:spTree>
    <p:extLst>
      <p:ext uri="{BB962C8B-B14F-4D97-AF65-F5344CB8AC3E}">
        <p14:creationId xmlns:p14="http://schemas.microsoft.com/office/powerpoint/2010/main" val="38354017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Hablemos un poco sobre nuestros beneficios. Una cosa que quiero que sepan todos sobre el plan de recetas de TRS para los jubilados es que proporciona una buena oferta de un beneficio más valioso que lo que verían en esos planes individuales o de la Parte D del mercado. </a:t>
            </a:r>
          </a:p>
          <a:p>
            <a:endParaRPr lang="en-US" dirty="0"/>
          </a:p>
          <a:p>
            <a:r>
              <a:rPr lang="es-MX" sz="1200" b="0" i="0" strike="noStrike" cap="none" spc="0" baseline="0" dirty="0">
                <a:solidFill>
                  <a:srgbClr val="000000"/>
                </a:solidFill>
                <a:effectLst/>
                <a:latin typeface="Calibri"/>
                <a:ea typeface="Calibri"/>
                <a:cs typeface="Calibri"/>
              </a:rPr>
              <a:t>Uno de los aspectos de ese beneficio más valioso es que no tiene que preocuparse por el “agujero de dona”.  En el plan estándar del mercado, una vez que acumule una cierta cantidad de gasto en medicamentos, caerá en ese agujero de dona y sus copagos aumentarán.  Eso no sucede con el plan TRS-</a:t>
            </a:r>
            <a:r>
              <a:rPr lang="es-MX" sz="1200" b="0" i="0" strike="noStrike" cap="none" spc="0" baseline="0" dirty="0" err="1">
                <a:solidFill>
                  <a:srgbClr val="000000"/>
                </a:solidFill>
                <a:effectLst/>
                <a:latin typeface="Calibri"/>
                <a:ea typeface="Calibri"/>
                <a:cs typeface="Calibri"/>
              </a:rPr>
              <a:t>Care</a:t>
            </a:r>
            <a:r>
              <a:rPr lang="es-MX" sz="1200" b="0" i="0" strike="noStrike" cap="none" spc="0" baseline="0" dirty="0">
                <a:solidFill>
                  <a:srgbClr val="000000"/>
                </a:solidFill>
                <a:effectLst/>
                <a:latin typeface="Calibri"/>
                <a:ea typeface="Calibri"/>
                <a:cs typeface="Calibri"/>
              </a:rPr>
              <a:t> Medicare </a:t>
            </a:r>
            <a:r>
              <a:rPr lang="es-MX" sz="1200" b="0" i="0" strike="noStrike" cap="none" spc="0" baseline="0" dirty="0" err="1">
                <a:solidFill>
                  <a:srgbClr val="000000"/>
                </a:solidFill>
                <a:effectLst/>
                <a:latin typeface="Calibri"/>
                <a:ea typeface="Calibri"/>
                <a:cs typeface="Calibri"/>
              </a:rPr>
              <a:t>Rx</a:t>
            </a:r>
            <a:r>
              <a:rPr lang="es-MX" sz="1200" b="0" i="0" strike="noStrike" cap="none" spc="0" baseline="0" dirty="0">
                <a:solidFill>
                  <a:srgbClr val="000000"/>
                </a:solidFill>
                <a:effectLst/>
                <a:latin typeface="Calibri"/>
                <a:ea typeface="Calibri"/>
                <a:cs typeface="Calibri"/>
              </a:rPr>
              <a:t>, por lo que es uno de los beneficios más valiosos que ofrecen.</a:t>
            </a:r>
          </a:p>
          <a:p>
            <a:endParaRPr lang="en-US" dirty="0"/>
          </a:p>
          <a:p>
            <a:r>
              <a:rPr lang="es-MX" sz="1200" b="0" i="0" strike="noStrike" cap="none" spc="0" baseline="0" dirty="0">
                <a:solidFill>
                  <a:srgbClr val="000000"/>
                </a:solidFill>
                <a:effectLst/>
                <a:latin typeface="Calibri"/>
                <a:ea typeface="Calibri"/>
                <a:cs typeface="Calibri"/>
              </a:rPr>
              <a:t>Además, no hay grandes costos de bolsillo para los medicamentos de marca o de especialidad, usted tendrá copagos fijos. </a:t>
            </a:r>
          </a:p>
          <a:p>
            <a:endParaRPr lang="en-US" dirty="0"/>
          </a:p>
          <a:p>
            <a:r>
              <a:rPr lang="es-MX" sz="1200" b="0" i="0" strike="noStrike" cap="none" spc="0" baseline="0" dirty="0">
                <a:solidFill>
                  <a:srgbClr val="000000"/>
                </a:solidFill>
                <a:effectLst/>
                <a:latin typeface="Calibri"/>
                <a:ea typeface="Calibri"/>
                <a:cs typeface="Calibri"/>
              </a:rPr>
              <a:t>También tiene acceso a una red muy amplia de farmacias que incluye todas las grandes cadenas farmacéuticas como Wal-Mart, </a:t>
            </a:r>
            <a:r>
              <a:rPr lang="es-MX" sz="1200" b="0" i="0" strike="noStrike" cap="none" spc="0" baseline="0" dirty="0" err="1">
                <a:solidFill>
                  <a:srgbClr val="000000"/>
                </a:solidFill>
                <a:effectLst/>
                <a:latin typeface="Calibri"/>
                <a:ea typeface="Calibri"/>
                <a:cs typeface="Calibri"/>
              </a:rPr>
              <a:t>Kroger</a:t>
            </a:r>
            <a:r>
              <a:rPr lang="es-MX" sz="1200" b="0" i="0" strike="noStrike" cap="none" spc="0" baseline="0" dirty="0">
                <a:solidFill>
                  <a:srgbClr val="000000"/>
                </a:solidFill>
                <a:effectLst/>
                <a:latin typeface="Calibri"/>
                <a:ea typeface="Calibri"/>
                <a:cs typeface="Calibri"/>
              </a:rPr>
              <a:t>, Target, HEB y otras.</a:t>
            </a:r>
          </a:p>
          <a:p>
            <a:r>
              <a:rPr lang="es-MX" sz="1200" b="0" i="0" strike="noStrike" cap="none" spc="0" baseline="0" dirty="0">
                <a:solidFill>
                  <a:srgbClr val="000000"/>
                </a:solidFill>
                <a:effectLst/>
                <a:latin typeface="Calibri"/>
                <a:ea typeface="Calibri"/>
                <a:cs typeface="Calibri"/>
              </a:rPr>
              <a:t>Otro gran aspecto del beneficio TRS-</a:t>
            </a:r>
            <a:r>
              <a:rPr lang="es-MX" sz="1200" b="0" i="0" strike="noStrike" cap="none" spc="0" baseline="0" dirty="0" err="1">
                <a:solidFill>
                  <a:srgbClr val="000000"/>
                </a:solidFill>
                <a:effectLst/>
                <a:latin typeface="Calibri"/>
                <a:ea typeface="Calibri"/>
                <a:cs typeface="Calibri"/>
              </a:rPr>
              <a:t>Care</a:t>
            </a:r>
            <a:r>
              <a:rPr lang="es-MX" sz="1200" b="0" i="0" strike="noStrike" cap="none" spc="0" baseline="0" dirty="0">
                <a:solidFill>
                  <a:srgbClr val="000000"/>
                </a:solidFill>
                <a:effectLst/>
                <a:latin typeface="Calibri"/>
                <a:ea typeface="Calibri"/>
                <a:cs typeface="Calibri"/>
              </a:rPr>
              <a:t> Medicare </a:t>
            </a:r>
            <a:r>
              <a:rPr lang="es-MX" sz="1200" b="0" i="0" strike="noStrike" cap="none" spc="0" baseline="0" dirty="0" err="1">
                <a:solidFill>
                  <a:srgbClr val="000000"/>
                </a:solidFill>
                <a:effectLst/>
                <a:latin typeface="Calibri"/>
                <a:ea typeface="Calibri"/>
                <a:cs typeface="Calibri"/>
              </a:rPr>
              <a:t>Rx</a:t>
            </a:r>
            <a:r>
              <a:rPr lang="es-MX" sz="1200" b="0" i="0" strike="noStrike" cap="none" spc="0" baseline="0" dirty="0">
                <a:solidFill>
                  <a:srgbClr val="000000"/>
                </a:solidFill>
                <a:effectLst/>
                <a:latin typeface="Calibri"/>
                <a:ea typeface="Calibri"/>
                <a:cs typeface="Calibri"/>
              </a:rPr>
              <a:t> es una opción de suministro de 90 días a través del servicio de correo de CVS-</a:t>
            </a:r>
            <a:r>
              <a:rPr lang="es-MX" sz="1200" b="0" i="0" strike="noStrike" cap="none" spc="0" baseline="0" dirty="0" err="1">
                <a:solidFill>
                  <a:srgbClr val="000000"/>
                </a:solidFill>
                <a:effectLst/>
                <a:latin typeface="Calibri"/>
                <a:ea typeface="Calibri"/>
                <a:cs typeface="Calibri"/>
              </a:rPr>
              <a:t>Caremark</a:t>
            </a:r>
            <a:r>
              <a:rPr lang="es-MX" sz="1200" b="0" i="0" strike="noStrike" cap="none" spc="0" baseline="0" dirty="0">
                <a:solidFill>
                  <a:srgbClr val="000000"/>
                </a:solidFill>
                <a:effectLst/>
                <a:latin typeface="Calibri"/>
                <a:ea typeface="Calibri"/>
                <a:cs typeface="Calibri"/>
              </a:rPr>
              <a:t>, o lo que llamamos “Farmacias </a:t>
            </a:r>
            <a:r>
              <a:rPr lang="es-MX" sz="1200" b="0" i="0" strike="noStrike" cap="none" spc="0" baseline="0" dirty="0" err="1">
                <a:solidFill>
                  <a:srgbClr val="000000"/>
                </a:solidFill>
                <a:effectLst/>
                <a:latin typeface="Calibri"/>
                <a:ea typeface="Calibri"/>
                <a:cs typeface="Calibri"/>
              </a:rPr>
              <a:t>Retail</a:t>
            </a:r>
            <a:r>
              <a:rPr lang="es-MX" sz="1200" b="0" i="0" strike="noStrike" cap="none" spc="0" baseline="0" dirty="0">
                <a:solidFill>
                  <a:srgbClr val="000000"/>
                </a:solidFill>
                <a:effectLst/>
                <a:latin typeface="Calibri"/>
                <a:ea typeface="Calibri"/>
                <a:cs typeface="Calibri"/>
              </a:rPr>
              <a:t> Plus”, que incluye la gran mayoría de las farmacias de la red. La única farmacia excluida de esa red de “Farmacias </a:t>
            </a:r>
            <a:r>
              <a:rPr lang="es-MX" sz="1200" b="0" i="0" strike="noStrike" cap="none" spc="0" baseline="0" dirty="0" err="1">
                <a:solidFill>
                  <a:srgbClr val="000000"/>
                </a:solidFill>
                <a:effectLst/>
                <a:latin typeface="Calibri"/>
                <a:ea typeface="Calibri"/>
                <a:cs typeface="Calibri"/>
              </a:rPr>
              <a:t>Retail</a:t>
            </a:r>
            <a:r>
              <a:rPr lang="es-MX" sz="1200" b="0" i="0" strike="noStrike" cap="none" spc="0" baseline="0" dirty="0">
                <a:solidFill>
                  <a:srgbClr val="000000"/>
                </a:solidFill>
                <a:effectLst/>
                <a:latin typeface="Calibri"/>
                <a:ea typeface="Calibri"/>
                <a:cs typeface="Calibri"/>
              </a:rPr>
              <a:t> Plus” es </a:t>
            </a:r>
            <a:r>
              <a:rPr lang="es-MX" sz="1200" b="0" i="0" strike="noStrike" cap="none" spc="0" baseline="0" dirty="0" err="1">
                <a:solidFill>
                  <a:srgbClr val="000000"/>
                </a:solidFill>
                <a:effectLst/>
                <a:latin typeface="Calibri"/>
                <a:ea typeface="Calibri"/>
                <a:cs typeface="Calibri"/>
              </a:rPr>
              <a:t>Walgreens</a:t>
            </a:r>
            <a:r>
              <a:rPr lang="es-MX" sz="1200" b="0" i="0" strike="noStrike" cap="none" spc="0" baseline="0" dirty="0">
                <a:solidFill>
                  <a:srgbClr val="000000"/>
                </a:solidFill>
                <a:effectLst/>
                <a:latin typeface="Calibri"/>
                <a:ea typeface="Calibri"/>
                <a:cs typeface="Calibri"/>
              </a:rPr>
              <a:t>.  Podrá surtirse en </a:t>
            </a:r>
            <a:r>
              <a:rPr lang="es-MX" sz="1200" b="0" i="0" strike="noStrike" cap="none" spc="0" baseline="0" dirty="0" err="1">
                <a:solidFill>
                  <a:srgbClr val="000000"/>
                </a:solidFill>
                <a:effectLst/>
                <a:latin typeface="Calibri"/>
                <a:ea typeface="Calibri"/>
                <a:cs typeface="Calibri"/>
              </a:rPr>
              <a:t>Walgreens</a:t>
            </a:r>
            <a:r>
              <a:rPr lang="es-MX" sz="1200" b="0" i="0" strike="noStrike" cap="none" spc="0" baseline="0" dirty="0">
                <a:solidFill>
                  <a:srgbClr val="000000"/>
                </a:solidFill>
                <a:effectLst/>
                <a:latin typeface="Calibri"/>
                <a:ea typeface="Calibri"/>
                <a:cs typeface="Calibri"/>
              </a:rPr>
              <a:t>, pero solo con un surtido de hasta 31 días, no con un surtido de 90 días en </a:t>
            </a:r>
            <a:r>
              <a:rPr lang="es-MX" sz="1200" b="0" i="0" strike="noStrike" cap="none" spc="0" baseline="0" dirty="0" err="1">
                <a:solidFill>
                  <a:srgbClr val="000000"/>
                </a:solidFill>
                <a:effectLst/>
                <a:latin typeface="Calibri"/>
                <a:ea typeface="Calibri"/>
                <a:cs typeface="Calibri"/>
              </a:rPr>
              <a:t>Walgreens</a:t>
            </a:r>
            <a:r>
              <a:rPr lang="es-MX" sz="1200" b="0" i="0" strike="noStrike" cap="none" spc="0" baseline="0" dirty="0">
                <a:solidFill>
                  <a:srgbClr val="000000"/>
                </a:solidFill>
                <a:effectLst/>
                <a:latin typeface="Calibri"/>
                <a:ea typeface="Calibri"/>
                <a:cs typeface="Calibri"/>
              </a:rPr>
              <a:t>.  ** Es importante tener en cuenta que no es necesario utilizar farmacias de CVS.  Esa ha sido una de las preguntas más frecuentes que hemos tenido sobre el programa: “Si </a:t>
            </a:r>
            <a:r>
              <a:rPr lang="es-MX" sz="1200" b="0" i="0" strike="noStrike" cap="none" spc="0" baseline="0" dirty="0" err="1">
                <a:solidFill>
                  <a:srgbClr val="000000"/>
                </a:solidFill>
                <a:effectLst/>
                <a:latin typeface="Calibri"/>
                <a:ea typeface="Calibri"/>
                <a:cs typeface="Calibri"/>
              </a:rPr>
              <a:t>SilverScript</a:t>
            </a:r>
            <a:r>
              <a:rPr lang="es-MX" sz="1200" b="0" i="0" strike="noStrike" cap="none" spc="0" baseline="0" dirty="0">
                <a:solidFill>
                  <a:srgbClr val="000000"/>
                </a:solidFill>
                <a:effectLst/>
                <a:latin typeface="Calibri"/>
                <a:ea typeface="Calibri"/>
                <a:cs typeface="Calibri"/>
              </a:rPr>
              <a:t> forma parte de CVS </a:t>
            </a:r>
            <a:r>
              <a:rPr lang="es-MX" sz="1200" b="0" i="0" strike="noStrike" cap="none" spc="0" baseline="0" dirty="0" err="1">
                <a:solidFill>
                  <a:srgbClr val="000000"/>
                </a:solidFill>
                <a:effectLst/>
                <a:latin typeface="Calibri"/>
                <a:ea typeface="Calibri"/>
                <a:cs typeface="Calibri"/>
              </a:rPr>
              <a:t>Health</a:t>
            </a:r>
            <a:r>
              <a:rPr lang="es-MX" sz="1200" b="0" i="0" strike="noStrike" cap="none" spc="0" baseline="0" dirty="0">
                <a:solidFill>
                  <a:srgbClr val="000000"/>
                </a:solidFill>
                <a:effectLst/>
                <a:latin typeface="Calibri"/>
                <a:ea typeface="Calibri"/>
                <a:cs typeface="Calibri"/>
              </a:rPr>
              <a:t>, ¿tenemos que utilizar farmacias de CVS?” –No, no es necesario.  Tenemos una red muy amplia, como mencioné antes, que incluye a </a:t>
            </a:r>
            <a:r>
              <a:rPr lang="es-MX" sz="1200" b="0" i="0" strike="noStrike" cap="none" spc="0" baseline="0" dirty="0" err="1">
                <a:solidFill>
                  <a:srgbClr val="000000"/>
                </a:solidFill>
                <a:effectLst/>
                <a:latin typeface="Calibri"/>
                <a:ea typeface="Calibri"/>
                <a:cs typeface="Calibri"/>
              </a:rPr>
              <a:t>Walgreens</a:t>
            </a:r>
            <a:r>
              <a:rPr lang="es-MX" sz="1200" b="0" i="0" strike="noStrike" cap="none" spc="0" baseline="0" dirty="0">
                <a:solidFill>
                  <a:srgbClr val="000000"/>
                </a:solidFill>
                <a:effectLst/>
                <a:latin typeface="Calibri"/>
                <a:ea typeface="Calibri"/>
                <a:cs typeface="Calibri"/>
              </a:rPr>
              <a:t>, Wal-Mart, </a:t>
            </a:r>
            <a:r>
              <a:rPr lang="es-MX" sz="1200" b="0" i="0" strike="noStrike" cap="none" spc="0" baseline="0" dirty="0" err="1">
                <a:solidFill>
                  <a:srgbClr val="000000"/>
                </a:solidFill>
                <a:effectLst/>
                <a:latin typeface="Calibri"/>
                <a:ea typeface="Calibri"/>
                <a:cs typeface="Calibri"/>
              </a:rPr>
              <a:t>Kroger</a:t>
            </a:r>
            <a:r>
              <a:rPr lang="es-MX" sz="1200" b="0" i="0" strike="noStrike" cap="none" spc="0" baseline="0" dirty="0">
                <a:solidFill>
                  <a:srgbClr val="000000"/>
                </a:solidFill>
                <a:effectLst/>
                <a:latin typeface="Calibri"/>
                <a:ea typeface="Calibri"/>
                <a:cs typeface="Calibri"/>
              </a:rPr>
              <a:t>, Target, HEB y otras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CFCB4E3C-1AEA-0D43-803E-C8F6EB36411E}" type="slidenum">
              <a:rPr lang="en-US" smtClean="0"/>
              <a:t>69</a:t>
            </a:fld>
            <a:endParaRPr lang="en-US"/>
          </a:p>
        </p:txBody>
      </p:sp>
    </p:spTree>
    <p:extLst>
      <p:ext uri="{BB962C8B-B14F-4D97-AF65-F5344CB8AC3E}">
        <p14:creationId xmlns:p14="http://schemas.microsoft.com/office/powerpoint/2010/main" val="40750629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a:solidFill>
                  <a:srgbClr val="000000"/>
                </a:solidFill>
                <a:effectLst/>
                <a:latin typeface="Calibri"/>
                <a:ea typeface="Calibri"/>
                <a:cs typeface="Calibri"/>
              </a:rPr>
              <a:t>Con esto en mente, hablemos de nuestro suministro de 1 mes y 31 días.  Nuestros suministros de 31 días en una farmacia de Retail se verán así:  El copago genérico será de $5, su copago de marca preferida será de $25, su copago de marca no preferida será de $50, y su nivel de Especialidad o de costo alto también será de $50.  Tenga en cuenta que los medicamentos de especialidad /de alto costo están limitados a un suministro de 31 días y le daré algunos detalles más al respecto en la siguiente diapositiva.</a:t>
            </a:r>
          </a:p>
          <a:p>
            <a:pPr lvl="1"/>
            <a:endParaRPr lang="en-US" sz="1200" kern="1200">
              <a:solidFill>
                <a:schemeClr val="tx1"/>
              </a:solidFill>
              <a:effectLst/>
              <a:latin typeface="+mn-lt"/>
              <a:ea typeface="+mn-ea"/>
              <a:cs typeface="+mn-cs"/>
            </a:endParaRPr>
          </a:p>
          <a:p>
            <a:pPr lvl="2"/>
            <a:endParaRPr lang="en-US" sz="1200" kern="1200">
              <a:solidFill>
                <a:schemeClr val="tx1"/>
              </a:solidFill>
              <a:effectLst/>
              <a:latin typeface="+mn-lt"/>
              <a:ea typeface="+mn-ea"/>
              <a:cs typeface="+mn-cs"/>
            </a:endParaRPr>
          </a:p>
          <a:p>
            <a:pPr marL="171450" indent="-171450">
              <a:buFontTx/>
              <a:buChar char="-"/>
            </a:pPr>
            <a:endParaRPr lang="en-US"/>
          </a:p>
        </p:txBody>
      </p:sp>
      <p:sp>
        <p:nvSpPr>
          <p:cNvPr id="4" name="Slide Number Placeholder 3"/>
          <p:cNvSpPr>
            <a:spLocks noGrp="1"/>
          </p:cNvSpPr>
          <p:nvPr>
            <p:ph type="sldNum" sz="quarter" idx="10"/>
          </p:nvPr>
        </p:nvSpPr>
        <p:spPr/>
        <p:txBody>
          <a:bodyPr/>
          <a:lstStyle/>
          <a:p>
            <a:fld id="{CFCB4E3C-1AEA-0D43-803E-C8F6EB36411E}" type="slidenum">
              <a:rPr lang="en-US" smtClean="0"/>
              <a:t>70</a:t>
            </a:fld>
            <a:endParaRPr lang="en-US"/>
          </a:p>
        </p:txBody>
      </p:sp>
    </p:spTree>
    <p:extLst>
      <p:ext uri="{BB962C8B-B14F-4D97-AF65-F5344CB8AC3E}">
        <p14:creationId xmlns:p14="http://schemas.microsoft.com/office/powerpoint/2010/main" val="30504433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Hablemos de nuestros copagos de suministro de 90 días. Puede obtener estos copagos de 90 días en esas “Farmacias </a:t>
            </a:r>
            <a:r>
              <a:rPr lang="es-MX" sz="1200" b="0" i="0" strike="noStrike" cap="none" spc="0" baseline="0" dirty="0" err="1">
                <a:solidFill>
                  <a:srgbClr val="000000"/>
                </a:solidFill>
                <a:effectLst/>
                <a:latin typeface="Calibri"/>
                <a:ea typeface="Calibri"/>
                <a:cs typeface="Calibri"/>
              </a:rPr>
              <a:t>Retail</a:t>
            </a:r>
            <a:r>
              <a:rPr lang="es-MX" sz="1200" b="0" i="0" strike="noStrike" cap="none" spc="0" baseline="0" dirty="0">
                <a:solidFill>
                  <a:srgbClr val="000000"/>
                </a:solidFill>
                <a:effectLst/>
                <a:latin typeface="Calibri"/>
                <a:ea typeface="Calibri"/>
                <a:cs typeface="Calibri"/>
              </a:rPr>
              <a:t> Plus” que mencioné en la primera diapositiva, o puede conseguirlos a través de una farmacia de servicio por correo de CVS. El copago genérico será de $15, su copago de marca preferida será de $70, y su copago de marca no preferida será de $125.</a:t>
            </a:r>
          </a:p>
          <a:p>
            <a:pPr marL="0" marR="0" lvl="0" indent="0" algn="l" defTabSz="457200" rtl="0" eaLnBrk="1" fontAlgn="auto" latinLnBrk="0" hangingPunct="1">
              <a:lnSpc>
                <a:spcPct val="100000"/>
              </a:lnSpc>
              <a:spcBef>
                <a:spcPct val="0"/>
              </a:spcBef>
              <a:spcAft>
                <a:spcPct val="0"/>
              </a:spcAft>
              <a:buClrTx/>
              <a:buSzTx/>
              <a:buFontTx/>
              <a:buNone/>
              <a:defRPr/>
            </a:pPr>
            <a:endParaRPr lang="en-US" baseline="0" dirty="0"/>
          </a:p>
          <a:p>
            <a:pPr marL="0" marR="0" lvl="0" indent="0" algn="l" defTabSz="457200" rtl="0" eaLnBrk="1" fontAlgn="auto" latinLnBrk="0" hangingPunct="1">
              <a:lnSpc>
                <a:spcPct val="100000"/>
              </a:lnSpc>
              <a:spcBef>
                <a:spcPct val="0"/>
              </a:spcBef>
              <a:spcAft>
                <a:spcPct val="0"/>
              </a:spcAft>
              <a:buClrTx/>
              <a:buSzTx/>
              <a:buFontTx/>
              <a:buNone/>
              <a:defRPr/>
            </a:pPr>
            <a:endParaRPr lang="en-US" baseline="0" dirty="0"/>
          </a:p>
          <a:p>
            <a:pPr marL="0" marR="0" lvl="0" indent="0" algn="l" defTabSz="4572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De nuevo, esos medicamentos especializados o de alto costo están limitados a un suministro de 31 días, y el mayor motivo detrás de esto es controlar el desperdicio.  Muchas veces, cuando se emiten recetas nuevas, son para un padecimiento reciente que ha surgido o se está probando un medicamento nuevo. A menudo, estos nuevos medicamentos pueden tener efectos secundarios (p. ej., picazón en la piel, dolores de cabeza) y descubre que no le van a funcionar ni a usted ni a su estilo de vida.  Entonces, ¿qué le pasa al resto de ese medicamento? Se tira a la basura y, a menudo, son medicamentos muy caros.  Por lo tanto, para controlar los costos y mantener las primas bajas, hemos limitado el nivel de especialidad/ alto costo a un suministro de 31 días”.</a:t>
            </a:r>
          </a:p>
          <a:p>
            <a:pPr marL="0" marR="0" lvl="0" indent="0" algn="l" defTabSz="457200" rtl="0" eaLnBrk="1" fontAlgn="auto" latinLnBrk="0" hangingPunct="1">
              <a:lnSpc>
                <a:spcPct val="100000"/>
              </a:lnSpc>
              <a:spcBef>
                <a:spcPct val="0"/>
              </a:spcBef>
              <a:spcAft>
                <a:spcPct val="0"/>
              </a:spcAft>
              <a:buClrTx/>
              <a:buSzTx/>
              <a:buFontTx/>
              <a:buNone/>
              <a:defRPr/>
            </a:pPr>
            <a:endParaRPr lang="en-US" baseline="0" dirty="0"/>
          </a:p>
          <a:p>
            <a:pPr marL="0" marR="0" lvl="0" indent="0" algn="l" defTabSz="4572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Quiero añadir que, si tiene algún medicamento sin usar, puede desecharlo de forma adecuada y segura en cualquiera de sus farmacias locales de CVS (de hecho, la mayoría de las farmacias, ya sea CVS o no, aceptarán medicamentos sin usar para que puedan ser eliminados de forma adecuada y segura).</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CFCB4E3C-1AEA-0D43-803E-C8F6EB36411E}" type="slidenum">
              <a:rPr lang="en-US" smtClean="0"/>
              <a:t>71</a:t>
            </a:fld>
            <a:endParaRPr lang="en-US"/>
          </a:p>
        </p:txBody>
      </p:sp>
    </p:spTree>
    <p:extLst>
      <p:ext uri="{BB962C8B-B14F-4D97-AF65-F5344CB8AC3E}">
        <p14:creationId xmlns:p14="http://schemas.microsoft.com/office/powerpoint/2010/main" val="29780339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Ahora que hemos hablado un poco sobre nuestros copagos, hablemos sobre las Etapas de pago de medicamentos de la Parte D de Medicare. Una de las grandes diferencias entre el plan TRS-</a:t>
            </a:r>
            <a:r>
              <a:rPr lang="es-MX" sz="1200" b="0" i="0" strike="noStrike" cap="none" spc="0" baseline="0" dirty="0" err="1">
                <a:solidFill>
                  <a:srgbClr val="000000"/>
                </a:solidFill>
                <a:effectLst/>
                <a:latin typeface="Calibri"/>
                <a:ea typeface="Calibri"/>
                <a:cs typeface="Calibri"/>
              </a:rPr>
              <a:t>Care</a:t>
            </a:r>
            <a:r>
              <a:rPr lang="es-MX" sz="1200" b="0" i="0" strike="noStrike" cap="none" spc="0" baseline="0" dirty="0">
                <a:solidFill>
                  <a:srgbClr val="000000"/>
                </a:solidFill>
                <a:effectLst/>
                <a:latin typeface="Calibri"/>
                <a:ea typeface="Calibri"/>
                <a:cs typeface="Calibri"/>
              </a:rPr>
              <a:t> Medicare </a:t>
            </a:r>
            <a:r>
              <a:rPr lang="es-MX" sz="1200" b="0" i="0" strike="noStrike" cap="none" spc="0" baseline="0" dirty="0" err="1">
                <a:solidFill>
                  <a:srgbClr val="000000"/>
                </a:solidFill>
                <a:effectLst/>
                <a:latin typeface="Calibri"/>
                <a:ea typeface="Calibri"/>
                <a:cs typeface="Calibri"/>
              </a:rPr>
              <a:t>Rx</a:t>
            </a:r>
            <a:r>
              <a:rPr lang="es-MX" sz="1200" b="0" i="0" strike="noStrike" cap="none" spc="0" baseline="0" dirty="0">
                <a:solidFill>
                  <a:srgbClr val="000000"/>
                </a:solidFill>
                <a:effectLst/>
                <a:latin typeface="Calibri"/>
                <a:ea typeface="Calibri"/>
                <a:cs typeface="Calibri"/>
              </a:rPr>
              <a:t> y un plan del mercado es su exposición a estas diferentes etapas del proceso de la Parte D de Medicare. Con TRS, en cada etapa de este proceso, usted va a pagar su copago fijo predecible, ya sabe exactamente lo que va a salir de su bolsillo. Hablemos de cada una de estas etapas: Deducible, límite de cobertura inicial, brecha de cobertura y etapa catastrófica. </a:t>
            </a:r>
          </a:p>
          <a:p>
            <a:endParaRPr lang="en-US" dirty="0"/>
          </a:p>
          <a:p>
            <a:r>
              <a:rPr lang="es-MX" sz="1200" b="0" i="0" strike="noStrike" cap="none" spc="0" baseline="0" dirty="0">
                <a:solidFill>
                  <a:srgbClr val="000000"/>
                </a:solidFill>
                <a:effectLst/>
                <a:latin typeface="Calibri"/>
                <a:ea typeface="Calibri"/>
                <a:cs typeface="Calibri"/>
              </a:rPr>
              <a:t>Durante la etapa de Deducible, en un plan del mercado, usted pagará los primeros $480 de su propio bolsillo. Con el plan TRS-</a:t>
            </a:r>
            <a:r>
              <a:rPr lang="es-MX" sz="1200" b="0" i="0" strike="noStrike" cap="none" spc="0" baseline="0" dirty="0" err="1">
                <a:solidFill>
                  <a:srgbClr val="000000"/>
                </a:solidFill>
                <a:effectLst/>
                <a:latin typeface="Calibri"/>
                <a:ea typeface="Calibri"/>
                <a:cs typeface="Calibri"/>
              </a:rPr>
              <a:t>Care</a:t>
            </a:r>
            <a:r>
              <a:rPr lang="es-MX" sz="1200" b="0" i="0" strike="noStrike" cap="none" spc="0" baseline="0" dirty="0">
                <a:solidFill>
                  <a:srgbClr val="000000"/>
                </a:solidFill>
                <a:effectLst/>
                <a:latin typeface="Calibri"/>
                <a:ea typeface="Calibri"/>
                <a:cs typeface="Calibri"/>
              </a:rPr>
              <a:t> Medicare </a:t>
            </a:r>
            <a:r>
              <a:rPr lang="es-MX" sz="1200" b="0" i="0" strike="noStrike" cap="none" spc="0" baseline="0" dirty="0" err="1">
                <a:solidFill>
                  <a:srgbClr val="000000"/>
                </a:solidFill>
                <a:effectLst/>
                <a:latin typeface="Calibri"/>
                <a:ea typeface="Calibri"/>
                <a:cs typeface="Calibri"/>
              </a:rPr>
              <a:t>Rx</a:t>
            </a:r>
            <a:r>
              <a:rPr lang="es-MX" sz="1200" b="0" i="0" strike="noStrike" cap="none" spc="0" baseline="0" dirty="0">
                <a:solidFill>
                  <a:srgbClr val="000000"/>
                </a:solidFill>
                <a:effectLst/>
                <a:latin typeface="Calibri"/>
                <a:ea typeface="Calibri"/>
                <a:cs typeface="Calibri"/>
              </a:rPr>
              <a:t> no tiene un deducible, por lo que puede esperar pagar su copago fijo predecible en la etapa de deducible.</a:t>
            </a:r>
          </a:p>
          <a:p>
            <a:endParaRPr lang="en-US" dirty="0"/>
          </a:p>
          <a:p>
            <a:r>
              <a:rPr lang="es-MX" sz="1200" b="0" i="0" strike="noStrike" cap="none" spc="0" baseline="0" dirty="0">
                <a:solidFill>
                  <a:srgbClr val="000000"/>
                </a:solidFill>
                <a:effectLst/>
                <a:latin typeface="Calibri"/>
                <a:ea typeface="Calibri"/>
                <a:cs typeface="Calibri"/>
              </a:rPr>
              <a:t>La siguiente etapa es la etapa ICL o límite de cobertura inicial, que es lo que usted ingresa después de gastar $445 en medicamentos. En un plan del mercado pagaría el 25 % del costo del medicamento.  Por lo tanto, si usted tiene un medicamento de $2,000, el 25 % de este será $500.  En vez de esto, con el plan TRS-</a:t>
            </a:r>
            <a:r>
              <a:rPr lang="es-MX" sz="1200" b="0" i="0" strike="noStrike" cap="none" spc="0" baseline="0" dirty="0" err="1">
                <a:solidFill>
                  <a:srgbClr val="000000"/>
                </a:solidFill>
                <a:effectLst/>
                <a:latin typeface="Calibri"/>
                <a:ea typeface="Calibri"/>
                <a:cs typeface="Calibri"/>
              </a:rPr>
              <a:t>Care</a:t>
            </a:r>
            <a:r>
              <a:rPr lang="es-MX" sz="1200" b="0" i="0" strike="noStrike" cap="none" spc="0" baseline="0" dirty="0">
                <a:solidFill>
                  <a:srgbClr val="000000"/>
                </a:solidFill>
                <a:effectLst/>
                <a:latin typeface="Calibri"/>
                <a:ea typeface="Calibri"/>
                <a:cs typeface="Calibri"/>
              </a:rPr>
              <a:t> Medicare </a:t>
            </a:r>
            <a:r>
              <a:rPr lang="es-MX" sz="1200" b="0" i="0" strike="noStrike" cap="none" spc="0" baseline="0" dirty="0" err="1">
                <a:solidFill>
                  <a:srgbClr val="000000"/>
                </a:solidFill>
                <a:effectLst/>
                <a:latin typeface="Calibri"/>
                <a:ea typeface="Calibri"/>
                <a:cs typeface="Calibri"/>
              </a:rPr>
              <a:t>Rx</a:t>
            </a:r>
            <a:r>
              <a:rPr lang="es-MX" sz="1200" b="0" i="0" strike="noStrike" cap="none" spc="0" baseline="0" dirty="0">
                <a:solidFill>
                  <a:srgbClr val="000000"/>
                </a:solidFill>
                <a:effectLst/>
                <a:latin typeface="Calibri"/>
                <a:ea typeface="Calibri"/>
                <a:cs typeface="Calibri"/>
              </a:rPr>
              <a:t> usted pagaría su copago fijo predecible en la etapa de ICL.</a:t>
            </a:r>
          </a:p>
          <a:p>
            <a:r>
              <a:rPr lang="en-US" dirty="0"/>
              <a:t>	</a:t>
            </a:r>
          </a:p>
          <a:p>
            <a:r>
              <a:rPr lang="es-MX" sz="1200" b="0" i="0" strike="noStrike" cap="none" spc="0" baseline="0" dirty="0">
                <a:solidFill>
                  <a:srgbClr val="000000"/>
                </a:solidFill>
                <a:effectLst/>
                <a:latin typeface="Calibri"/>
                <a:ea typeface="Calibri"/>
                <a:cs typeface="Calibri"/>
              </a:rPr>
              <a:t>Lo mismo se aplica en la etapa de brecha de cobertura, una vez que haya incurrido en $4,430 en costos de medicamentos, pasaría a esta etapa, también conocida como agujero de dona.  En un plan del mercado pagaría el 25 % del costo del medicamento.  Con el plan TRS-</a:t>
            </a:r>
            <a:r>
              <a:rPr lang="es-MX" sz="1200" b="0" i="0" strike="noStrike" cap="none" spc="0" baseline="0" dirty="0" err="1">
                <a:solidFill>
                  <a:srgbClr val="000000"/>
                </a:solidFill>
                <a:effectLst/>
                <a:latin typeface="Calibri"/>
                <a:ea typeface="Calibri"/>
                <a:cs typeface="Calibri"/>
              </a:rPr>
              <a:t>Care</a:t>
            </a:r>
            <a:r>
              <a:rPr lang="es-MX" sz="1200" b="0" i="0" strike="noStrike" cap="none" spc="0" baseline="0" dirty="0">
                <a:solidFill>
                  <a:srgbClr val="000000"/>
                </a:solidFill>
                <a:effectLst/>
                <a:latin typeface="Calibri"/>
                <a:ea typeface="Calibri"/>
                <a:cs typeface="Calibri"/>
              </a:rPr>
              <a:t> Medicare </a:t>
            </a:r>
            <a:r>
              <a:rPr lang="es-MX" sz="1200" b="0" i="0" strike="noStrike" cap="none" spc="0" baseline="0" dirty="0" err="1">
                <a:solidFill>
                  <a:srgbClr val="000000"/>
                </a:solidFill>
                <a:effectLst/>
                <a:latin typeface="Calibri"/>
                <a:ea typeface="Calibri"/>
                <a:cs typeface="Calibri"/>
              </a:rPr>
              <a:t>Rx</a:t>
            </a:r>
            <a:r>
              <a:rPr lang="es-MX" sz="1200" b="0" i="0" strike="noStrike" cap="none" spc="0" baseline="0" dirty="0">
                <a:solidFill>
                  <a:srgbClr val="000000"/>
                </a:solidFill>
                <a:effectLst/>
                <a:latin typeface="Calibri"/>
                <a:ea typeface="Calibri"/>
                <a:cs typeface="Calibri"/>
              </a:rPr>
              <a:t>, usted pagaría su copago fijo predecible en la etapa de brecha. Esto forma parte del beneficio más valioso que TRS ofrece a sus miembros. </a:t>
            </a:r>
          </a:p>
          <a:p>
            <a:r>
              <a:rPr lang="en-US" dirty="0"/>
              <a:t>	</a:t>
            </a:r>
          </a:p>
          <a:p>
            <a:r>
              <a:rPr lang="es-MX" sz="1200" b="0" i="0" strike="noStrike" cap="none" spc="0" baseline="0" dirty="0">
                <a:solidFill>
                  <a:srgbClr val="000000"/>
                </a:solidFill>
                <a:effectLst/>
                <a:latin typeface="Calibri"/>
                <a:ea typeface="Calibri"/>
                <a:cs typeface="Calibri"/>
              </a:rPr>
              <a:t>Y, por último, la etapa de cobertura catastrófica, llega aquí después de que incurre en $7,050 en gastos de bolsillo por medicamentos, y para la gran mayoría de las personas, sus copagos van a bajar aquí.  Con el plan TRS-</a:t>
            </a:r>
            <a:r>
              <a:rPr lang="es-MX" sz="1200" b="0" i="0" strike="noStrike" cap="none" spc="0" baseline="0" dirty="0" err="1">
                <a:solidFill>
                  <a:srgbClr val="000000"/>
                </a:solidFill>
                <a:effectLst/>
                <a:latin typeface="Calibri"/>
                <a:ea typeface="Calibri"/>
                <a:cs typeface="Calibri"/>
              </a:rPr>
              <a:t>Care</a:t>
            </a:r>
            <a:r>
              <a:rPr lang="es-MX" sz="1200" b="0" i="0" strike="noStrike" cap="none" spc="0" baseline="0" dirty="0">
                <a:solidFill>
                  <a:srgbClr val="000000"/>
                </a:solidFill>
                <a:effectLst/>
                <a:latin typeface="Calibri"/>
                <a:ea typeface="Calibri"/>
                <a:cs typeface="Calibri"/>
              </a:rPr>
              <a:t> Medicare </a:t>
            </a:r>
            <a:r>
              <a:rPr lang="es-MX" sz="1200" b="0" i="0" strike="noStrike" cap="none" spc="0" baseline="0" dirty="0" err="1">
                <a:solidFill>
                  <a:srgbClr val="000000"/>
                </a:solidFill>
                <a:effectLst/>
                <a:latin typeface="Calibri"/>
                <a:ea typeface="Calibri"/>
                <a:cs typeface="Calibri"/>
              </a:rPr>
              <a:t>Rx</a:t>
            </a:r>
            <a:r>
              <a:rPr lang="es-MX" sz="1200" b="0" i="0" strike="noStrike" cap="none" spc="0" baseline="0" dirty="0">
                <a:solidFill>
                  <a:srgbClr val="000000"/>
                </a:solidFill>
                <a:effectLst/>
                <a:latin typeface="Calibri"/>
                <a:ea typeface="Calibri"/>
                <a:cs typeface="Calibri"/>
              </a:rPr>
              <a:t> usted continuaría pagando su copago fijo predecible o menos en la etapa catastrófica”.</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CFCB4E3C-1AEA-0D43-803E-C8F6EB36411E}" type="slidenum">
              <a:rPr lang="en-US" smtClean="0"/>
              <a:t>72</a:t>
            </a:fld>
            <a:endParaRPr lang="en-US"/>
          </a:p>
        </p:txBody>
      </p:sp>
    </p:spTree>
    <p:extLst>
      <p:ext uri="{BB962C8B-B14F-4D97-AF65-F5344CB8AC3E}">
        <p14:creationId xmlns:p14="http://schemas.microsoft.com/office/powerpoint/2010/main" val="75819348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A continuación, hablemos un poco sobre un ejemplo del mundo real que analiza las etapas de pago de medicamentos de la Parte D de Medicare. Elegimos FORTEO, que es un medicamento para la osteoporosis ampliamente utilizado con el plan TRS-</a:t>
            </a:r>
            <a:r>
              <a:rPr lang="es-MX" sz="1200" b="0" i="0" strike="noStrike" cap="none" spc="0" baseline="0" dirty="0" err="1">
                <a:solidFill>
                  <a:srgbClr val="000000"/>
                </a:solidFill>
                <a:effectLst/>
                <a:latin typeface="Calibri"/>
                <a:ea typeface="Calibri"/>
                <a:cs typeface="Calibri"/>
              </a:rPr>
              <a:t>Care</a:t>
            </a:r>
            <a:r>
              <a:rPr lang="es-MX" sz="1200" b="0" i="0" strike="noStrike" cap="none" spc="0" baseline="0" dirty="0">
                <a:solidFill>
                  <a:srgbClr val="000000"/>
                </a:solidFill>
                <a:effectLst/>
                <a:latin typeface="Calibri"/>
                <a:ea typeface="Calibri"/>
                <a:cs typeface="Calibri"/>
              </a:rPr>
              <a:t> Medicare </a:t>
            </a:r>
            <a:r>
              <a:rPr lang="es-MX" sz="1200" b="0" i="0" strike="noStrike" cap="none" spc="0" baseline="0" dirty="0" err="1">
                <a:solidFill>
                  <a:srgbClr val="000000"/>
                </a:solidFill>
                <a:effectLst/>
                <a:latin typeface="Calibri"/>
                <a:ea typeface="Calibri"/>
                <a:cs typeface="Calibri"/>
              </a:rPr>
              <a:t>Rx</a:t>
            </a:r>
            <a:r>
              <a:rPr lang="es-MX" sz="1200" b="0" i="0" strike="noStrike" cap="none" spc="0" baseline="0" dirty="0">
                <a:solidFill>
                  <a:srgbClr val="000000"/>
                </a:solidFill>
                <a:effectLst/>
                <a:latin typeface="Calibri"/>
                <a:ea typeface="Calibri"/>
                <a:cs typeface="Calibri"/>
              </a:rPr>
              <a:t>. El costo de este medicamento es de $1013.00 para un suministro de 31 días.  Esto es lo que ocurriría con el plan del mercado frente al plan TRS-</a:t>
            </a:r>
            <a:r>
              <a:rPr lang="es-MX" sz="1200" b="0" i="0" strike="noStrike" cap="none" spc="0" baseline="0" dirty="0" err="1">
                <a:solidFill>
                  <a:srgbClr val="000000"/>
                </a:solidFill>
                <a:effectLst/>
                <a:latin typeface="Calibri"/>
                <a:ea typeface="Calibri"/>
                <a:cs typeface="Calibri"/>
              </a:rPr>
              <a:t>Care</a:t>
            </a:r>
            <a:r>
              <a:rPr lang="es-MX" sz="1200" b="0" i="0" strike="noStrike" cap="none" spc="0" baseline="0" dirty="0">
                <a:solidFill>
                  <a:srgbClr val="000000"/>
                </a:solidFill>
                <a:effectLst/>
                <a:latin typeface="Calibri"/>
                <a:ea typeface="Calibri"/>
                <a:cs typeface="Calibri"/>
              </a:rPr>
              <a:t> Medicare </a:t>
            </a:r>
            <a:r>
              <a:rPr lang="es-MX" sz="1200" b="0" i="0" strike="noStrike" cap="none" spc="0" baseline="0" dirty="0" err="1">
                <a:solidFill>
                  <a:srgbClr val="000000"/>
                </a:solidFill>
                <a:effectLst/>
                <a:latin typeface="Calibri"/>
                <a:ea typeface="Calibri"/>
                <a:cs typeface="Calibri"/>
              </a:rPr>
              <a:t>Rx</a:t>
            </a:r>
            <a:r>
              <a:rPr lang="es-MX" sz="1200" b="0" i="0" strike="noStrike" cap="none" spc="0" baseline="0" dirty="0">
                <a:solidFill>
                  <a:srgbClr val="000000"/>
                </a:solidFill>
                <a:effectLst/>
                <a:latin typeface="Calibri"/>
                <a:ea typeface="Calibri"/>
                <a:cs typeface="Calibri"/>
              </a:rPr>
              <a:t>:</a:t>
            </a:r>
          </a:p>
          <a:p>
            <a:r>
              <a:rPr lang="en-US" dirty="0"/>
              <a:t>	</a:t>
            </a:r>
          </a:p>
          <a:p>
            <a:r>
              <a:rPr lang="es-MX" sz="1200" b="0" i="0" strike="noStrike" cap="none" spc="0" baseline="0" dirty="0">
                <a:solidFill>
                  <a:srgbClr val="000000"/>
                </a:solidFill>
                <a:effectLst/>
                <a:latin typeface="Calibri"/>
                <a:ea typeface="Calibri"/>
                <a:cs typeface="Calibri"/>
              </a:rPr>
              <a:t>Puede ver en la etapa Deducible, en un plan del mercado, pagaría su deducible y luego el 25 % del costo restante de ese medicamento, hasta un total de $613.25. Con TRS-</a:t>
            </a:r>
            <a:r>
              <a:rPr lang="es-MX" sz="1200" b="0" i="0" strike="noStrike" cap="none" spc="0" baseline="0" dirty="0" err="1">
                <a:solidFill>
                  <a:srgbClr val="000000"/>
                </a:solidFill>
                <a:effectLst/>
                <a:latin typeface="Calibri"/>
                <a:ea typeface="Calibri"/>
                <a:cs typeface="Calibri"/>
              </a:rPr>
              <a:t>Care</a:t>
            </a:r>
            <a:r>
              <a:rPr lang="es-MX" sz="1200" b="0" i="0" strike="noStrike" cap="none" spc="0" baseline="0" dirty="0">
                <a:solidFill>
                  <a:srgbClr val="000000"/>
                </a:solidFill>
                <a:effectLst/>
                <a:latin typeface="Calibri"/>
                <a:ea typeface="Calibri"/>
                <a:cs typeface="Calibri"/>
              </a:rPr>
              <a:t> Medicare </a:t>
            </a:r>
            <a:r>
              <a:rPr lang="es-MX" sz="1200" b="0" i="0" strike="noStrike" cap="none" spc="0" baseline="0" dirty="0" err="1">
                <a:solidFill>
                  <a:srgbClr val="000000"/>
                </a:solidFill>
                <a:effectLst/>
                <a:latin typeface="Calibri"/>
                <a:ea typeface="Calibri"/>
                <a:cs typeface="Calibri"/>
              </a:rPr>
              <a:t>Rx</a:t>
            </a:r>
            <a:r>
              <a:rPr lang="es-MX" sz="1200" b="0" i="0" strike="noStrike" cap="none" spc="0" baseline="0" dirty="0">
                <a:solidFill>
                  <a:srgbClr val="000000"/>
                </a:solidFill>
                <a:effectLst/>
                <a:latin typeface="Calibri"/>
                <a:ea typeface="Calibri"/>
                <a:cs typeface="Calibri"/>
              </a:rPr>
              <a:t>, sería solo un copago de $50, lo que le ahorraría $563.25</a:t>
            </a:r>
          </a:p>
          <a:p>
            <a:r>
              <a:rPr lang="en-US" dirty="0"/>
              <a:t>	</a:t>
            </a:r>
          </a:p>
          <a:p>
            <a:r>
              <a:rPr lang="es-MX" sz="1200" b="0" i="0" strike="noStrike" cap="none" spc="0" baseline="0" dirty="0">
                <a:solidFill>
                  <a:srgbClr val="000000"/>
                </a:solidFill>
                <a:effectLst/>
                <a:latin typeface="Calibri"/>
                <a:ea typeface="Calibri"/>
                <a:cs typeface="Calibri"/>
              </a:rPr>
              <a:t>Las etapas de límite cobertura inicial y de brecha son las mismas, en un plan del mercado usted pagaría el 25 % del costo de ese medicamento en ambas etapas.  En vez de esto, con TRS, independientemente de la etapa en la que se encuentre, pagará $50/surtido por el medicamento: </a:t>
            </a:r>
            <a:r>
              <a:rPr lang="es-MX" sz="1200" b="0" i="0" strike="noStrike" cap="none" spc="0" baseline="0" dirty="0" err="1">
                <a:solidFill>
                  <a:srgbClr val="000000"/>
                </a:solidFill>
                <a:effectLst/>
                <a:latin typeface="Calibri"/>
                <a:ea typeface="Calibri"/>
                <a:cs typeface="Calibri"/>
              </a:rPr>
              <a:t>Forteo</a:t>
            </a:r>
            <a:r>
              <a:rPr lang="es-MX" sz="1200" b="0" i="0" strike="noStrike" cap="none" spc="0" baseline="0" dirty="0">
                <a:solidFill>
                  <a:srgbClr val="000000"/>
                </a:solidFill>
                <a:effectLst/>
                <a:latin typeface="Calibri"/>
                <a:ea typeface="Calibri"/>
                <a:cs typeface="Calibri"/>
              </a:rPr>
              <a:t>, ahorrándole más de 200 dólares. </a:t>
            </a:r>
          </a:p>
          <a:p>
            <a:endParaRPr lang="en-US" dirty="0"/>
          </a:p>
          <a:p>
            <a:r>
              <a:rPr lang="es-MX" sz="1200" b="0" i="0" strike="noStrike" cap="none" spc="0" baseline="0" dirty="0">
                <a:solidFill>
                  <a:srgbClr val="000000"/>
                </a:solidFill>
                <a:effectLst/>
                <a:latin typeface="Calibri"/>
                <a:ea typeface="Calibri"/>
                <a:cs typeface="Calibri"/>
              </a:rPr>
              <a:t>Por último, durante la fase catastrófica, puede ver que en un plan del mercado el costo del medicamento se reduce a $50.65. Con el plan TRS-</a:t>
            </a:r>
            <a:r>
              <a:rPr lang="es-MX" sz="1200" b="0" i="0" strike="noStrike" cap="none" spc="0" baseline="0" dirty="0" err="1">
                <a:solidFill>
                  <a:srgbClr val="000000"/>
                </a:solidFill>
                <a:effectLst/>
                <a:latin typeface="Calibri"/>
                <a:ea typeface="Calibri"/>
                <a:cs typeface="Calibri"/>
              </a:rPr>
              <a:t>Care</a:t>
            </a:r>
            <a:r>
              <a:rPr lang="es-MX" sz="1200" b="0" i="0" strike="noStrike" cap="none" spc="0" baseline="0" dirty="0">
                <a:solidFill>
                  <a:srgbClr val="000000"/>
                </a:solidFill>
                <a:effectLst/>
                <a:latin typeface="Calibri"/>
                <a:ea typeface="Calibri"/>
                <a:cs typeface="Calibri"/>
              </a:rPr>
              <a:t> Medicare </a:t>
            </a:r>
            <a:r>
              <a:rPr lang="es-MX" sz="1200" b="0" i="0" strike="noStrike" cap="none" spc="0" baseline="0" dirty="0" err="1">
                <a:solidFill>
                  <a:srgbClr val="000000"/>
                </a:solidFill>
                <a:effectLst/>
                <a:latin typeface="Calibri"/>
                <a:ea typeface="Calibri"/>
                <a:cs typeface="Calibri"/>
              </a:rPr>
              <a:t>Rx</a:t>
            </a:r>
            <a:r>
              <a:rPr lang="es-MX" sz="1200" b="0" i="0" strike="noStrike" cap="none" spc="0" baseline="0" dirty="0">
                <a:solidFill>
                  <a:srgbClr val="000000"/>
                </a:solidFill>
                <a:effectLst/>
                <a:latin typeface="Calibri"/>
                <a:ea typeface="Calibri"/>
                <a:cs typeface="Calibri"/>
              </a:rPr>
              <a:t>, usted nunca pagaría más que el costo del medicamento, en este caso $50.65. Por lo tanto, usted continuaría pagando su copago fijo predecible de $50 durante esta etapa y aun así ahorraría algo de cambio en su bolsillo. </a:t>
            </a:r>
          </a:p>
          <a:p>
            <a:endParaRPr lang="en-US" dirty="0"/>
          </a:p>
          <a:p>
            <a:r>
              <a:rPr lang="es-MX" sz="1200" b="0" i="0" strike="noStrike" cap="none" spc="0" baseline="0" dirty="0">
                <a:solidFill>
                  <a:srgbClr val="000000"/>
                </a:solidFill>
                <a:effectLst/>
                <a:latin typeface="Calibri"/>
                <a:ea typeface="Calibri"/>
                <a:cs typeface="Calibri"/>
              </a:rPr>
              <a:t>Puede ver que tener cobertura TRS-</a:t>
            </a:r>
            <a:r>
              <a:rPr lang="es-MX" sz="1200" b="0" i="0" strike="noStrike" cap="none" spc="0" baseline="0" dirty="0" err="1">
                <a:solidFill>
                  <a:srgbClr val="000000"/>
                </a:solidFill>
                <a:effectLst/>
                <a:latin typeface="Calibri"/>
                <a:ea typeface="Calibri"/>
                <a:cs typeface="Calibri"/>
              </a:rPr>
              <a:t>Care</a:t>
            </a:r>
            <a:r>
              <a:rPr lang="es-MX" sz="1200" b="0" i="0" strike="noStrike" cap="none" spc="0" baseline="0" dirty="0">
                <a:solidFill>
                  <a:srgbClr val="000000"/>
                </a:solidFill>
                <a:effectLst/>
                <a:latin typeface="Calibri"/>
                <a:ea typeface="Calibri"/>
                <a:cs typeface="Calibri"/>
              </a:rPr>
              <a:t> Medicare </a:t>
            </a:r>
            <a:r>
              <a:rPr lang="es-MX" sz="1200" b="0" i="0" strike="noStrike" cap="none" spc="0" baseline="0" dirty="0" err="1">
                <a:solidFill>
                  <a:srgbClr val="000000"/>
                </a:solidFill>
                <a:effectLst/>
                <a:latin typeface="Calibri"/>
                <a:ea typeface="Calibri"/>
                <a:cs typeface="Calibri"/>
              </a:rPr>
              <a:t>Rx</a:t>
            </a:r>
            <a:r>
              <a:rPr lang="es-MX" sz="1200" b="0" i="0" strike="noStrike" cap="none" spc="0" baseline="0" dirty="0">
                <a:solidFill>
                  <a:srgbClr val="000000"/>
                </a:solidFill>
                <a:effectLst/>
                <a:latin typeface="Calibri"/>
                <a:ea typeface="Calibri"/>
                <a:cs typeface="Calibri"/>
              </a:rPr>
              <a:t> mientras se encuentra en esas etapas más caras puede ahorrarle una cantidad significativa de dinero, lo que se suma al valor de este plan”.</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CFCB4E3C-1AEA-0D43-803E-C8F6EB36411E}" type="slidenum">
              <a:rPr lang="en-US" smtClean="0"/>
              <a:t>73</a:t>
            </a:fld>
            <a:endParaRPr lang="en-US"/>
          </a:p>
        </p:txBody>
      </p:sp>
    </p:spTree>
    <p:extLst>
      <p:ext uri="{BB962C8B-B14F-4D97-AF65-F5344CB8AC3E}">
        <p14:creationId xmlns:p14="http://schemas.microsoft.com/office/powerpoint/2010/main" val="27524672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Ahora hablemos un poco sobre la cobertura del suministro para diabéticos.  Para los suministros para diabéticos, hay dos lados: Parte B de “bueno” y parte D de “dedo”.  Ciertos elementos de los suministros para diabéticos se procesan en consecuencia en la Parte B o en la Parte D de Medicare. </a:t>
            </a:r>
          </a:p>
          <a:p>
            <a:r>
              <a:rPr lang="en-US" dirty="0"/>
              <a:t>	</a:t>
            </a:r>
          </a:p>
          <a:p>
            <a:r>
              <a:rPr lang="es-MX" sz="1200" b="0" i="0" strike="noStrike" cap="none" spc="0" baseline="0" dirty="0">
                <a:solidFill>
                  <a:srgbClr val="000000"/>
                </a:solidFill>
                <a:effectLst/>
                <a:latin typeface="Calibri"/>
                <a:ea typeface="Calibri"/>
                <a:cs typeface="Calibri"/>
              </a:rPr>
              <a:t>Los medidores, lancetas y tiras reactivas estarán dentro de la Parte B. Deberá presentar su tarjeta UHC en la farmacia cuando surta estos suministros para procesarlos correctamente bajo su cobertura médica de la Parte B.</a:t>
            </a:r>
          </a:p>
          <a:p>
            <a:endParaRPr lang="en-US" dirty="0"/>
          </a:p>
          <a:p>
            <a:r>
              <a:rPr lang="es-MX" sz="1200" b="0" i="0" strike="noStrike" cap="none" spc="0" baseline="0" dirty="0">
                <a:solidFill>
                  <a:srgbClr val="000000"/>
                </a:solidFill>
                <a:effectLst/>
                <a:latin typeface="Calibri"/>
                <a:ea typeface="Calibri"/>
                <a:cs typeface="Calibri"/>
              </a:rPr>
              <a:t>Las agujas, las jeringas o cualquier cosa utilizada para administrar insulina estarán dentro de su cobertura de la Parte D. Si surte un suministro de 90 días a través de </a:t>
            </a:r>
            <a:r>
              <a:rPr lang="es-MX" sz="1200" b="0" i="0" strike="noStrike" cap="none" spc="0" baseline="0" dirty="0" err="1">
                <a:solidFill>
                  <a:srgbClr val="000000"/>
                </a:solidFill>
                <a:effectLst/>
                <a:latin typeface="Calibri"/>
                <a:ea typeface="Calibri"/>
                <a:cs typeface="Calibri"/>
              </a:rPr>
              <a:t>SilverScript</a:t>
            </a:r>
            <a:r>
              <a:rPr lang="es-MX" sz="1200" b="0" i="0" strike="noStrike" cap="none" spc="0" baseline="0" dirty="0">
                <a:solidFill>
                  <a:srgbClr val="000000"/>
                </a:solidFill>
                <a:effectLst/>
                <a:latin typeface="Calibri"/>
                <a:ea typeface="Calibri"/>
                <a:cs typeface="Calibri"/>
              </a:rPr>
              <a:t>, no tendrá un copago. Sin embargo, si surte una receta para menos de 90 días, será responsable de un copago. Por lo tanto, asegúrese de que cuando reciba la receta de su médico obtenga un suministro de 90 días para esas agujas y jeringas para que pueda recibir ese copago de $0 a través de </a:t>
            </a:r>
            <a:r>
              <a:rPr lang="es-MX" sz="1200" b="0" i="0" strike="noStrike" cap="none" spc="0" baseline="0" dirty="0" err="1">
                <a:solidFill>
                  <a:srgbClr val="000000"/>
                </a:solidFill>
                <a:effectLst/>
                <a:latin typeface="Calibri"/>
                <a:ea typeface="Calibri"/>
                <a:cs typeface="Calibri"/>
              </a:rPr>
              <a:t>SilverScript</a:t>
            </a:r>
            <a:r>
              <a:rPr lang="es-MX" sz="1200" b="0" i="0" strike="noStrike" cap="none" spc="0" baseline="0" dirty="0">
                <a:solidFill>
                  <a:srgbClr val="000000"/>
                </a:solidFill>
                <a:effectLst/>
                <a:latin typeface="Calibri"/>
                <a:ea typeface="Calibri"/>
                <a:cs typeface="Calibri"/>
              </a:rPr>
              <a:t>”.</a:t>
            </a:r>
          </a:p>
          <a:p>
            <a:endParaRPr lang="en-US" dirty="0"/>
          </a:p>
        </p:txBody>
      </p:sp>
      <p:sp>
        <p:nvSpPr>
          <p:cNvPr id="4" name="Slide Number Placeholder 3"/>
          <p:cNvSpPr>
            <a:spLocks noGrp="1"/>
          </p:cNvSpPr>
          <p:nvPr>
            <p:ph type="sldNum" sz="quarter" idx="5"/>
          </p:nvPr>
        </p:nvSpPr>
        <p:spPr/>
        <p:txBody>
          <a:bodyPr/>
          <a:lstStyle/>
          <a:p>
            <a:fld id="{CFCB4E3C-1AEA-0D43-803E-C8F6EB36411E}" type="slidenum">
              <a:rPr lang="en-US" smtClean="0"/>
              <a:t>74</a:t>
            </a:fld>
            <a:endParaRPr lang="en-US"/>
          </a:p>
        </p:txBody>
      </p:sp>
    </p:spTree>
    <p:extLst>
      <p:ext uri="{BB962C8B-B14F-4D97-AF65-F5344CB8AC3E}">
        <p14:creationId xmlns:p14="http://schemas.microsoft.com/office/powerpoint/2010/main" val="13548150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10"/>
          </p:nvPr>
        </p:nvSpPr>
        <p:spPr/>
        <p:txBody>
          <a:bodyPr/>
          <a:lstStyle/>
          <a:p>
            <a:fld id="{CFCB4E3C-1AEA-0D43-803E-C8F6EB36411E}" type="slidenum">
              <a:rPr lang="en-US" smtClean="0"/>
              <a:t>75</a:t>
            </a:fld>
            <a:endParaRPr lang="en-US"/>
          </a:p>
        </p:txBody>
      </p:sp>
    </p:spTree>
    <p:extLst>
      <p:ext uri="{BB962C8B-B14F-4D97-AF65-F5344CB8AC3E}">
        <p14:creationId xmlns:p14="http://schemas.microsoft.com/office/powerpoint/2010/main" val="3116499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Por lo tanto, como he mencionado anteriormente, la Parte A es gratuita para la mayoría de las personas en los EE. UU. Sin embargo, sabemos que muchos empleados de escuelas públicas en Texas no pagan la Seguridad Social y, por lo tanto, no son elegibles para recibirla de forma gratuita. Si usted es una de esas personas, asegúrese de inscribirse en la Parte B, que veremos en la siguiente diapositiva. Sus beneficios TRS-Care serán los mismos en cualquier caso. </a:t>
            </a:r>
          </a:p>
          <a:p>
            <a:endParaRPr lang="en-US" baseline="0"/>
          </a:p>
          <a:p>
            <a:r>
              <a:rPr lang="es-MX" sz="1200" b="0" i="0" strike="noStrike" cap="none" spc="0" baseline="0">
                <a:solidFill>
                  <a:srgbClr val="000000"/>
                </a:solidFill>
                <a:effectLst/>
                <a:latin typeface="Calibri"/>
                <a:ea typeface="Calibri"/>
                <a:cs typeface="Calibri"/>
              </a:rPr>
              <a:t>Si usted ES elegible para recibir la Parte A sin costo alguno, le recomendamos que se inscriba en ella. Usted ha pagado y ganado ese beneficio a lo largo de su carrera, por lo que debe registrarse. </a:t>
            </a:r>
            <a:endParaRPr lang="en-US"/>
          </a:p>
        </p:txBody>
      </p:sp>
      <p:sp>
        <p:nvSpPr>
          <p:cNvPr id="4" name="Slide Number Placeholder 3"/>
          <p:cNvSpPr>
            <a:spLocks noGrp="1"/>
          </p:cNvSpPr>
          <p:nvPr>
            <p:ph type="sldNum" sz="quarter" idx="10"/>
          </p:nvPr>
        </p:nvSpPr>
        <p:spPr/>
        <p:txBody>
          <a:bodyPr/>
          <a:lstStyle/>
          <a:p>
            <a:fld id="{CFCB4E3C-1AEA-0D43-803E-C8F6EB36411E}" type="slidenum">
              <a:rPr lang="en-US" smtClean="0"/>
              <a:t>13</a:t>
            </a:fld>
            <a:endParaRPr lang="en-US"/>
          </a:p>
        </p:txBody>
      </p:sp>
    </p:spTree>
    <p:extLst>
      <p:ext uri="{BB962C8B-B14F-4D97-AF65-F5344CB8AC3E}">
        <p14:creationId xmlns:p14="http://schemas.microsoft.com/office/powerpoint/2010/main" val="181935734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Evidencia de cobertura incluida en el mismo correo que el Aviso anual de cambios</a:t>
            </a:r>
          </a:p>
          <a:p>
            <a:endParaRPr lang="en-US"/>
          </a:p>
        </p:txBody>
      </p:sp>
      <p:sp>
        <p:nvSpPr>
          <p:cNvPr id="4" name="Slide Number Placeholder 3"/>
          <p:cNvSpPr>
            <a:spLocks noGrp="1"/>
          </p:cNvSpPr>
          <p:nvPr>
            <p:ph type="sldNum" sz="quarter" idx="10"/>
          </p:nvPr>
        </p:nvSpPr>
        <p:spPr/>
        <p:txBody>
          <a:bodyPr/>
          <a:lstStyle/>
          <a:p>
            <a:fld id="{CFCB4E3C-1AEA-0D43-803E-C8F6EB36411E}" type="slidenum">
              <a:rPr lang="en-US" smtClean="0"/>
              <a:t>76</a:t>
            </a:fld>
            <a:endParaRPr lang="en-US"/>
          </a:p>
        </p:txBody>
      </p:sp>
    </p:spTree>
    <p:extLst>
      <p:ext uri="{BB962C8B-B14F-4D97-AF65-F5344CB8AC3E}">
        <p14:creationId xmlns:p14="http://schemas.microsoft.com/office/powerpoint/2010/main" val="18942426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10"/>
          </p:nvPr>
        </p:nvSpPr>
        <p:spPr/>
        <p:txBody>
          <a:bodyPr/>
          <a:lstStyle/>
          <a:p>
            <a:fld id="{CFCB4E3C-1AEA-0D43-803E-C8F6EB36411E}" type="slidenum">
              <a:rPr lang="en-US" smtClean="0"/>
              <a:t>77</a:t>
            </a:fld>
            <a:endParaRPr lang="en-US"/>
          </a:p>
        </p:txBody>
      </p:sp>
    </p:spTree>
    <p:extLst>
      <p:ext uri="{BB962C8B-B14F-4D97-AF65-F5344CB8AC3E}">
        <p14:creationId xmlns:p14="http://schemas.microsoft.com/office/powerpoint/2010/main" val="24855080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CB4E3C-1AEA-0D43-803E-C8F6EB36411E}" type="slidenum">
              <a:rPr lang="en-US" smtClean="0"/>
              <a:t>78</a:t>
            </a:fld>
            <a:endParaRPr lang="en-US"/>
          </a:p>
        </p:txBody>
      </p:sp>
    </p:spTree>
    <p:extLst>
      <p:ext uri="{BB962C8B-B14F-4D97-AF65-F5344CB8AC3E}">
        <p14:creationId xmlns:p14="http://schemas.microsoft.com/office/powerpoint/2010/main" val="25425377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Gracias por dedicar su tiempo a revisar los beneficios del plan 2022 TRS-Care Medicare. Si tiene más preguntas, utilice la información de contacto en la pantalla y podremos ayudarle a responder a sus preguntas. ¡Gracias de nuevo! </a:t>
            </a:r>
          </a:p>
        </p:txBody>
      </p:sp>
      <p:sp>
        <p:nvSpPr>
          <p:cNvPr id="4" name="Slide Number Placeholder 3"/>
          <p:cNvSpPr>
            <a:spLocks noGrp="1"/>
          </p:cNvSpPr>
          <p:nvPr>
            <p:ph type="sldNum" sz="quarter" idx="10"/>
          </p:nvPr>
        </p:nvSpPr>
        <p:spPr/>
        <p:txBody>
          <a:bodyPr/>
          <a:lstStyle/>
          <a:p>
            <a:fld id="{CFCB4E3C-1AEA-0D43-803E-C8F6EB36411E}" type="slidenum">
              <a:rPr lang="en-US" smtClean="0"/>
              <a:t>79</a:t>
            </a:fld>
            <a:endParaRPr lang="en-US"/>
          </a:p>
        </p:txBody>
      </p:sp>
    </p:spTree>
    <p:extLst>
      <p:ext uri="{BB962C8B-B14F-4D97-AF65-F5344CB8AC3E}">
        <p14:creationId xmlns:p14="http://schemas.microsoft.com/office/powerpoint/2010/main" val="3134603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dirty="0"/>
              <a:t>Las primas de Medicare 2022 no están disponibles todavía, pero actualizaremos nuestros materiales tan pronto como tengamos información. Tengo información para 2021, la prima para la mayoría de las personas, es de $148.60 por participante. Puede ser más alto si se encuentra en una categoría tributaria alta.</a:t>
            </a:r>
            <a:endParaRPr lang="en-US" dirty="0"/>
          </a:p>
          <a:p>
            <a:pPr marL="0" marR="0" lvl="0" indent="0" algn="l" defTabSz="914400" rtl="0" eaLnBrk="1" fontAlgn="auto" latinLnBrk="0" hangingPunct="1">
              <a:lnSpc>
                <a:spcPct val="100000"/>
              </a:lnSpc>
              <a:spcBef>
                <a:spcPct val="0"/>
              </a:spcBef>
              <a:spcAft>
                <a:spcPct val="0"/>
              </a:spcAft>
              <a:buClrTx/>
              <a:buSzTx/>
              <a:buFontTx/>
              <a:buNone/>
              <a:defRPr/>
            </a:pPr>
            <a:r>
              <a:rPr lang="es-MX" dirty="0"/>
              <a:t>Si se supone que debe pagar el importe más alto, la Seguridad Social se lo hará saber. A esta prima más alta la llamamos un monto de ajuste mensual relacionado con los ingresos (</a:t>
            </a:r>
            <a:r>
              <a:rPr lang="es-MX" dirty="0" err="1"/>
              <a:t>income-related</a:t>
            </a:r>
            <a:r>
              <a:rPr lang="es-MX" dirty="0"/>
              <a:t> </a:t>
            </a:r>
            <a:r>
              <a:rPr lang="es-MX" dirty="0" err="1"/>
              <a:t>monthly</a:t>
            </a:r>
            <a:r>
              <a:rPr lang="es-MX" dirty="0"/>
              <a:t> </a:t>
            </a:r>
            <a:r>
              <a:rPr lang="es-MX" dirty="0" err="1"/>
              <a:t>adjustment</a:t>
            </a:r>
            <a:r>
              <a:rPr lang="es-MX" dirty="0"/>
              <a:t> </a:t>
            </a:r>
            <a:r>
              <a:rPr lang="es-MX" dirty="0" err="1"/>
              <a:t>amount</a:t>
            </a:r>
            <a:r>
              <a:rPr lang="es-MX" dirty="0"/>
              <a:t>, IRMAA); usted lo paga directamente a Medicare. No sale de su anualidad TRS.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aseline="0" dirty="0">
              <a:solidFill>
                <a:schemeClr val="tx1">
                  <a:lumMod val="85000"/>
                  <a:lumOff val="15000"/>
                </a:schemeClr>
              </a:solidFill>
              <a:highlight>
                <a:srgbClr val="FFFF00"/>
              </a:highligh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FCB4E3C-1AEA-0D43-803E-C8F6EB36411E}" type="slidenum">
              <a:rPr lang="en-US" smtClean="0"/>
              <a:t>14</a:t>
            </a:fld>
            <a:endParaRPr lang="en-US"/>
          </a:p>
        </p:txBody>
      </p:sp>
    </p:spTree>
    <p:extLst>
      <p:ext uri="{BB962C8B-B14F-4D97-AF65-F5344CB8AC3E}">
        <p14:creationId xmlns:p14="http://schemas.microsoft.com/office/powerpoint/2010/main" val="857100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262626"/>
                </a:solidFill>
                <a:effectLst/>
                <a:latin typeface="Arial"/>
                <a:ea typeface="Arial"/>
                <a:cs typeface="Arial"/>
              </a:rPr>
              <a:t>Por lo tanto, como ya he mencionado, su cobertura de la Parte A y la Parte B de Medicare se combina con su cobertura TRS-Care para crear la Parte C de Medicare, que es su cobertura médica: TRS-Care Medicare Advantage. Si usted es el jubilado y actualmente está inscrito en TRS-Care, verá una disminución de las primas. Las primas TRS-Care aplican al jubilado de TRS. Si su cónyuge es elegible para Medicare y usted aún no es elegible, seguirá pagando la cantidad más alta hasta que sea elegible para Medicare.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aseline="0">
              <a:solidFill>
                <a:schemeClr val="tx1">
                  <a:lumMod val="85000"/>
                  <a:lumOff val="15000"/>
                </a:schemeClr>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262626"/>
                </a:solidFill>
                <a:effectLst/>
                <a:latin typeface="Arial"/>
                <a:ea typeface="Arial"/>
                <a:cs typeface="Arial"/>
              </a:rPr>
              <a:t>Este seminario web incluye materiales de planificación que puede ver en las secciones de Folletos. Si abre Puntos destacados de TRS-Care Plan, verá las primas.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aseline="0">
              <a:solidFill>
                <a:schemeClr val="tx1">
                  <a:lumMod val="85000"/>
                  <a:lumOff val="15000"/>
                </a:schemeClr>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262626"/>
                </a:solidFill>
                <a:effectLst/>
                <a:latin typeface="Arial"/>
                <a:ea typeface="Arial"/>
                <a:cs typeface="Arial"/>
              </a:rPr>
              <a:t>Las primas enumeradas aquí asumen que el jubilado es elegible para Medicare.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aseline="0">
              <a:solidFill>
                <a:schemeClr val="tx1">
                  <a:lumMod val="85000"/>
                  <a:lumOff val="15000"/>
                </a:schemeClr>
              </a:solidFill>
              <a:highlight>
                <a:srgbClr val="FFFF00"/>
              </a:highligh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FCB4E3C-1AEA-0D43-803E-C8F6EB36411E}" type="slidenum">
              <a:rPr lang="en-US" smtClean="0"/>
              <a:t>15</a:t>
            </a:fld>
            <a:endParaRPr lang="en-US"/>
          </a:p>
        </p:txBody>
      </p:sp>
    </p:spTree>
    <p:extLst>
      <p:ext uri="{BB962C8B-B14F-4D97-AF65-F5344CB8AC3E}">
        <p14:creationId xmlns:p14="http://schemas.microsoft.com/office/powerpoint/2010/main" val="3320829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35CEFBB-136B-BB47-866E-D905342D0AB8}" type="datetimeFigureOut">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85BBC-5CE2-A247-A231-09456D67EA8C}" type="slidenum">
              <a:t>‹#›</a:t>
            </a:fld>
            <a:endParaRPr lang="en-US"/>
          </a:p>
        </p:txBody>
      </p:sp>
    </p:spTree>
    <p:extLst>
      <p:ext uri="{BB962C8B-B14F-4D97-AF65-F5344CB8AC3E}">
        <p14:creationId xmlns:p14="http://schemas.microsoft.com/office/powerpoint/2010/main" val="19596150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5CEFBB-136B-BB47-866E-D905342D0AB8}" type="datetimeFigureOut">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85BBC-5CE2-A247-A231-09456D67EA8C}" type="slidenum">
              <a:t>‹#›</a:t>
            </a:fld>
            <a:endParaRPr lang="en-US"/>
          </a:p>
        </p:txBody>
      </p:sp>
    </p:spTree>
    <p:extLst>
      <p:ext uri="{BB962C8B-B14F-4D97-AF65-F5344CB8AC3E}">
        <p14:creationId xmlns:p14="http://schemas.microsoft.com/office/powerpoint/2010/main" val="341858259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5CEFBB-136B-BB47-866E-D905342D0AB8}" type="datetimeFigureOut">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85BBC-5CE2-A247-A231-09456D67EA8C}" type="slidenum">
              <a:t>‹#›</a:t>
            </a:fld>
            <a:endParaRPr lang="en-US"/>
          </a:p>
        </p:txBody>
      </p:sp>
    </p:spTree>
    <p:extLst>
      <p:ext uri="{BB962C8B-B14F-4D97-AF65-F5344CB8AC3E}">
        <p14:creationId xmlns:p14="http://schemas.microsoft.com/office/powerpoint/2010/main" val="112160567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5CEFBB-136B-BB47-866E-D905342D0AB8}" type="datetimeFigureOut">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85BBC-5CE2-A247-A231-09456D67EA8C}" type="slidenum">
              <a:t>‹#›</a:t>
            </a:fld>
            <a:endParaRPr lang="en-US"/>
          </a:p>
        </p:txBody>
      </p:sp>
    </p:spTree>
    <p:extLst>
      <p:ext uri="{BB962C8B-B14F-4D97-AF65-F5344CB8AC3E}">
        <p14:creationId xmlns:p14="http://schemas.microsoft.com/office/powerpoint/2010/main" val="228427919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35CEFBB-136B-BB47-866E-D905342D0AB8}" type="datetimeFigureOut">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85BBC-5CE2-A247-A231-09456D67EA8C}" type="slidenum">
              <a:t>‹#›</a:t>
            </a:fld>
            <a:endParaRPr lang="en-US"/>
          </a:p>
        </p:txBody>
      </p:sp>
    </p:spTree>
    <p:extLst>
      <p:ext uri="{BB962C8B-B14F-4D97-AF65-F5344CB8AC3E}">
        <p14:creationId xmlns:p14="http://schemas.microsoft.com/office/powerpoint/2010/main" val="104458491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5CEFBB-136B-BB47-866E-D905342D0AB8}" type="datetimeFigureOut">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285BBC-5CE2-A247-A231-09456D67EA8C}" type="slidenum">
              <a:t>‹#›</a:t>
            </a:fld>
            <a:endParaRPr lang="en-US"/>
          </a:p>
        </p:txBody>
      </p:sp>
    </p:spTree>
    <p:extLst>
      <p:ext uri="{BB962C8B-B14F-4D97-AF65-F5344CB8AC3E}">
        <p14:creationId xmlns:p14="http://schemas.microsoft.com/office/powerpoint/2010/main" val="374878190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5CEFBB-136B-BB47-866E-D905342D0AB8}" type="datetimeFigureOut">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285BBC-5CE2-A247-A231-09456D67EA8C}" type="slidenum">
              <a:t>‹#›</a:t>
            </a:fld>
            <a:endParaRPr lang="en-US"/>
          </a:p>
        </p:txBody>
      </p:sp>
    </p:spTree>
    <p:extLst>
      <p:ext uri="{BB962C8B-B14F-4D97-AF65-F5344CB8AC3E}">
        <p14:creationId xmlns:p14="http://schemas.microsoft.com/office/powerpoint/2010/main" val="281932816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5CEFBB-136B-BB47-866E-D905342D0AB8}" type="datetimeFigureOut">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285BBC-5CE2-A247-A231-09456D67EA8C}" type="slidenum">
              <a:t>‹#›</a:t>
            </a:fld>
            <a:endParaRPr lang="en-US"/>
          </a:p>
        </p:txBody>
      </p:sp>
    </p:spTree>
    <p:extLst>
      <p:ext uri="{BB962C8B-B14F-4D97-AF65-F5344CB8AC3E}">
        <p14:creationId xmlns:p14="http://schemas.microsoft.com/office/powerpoint/2010/main" val="383748974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5CEFBB-136B-BB47-866E-D905342D0AB8}" type="datetimeFigureOut">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285BBC-5CE2-A247-A231-09456D67EA8C}" type="slidenum">
              <a:t>‹#›</a:t>
            </a:fld>
            <a:endParaRPr lang="en-US"/>
          </a:p>
        </p:txBody>
      </p:sp>
    </p:spTree>
    <p:extLst>
      <p:ext uri="{BB962C8B-B14F-4D97-AF65-F5344CB8AC3E}">
        <p14:creationId xmlns:p14="http://schemas.microsoft.com/office/powerpoint/2010/main" val="364804462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5CEFBB-136B-BB47-866E-D905342D0AB8}" type="datetimeFigureOut">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285BBC-5CE2-A247-A231-09456D67EA8C}" type="slidenum">
              <a:t>‹#›</a:t>
            </a:fld>
            <a:endParaRPr lang="en-US"/>
          </a:p>
        </p:txBody>
      </p:sp>
    </p:spTree>
    <p:extLst>
      <p:ext uri="{BB962C8B-B14F-4D97-AF65-F5344CB8AC3E}">
        <p14:creationId xmlns:p14="http://schemas.microsoft.com/office/powerpoint/2010/main" val="363541477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5CEFBB-136B-BB47-866E-D905342D0AB8}" type="datetimeFigureOut">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285BBC-5CE2-A247-A231-09456D67EA8C}" type="slidenum">
              <a:t>‹#›</a:t>
            </a:fld>
            <a:endParaRPr lang="en-US"/>
          </a:p>
        </p:txBody>
      </p:sp>
    </p:spTree>
    <p:extLst>
      <p:ext uri="{BB962C8B-B14F-4D97-AF65-F5344CB8AC3E}">
        <p14:creationId xmlns:p14="http://schemas.microsoft.com/office/powerpoint/2010/main" val="167319790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35CEFBB-136B-BB47-866E-D905342D0AB8}" type="datetimeFigureOut">
              <a:t>12/2/2021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6285BBC-5CE2-A247-A231-09456D67EA8C}" type="slidenum">
              <a:t>‹#›</a:t>
            </a:fld>
            <a:endParaRPr lang="en-US"/>
          </a:p>
        </p:txBody>
      </p:sp>
    </p:spTree>
    <p:extLst>
      <p:ext uri="{BB962C8B-B14F-4D97-AF65-F5344CB8AC3E}">
        <p14:creationId xmlns:p14="http://schemas.microsoft.com/office/powerpoint/2010/main" val="3882655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hyperlink" Target="http://www.uhcretiree.com/TRS-CareMA"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hyperlink" Target="http://www.uhcretiree.com/TRS-CareMA"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svg"/><Relationship Id="rId18" Type="http://schemas.openxmlformats.org/officeDocument/2006/relationships/image" Target="../media/image62.png"/><Relationship Id="rId3" Type="http://schemas.openxmlformats.org/officeDocument/2006/relationships/image" Target="../media/image1.jpeg"/><Relationship Id="rId21" Type="http://schemas.openxmlformats.org/officeDocument/2006/relationships/image" Target="../media/image65.svg"/><Relationship Id="rId7" Type="http://schemas.openxmlformats.org/officeDocument/2006/relationships/image" Target="../media/image51.svg"/><Relationship Id="rId12" Type="http://schemas.openxmlformats.org/officeDocument/2006/relationships/image" Target="../media/image56.png"/><Relationship Id="rId17" Type="http://schemas.openxmlformats.org/officeDocument/2006/relationships/image" Target="../media/image61.svg"/><Relationship Id="rId2" Type="http://schemas.openxmlformats.org/officeDocument/2006/relationships/notesSlide" Target="../notesSlides/notesSlide54.xml"/><Relationship Id="rId16" Type="http://schemas.openxmlformats.org/officeDocument/2006/relationships/image" Target="../media/image60.png"/><Relationship Id="rId20"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9.svg"/><Relationship Id="rId10" Type="http://schemas.openxmlformats.org/officeDocument/2006/relationships/image" Target="../media/image54.png"/><Relationship Id="rId19" Type="http://schemas.openxmlformats.org/officeDocument/2006/relationships/image" Target="../media/image63.sv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8.png"/></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57.svg"/><Relationship Id="rId5" Type="http://schemas.openxmlformats.org/officeDocument/2006/relationships/image" Target="../media/image68.png"/><Relationship Id="rId4" Type="http://schemas.openxmlformats.org/officeDocument/2006/relationships/image" Target="../media/image67.png"/></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jpeg"/></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hyperlink" Target="http://www.uhcretiree.com/TRS-CareMA"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14.png"/></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8.xml"/><Relationship Id="rId1" Type="http://schemas.openxmlformats.org/officeDocument/2006/relationships/slideLayout" Target="../slideLayouts/slideLayout7.xml"/><Relationship Id="rId5" Type="http://schemas.openxmlformats.org/officeDocument/2006/relationships/image" Target="../media/image76.png"/><Relationship Id="rId4" Type="http://schemas.openxmlformats.org/officeDocument/2006/relationships/image" Target="../media/image75.png"/></Relationships>
</file>

<file path=ppt/slides/_rels/slide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9.xml"/><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14.png"/></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1.xml"/><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14.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hyperlink" Target="http://www.trs.texas.gov/" TargetMode="External"/><Relationship Id="rId5" Type="http://schemas.openxmlformats.org/officeDocument/2006/relationships/hyperlink" Target="http://www.uhcretiree.com/TRS-CareMA" TargetMode="Externa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00DA33-2937-3948-A50A-78B34C1F946A}"/>
              </a:ext>
            </a:extLst>
          </p:cNvPr>
          <p:cNvPicPr>
            <a:picLocks noChangeAspect="1"/>
          </p:cNvPicPr>
          <p:nvPr/>
        </p:nvPicPr>
        <p:blipFill>
          <a:blip r:embed="rId2"/>
          <a:stretch>
            <a:fillRect/>
          </a:stretch>
        </p:blipFill>
        <p:spPr>
          <a:xfrm>
            <a:off x="1354" y="0"/>
            <a:ext cx="9141291" cy="5143500"/>
          </a:xfrm>
          <a:prstGeom prst="rect">
            <a:avLst/>
          </a:prstGeom>
        </p:spPr>
      </p:pic>
      <p:sp>
        <p:nvSpPr>
          <p:cNvPr id="4" name="TextBox 3">
            <a:extLst>
              <a:ext uri="{FF2B5EF4-FFF2-40B4-BE49-F238E27FC236}">
                <a16:creationId xmlns:a16="http://schemas.microsoft.com/office/drawing/2014/main" id="{BC882D8E-907F-BB46-B347-018AE3A61245}"/>
              </a:ext>
            </a:extLst>
          </p:cNvPr>
          <p:cNvSpPr txBox="1"/>
          <p:nvPr/>
        </p:nvSpPr>
        <p:spPr>
          <a:xfrm>
            <a:off x="3913632" y="0"/>
            <a:ext cx="4462272" cy="5143500"/>
          </a:xfrm>
          <a:prstGeom prst="rect">
            <a:avLst/>
          </a:prstGeom>
          <a:noFill/>
        </p:spPr>
        <p:txBody>
          <a:bodyPr wrap="square" rtlCol="0" anchor="ctr">
            <a:noAutofit/>
          </a:bodyPr>
          <a:lstStyle/>
          <a:p>
            <a:pPr>
              <a:lnSpc>
                <a:spcPct val="130000"/>
              </a:lnSpc>
              <a:spcAft>
                <a:spcPts val="1800"/>
              </a:spcAft>
            </a:pPr>
            <a:r>
              <a:rPr lang="es-MX" sz="3600" b="0" i="0" strike="noStrike" cap="none" spc="0" baseline="0">
                <a:solidFill>
                  <a:srgbClr val="29628F"/>
                </a:solidFill>
                <a:effectLst/>
                <a:latin typeface="Arial"/>
                <a:ea typeface="Arial"/>
                <a:cs typeface="Arial"/>
              </a:rPr>
              <a:t>¿Lo sabía?</a:t>
            </a:r>
          </a:p>
          <a:p>
            <a:pPr>
              <a:lnSpc>
                <a:spcPct val="130000"/>
              </a:lnSpc>
              <a:spcAft>
                <a:spcPts val="1800"/>
              </a:spcAft>
            </a:pPr>
            <a:r>
              <a:rPr lang="es-MX" sz="1600" b="1" i="0" strike="noStrike" cap="none" spc="0" baseline="0">
                <a:solidFill>
                  <a:srgbClr val="262626"/>
                </a:solidFill>
                <a:effectLst/>
                <a:latin typeface="Arial"/>
                <a:ea typeface="Arial"/>
                <a:cs typeface="Arial"/>
              </a:rPr>
              <a:t>El Sistema de Jubilación de Profesores de Texas (Teacher Retirement System, </a:t>
            </a:r>
            <a:r>
              <a:rPr lang="es-MX" sz="1600" b="0" i="0" strike="noStrike" cap="none" spc="0" baseline="0">
                <a:solidFill>
                  <a:srgbClr val="262626"/>
                </a:solidFill>
                <a:effectLst/>
                <a:latin typeface="Arial"/>
                <a:ea typeface="Arial"/>
                <a:cs typeface="Arial"/>
              </a:rPr>
              <a:t>TRS) se creó en noviembre de 1936. Los votantes aprobaron una enmienda a la Constitución de Texas, creando un sistema estatal de jubilación de profesores.</a:t>
            </a:r>
          </a:p>
          <a:p>
            <a:pPr>
              <a:lnSpc>
                <a:spcPct val="130000"/>
              </a:lnSpc>
              <a:spcAft>
                <a:spcPts val="1800"/>
              </a:spcAft>
            </a:pPr>
            <a:r>
              <a:rPr lang="es-MX" sz="1600" b="0" i="0" strike="noStrike" cap="none" spc="0" baseline="0">
                <a:solidFill>
                  <a:srgbClr val="262626"/>
                </a:solidFill>
                <a:effectLst/>
                <a:latin typeface="Arial"/>
                <a:ea typeface="Arial"/>
                <a:cs typeface="Arial"/>
              </a:rPr>
              <a:t>En 1985, a TRS se le asignó la responsabilidad de administrar un programa de seguro médico para jubilados de escuelas públicas.</a:t>
            </a:r>
          </a:p>
        </p:txBody>
      </p:sp>
      <p:pic>
        <p:nvPicPr>
          <p:cNvPr id="7" name="Picture 6" descr="Logo, company name&#10;&#10;Description automatically generated">
            <a:extLst>
              <a:ext uri="{FF2B5EF4-FFF2-40B4-BE49-F238E27FC236}">
                <a16:creationId xmlns:a16="http://schemas.microsoft.com/office/drawing/2014/main" id="{EDBD2289-7117-4796-B02E-F7652BD23C92}"/>
              </a:ext>
            </a:extLst>
          </p:cNvPr>
          <p:cNvPicPr>
            <a:picLocks noChangeAspect="1"/>
          </p:cNvPicPr>
          <p:nvPr/>
        </p:nvPicPr>
        <p:blipFill>
          <a:blip r:embed="rId3"/>
          <a:stretch>
            <a:fillRect/>
          </a:stretch>
        </p:blipFill>
        <p:spPr>
          <a:xfrm>
            <a:off x="565973" y="1489069"/>
            <a:ext cx="3076208" cy="2165362"/>
          </a:xfrm>
          <a:prstGeom prst="rect">
            <a:avLst/>
          </a:prstGeom>
        </p:spPr>
      </p:pic>
    </p:spTree>
    <p:extLst>
      <p:ext uri="{BB962C8B-B14F-4D97-AF65-F5344CB8AC3E}">
        <p14:creationId xmlns:p14="http://schemas.microsoft.com/office/powerpoint/2010/main" val="162686195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0E82D5-D968-FA44-A9EE-7CFFF9C7309B}"/>
              </a:ext>
            </a:extLst>
          </p:cNvPr>
          <p:cNvSpPr/>
          <p:nvPr/>
        </p:nvSpPr>
        <p:spPr>
          <a:xfrm>
            <a:off x="0" y="-2"/>
            <a:ext cx="9144000" cy="5143501"/>
          </a:xfrm>
          <a:prstGeom prst="rect">
            <a:avLst/>
          </a:prstGeom>
          <a:solidFill>
            <a:srgbClr val="F5F5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366B201-354C-214E-A391-A8C85BC12401}"/>
              </a:ext>
            </a:extLst>
          </p:cNvPr>
          <p:cNvSpPr txBox="1"/>
          <p:nvPr/>
        </p:nvSpPr>
        <p:spPr>
          <a:xfrm>
            <a:off x="469900" y="1193800"/>
            <a:ext cx="8674100" cy="1188720"/>
          </a:xfrm>
          <a:prstGeom prst="rect">
            <a:avLst/>
          </a:prstGeom>
          <a:noFill/>
        </p:spPr>
        <p:txBody>
          <a:bodyPr wrap="square" rtlCol="0">
            <a:spAutoFit/>
          </a:bodyPr>
          <a:lstStyle/>
          <a:p>
            <a:r>
              <a:rPr lang="es-MX" sz="3600" b="1" i="0" strike="noStrike" cap="none" spc="0" baseline="0">
                <a:solidFill>
                  <a:srgbClr val="CE4927"/>
                </a:solidFill>
                <a:effectLst/>
                <a:latin typeface="Arial"/>
                <a:ea typeface="Arial"/>
                <a:cs typeface="Arial"/>
              </a:rPr>
              <a:t>Medicare</a:t>
            </a:r>
            <a:r>
              <a:rPr lang="es-MX" sz="3600" b="0" i="0" strike="noStrike" cap="none" spc="0" baseline="0">
                <a:solidFill>
                  <a:srgbClr val="262626"/>
                </a:solidFill>
                <a:effectLst/>
                <a:latin typeface="Arial"/>
                <a:ea typeface="Arial"/>
                <a:cs typeface="Arial"/>
              </a:rPr>
              <a:t> es un seguro de salud federal </a:t>
            </a:r>
            <a:br>
              <a:rPr sz="3600"/>
            </a:br>
            <a:r>
              <a:rPr lang="es-MX" sz="3600" b="0" i="0" strike="noStrike" cap="none" spc="0" baseline="0">
                <a:solidFill>
                  <a:srgbClr val="262626"/>
                </a:solidFill>
                <a:effectLst/>
                <a:latin typeface="Arial"/>
                <a:ea typeface="Arial"/>
                <a:cs typeface="Arial"/>
              </a:rPr>
              <a:t>que usted paga de su impuesto FICA.</a:t>
            </a:r>
          </a:p>
        </p:txBody>
      </p:sp>
      <p:sp>
        <p:nvSpPr>
          <p:cNvPr id="7" name="TextBox 6">
            <a:extLst>
              <a:ext uri="{FF2B5EF4-FFF2-40B4-BE49-F238E27FC236}">
                <a16:creationId xmlns:a16="http://schemas.microsoft.com/office/drawing/2014/main" id="{4F3F2C2F-B1A6-DE4F-BE87-A4A83C1996B1}"/>
              </a:ext>
            </a:extLst>
          </p:cNvPr>
          <p:cNvSpPr txBox="1"/>
          <p:nvPr/>
        </p:nvSpPr>
        <p:spPr>
          <a:xfrm>
            <a:off x="469900" y="2797001"/>
            <a:ext cx="1435100" cy="335280"/>
          </a:xfrm>
          <a:prstGeom prst="rect">
            <a:avLst/>
          </a:prstGeom>
          <a:noFill/>
        </p:spPr>
        <p:txBody>
          <a:bodyPr wrap="square" rtlCol="0">
            <a:spAutoFit/>
          </a:bodyPr>
          <a:lstStyle/>
          <a:p>
            <a:r>
              <a:rPr lang="es-MX" sz="1600" b="1" i="0" strike="noStrike" cap="none" spc="0" baseline="0">
                <a:solidFill>
                  <a:srgbClr val="262626"/>
                </a:solidFill>
                <a:effectLst/>
                <a:latin typeface="Arial"/>
                <a:ea typeface="Arial"/>
                <a:cs typeface="Arial"/>
              </a:rPr>
              <a:t>ES PARA:</a:t>
            </a:r>
            <a:endParaRPr lang="en-US" sz="1600">
              <a:solidFill>
                <a:schemeClr val="tx1">
                  <a:lumMod val="85000"/>
                  <a:lumOff val="15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D31800E-EE7A-5043-B3CF-B6C9743077D1}"/>
              </a:ext>
            </a:extLst>
          </p:cNvPr>
          <p:cNvSpPr txBox="1"/>
          <p:nvPr/>
        </p:nvSpPr>
        <p:spPr>
          <a:xfrm>
            <a:off x="477977" y="3964512"/>
            <a:ext cx="2006600" cy="822960"/>
          </a:xfrm>
          <a:prstGeom prst="rect">
            <a:avLst/>
          </a:prstGeom>
          <a:noFill/>
        </p:spPr>
        <p:txBody>
          <a:bodyPr wrap="square" rtlCol="0">
            <a:spAutoFit/>
          </a:bodyPr>
          <a:lstStyle/>
          <a:p>
            <a:r>
              <a:rPr lang="es-MX" sz="1600" b="1" i="0" strike="noStrike" cap="none" spc="0" baseline="0">
                <a:solidFill>
                  <a:srgbClr val="29628F"/>
                </a:solidFill>
                <a:effectLst/>
                <a:latin typeface="Arial"/>
                <a:ea typeface="Arial"/>
                <a:cs typeface="Arial"/>
              </a:rPr>
              <a:t>PERSONAS </a:t>
            </a:r>
            <a:br>
              <a:rPr sz="1600"/>
            </a:br>
            <a:r>
              <a:rPr lang="es-MX" sz="1600" b="1" i="0" strike="noStrike" cap="none" spc="0" baseline="0">
                <a:solidFill>
                  <a:srgbClr val="29628F"/>
                </a:solidFill>
                <a:effectLst/>
                <a:latin typeface="Arial"/>
                <a:ea typeface="Arial"/>
                <a:cs typeface="Arial"/>
              </a:rPr>
              <a:t>MAYORES DE 65 AÑOS</a:t>
            </a:r>
            <a:endParaRPr lang="en-US" sz="1600">
              <a:solidFill>
                <a:srgbClr val="29628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1D2FA1A-CA54-1D4C-82F3-2DC4A73901BE}"/>
              </a:ext>
            </a:extLst>
          </p:cNvPr>
          <p:cNvSpPr txBox="1"/>
          <p:nvPr/>
        </p:nvSpPr>
        <p:spPr>
          <a:xfrm>
            <a:off x="2955387" y="3964512"/>
            <a:ext cx="2006600" cy="579120"/>
          </a:xfrm>
          <a:prstGeom prst="rect">
            <a:avLst/>
          </a:prstGeom>
          <a:noFill/>
        </p:spPr>
        <p:txBody>
          <a:bodyPr wrap="square" rtlCol="0">
            <a:spAutoFit/>
          </a:bodyPr>
          <a:lstStyle/>
          <a:p>
            <a:r>
              <a:rPr lang="es-MX" sz="1600" b="1" i="0" strike="noStrike" cap="none" spc="0" baseline="0">
                <a:solidFill>
                  <a:srgbClr val="29628F"/>
                </a:solidFill>
                <a:effectLst/>
                <a:latin typeface="Arial"/>
                <a:ea typeface="Arial"/>
                <a:cs typeface="Arial"/>
              </a:rPr>
              <a:t>PERSONAS CON </a:t>
            </a:r>
            <a:br>
              <a:rPr sz="1600"/>
            </a:br>
            <a:r>
              <a:rPr lang="es-MX" sz="1600" b="1" i="0" strike="noStrike" cap="none" spc="0" baseline="0">
                <a:solidFill>
                  <a:srgbClr val="29628F"/>
                </a:solidFill>
                <a:effectLst/>
                <a:latin typeface="Arial"/>
                <a:ea typeface="Arial"/>
                <a:cs typeface="Arial"/>
              </a:rPr>
              <a:t>DISCAPACIDAD</a:t>
            </a:r>
            <a:endParaRPr lang="en-US" sz="1600">
              <a:solidFill>
                <a:srgbClr val="29628F"/>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6F60201-0327-FF4C-91A5-6FD983A7E5D8}"/>
              </a:ext>
            </a:extLst>
          </p:cNvPr>
          <p:cNvSpPr txBox="1"/>
          <p:nvPr/>
        </p:nvSpPr>
        <p:spPr>
          <a:xfrm>
            <a:off x="5378822" y="3964512"/>
            <a:ext cx="3200400" cy="822960"/>
          </a:xfrm>
          <a:prstGeom prst="rect">
            <a:avLst/>
          </a:prstGeom>
          <a:noFill/>
        </p:spPr>
        <p:txBody>
          <a:bodyPr wrap="square" rtlCol="0">
            <a:spAutoFit/>
          </a:bodyPr>
          <a:lstStyle/>
          <a:p>
            <a:r>
              <a:rPr lang="es-MX" sz="1600" b="1" i="0" strike="noStrike" cap="none" spc="0" baseline="0">
                <a:solidFill>
                  <a:srgbClr val="29628F"/>
                </a:solidFill>
                <a:effectLst/>
                <a:latin typeface="Arial"/>
                <a:ea typeface="Arial"/>
                <a:cs typeface="Arial"/>
              </a:rPr>
              <a:t>PERSONAS CON ENFERMEDAD </a:t>
            </a:r>
            <a:br>
              <a:rPr sz="1600"/>
            </a:br>
            <a:r>
              <a:rPr lang="es-MX" sz="1600" b="1" i="0" strike="noStrike" cap="none" spc="0" baseline="0">
                <a:solidFill>
                  <a:srgbClr val="29628F"/>
                </a:solidFill>
                <a:effectLst/>
                <a:latin typeface="Arial"/>
                <a:ea typeface="Arial"/>
                <a:cs typeface="Arial"/>
              </a:rPr>
              <a:t>RENAL TERMINAL</a:t>
            </a:r>
            <a:endParaRPr lang="en-US" sz="1600">
              <a:solidFill>
                <a:srgbClr val="29628F"/>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AD17D26E-8DBE-8F47-AA3E-620EC6F42CEE}"/>
              </a:ext>
            </a:extLst>
          </p:cNvPr>
          <p:cNvCxnSpPr/>
          <p:nvPr/>
        </p:nvCxnSpPr>
        <p:spPr>
          <a:xfrm>
            <a:off x="0" y="315468"/>
            <a:ext cx="914264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543D290-B979-6D44-82AF-959BF460ABE4}"/>
              </a:ext>
            </a:extLst>
          </p:cNvPr>
          <p:cNvSpPr/>
          <p:nvPr/>
        </p:nvSpPr>
        <p:spPr>
          <a:xfrm>
            <a:off x="0" y="153162"/>
            <a:ext cx="1905000" cy="324612"/>
          </a:xfrm>
          <a:prstGeom prst="rect">
            <a:avLst/>
          </a:prstGeom>
          <a:solidFill>
            <a:srgbClr val="2962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72" rtlCol="0" anchor="ctr"/>
          <a:lstStyle/>
          <a:p>
            <a:r>
              <a:rPr lang="es-MX" sz="900" b="0" i="0" strike="noStrike" cap="none" spc="0" baseline="0">
                <a:solidFill>
                  <a:srgbClr val="FFFFFF"/>
                </a:solidFill>
                <a:effectLst/>
                <a:latin typeface="Arial"/>
                <a:ea typeface="Arial"/>
                <a:cs typeface="Arial"/>
              </a:rPr>
              <a:t>¿QUÉ ES MEDICARE?</a:t>
            </a:r>
          </a:p>
        </p:txBody>
      </p:sp>
      <p:sp>
        <p:nvSpPr>
          <p:cNvPr id="13" name="Rectangle 12">
            <a:extLst>
              <a:ext uri="{FF2B5EF4-FFF2-40B4-BE49-F238E27FC236}">
                <a16:creationId xmlns:a16="http://schemas.microsoft.com/office/drawing/2014/main" id="{8AC8664F-579E-AD4A-9A34-3C78E0D27445}"/>
              </a:ext>
            </a:extLst>
          </p:cNvPr>
          <p:cNvSpPr/>
          <p:nvPr/>
        </p:nvSpPr>
        <p:spPr>
          <a:xfrm>
            <a:off x="2019300" y="153162"/>
            <a:ext cx="1609725" cy="324612"/>
          </a:xfrm>
          <a:prstGeom prst="rect">
            <a:avLst/>
          </a:prstGeom>
          <a:solidFill>
            <a:srgbClr val="3583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DEFINIDO POR MEDICARE</a:t>
            </a:r>
          </a:p>
        </p:txBody>
      </p:sp>
      <p:sp>
        <p:nvSpPr>
          <p:cNvPr id="14" name="Rectangle 13">
            <a:extLst>
              <a:ext uri="{FF2B5EF4-FFF2-40B4-BE49-F238E27FC236}">
                <a16:creationId xmlns:a16="http://schemas.microsoft.com/office/drawing/2014/main" id="{C38C9239-163D-B64A-A090-343D1FFED999}"/>
              </a:ext>
            </a:extLst>
          </p:cNvPr>
          <p:cNvSpPr/>
          <p:nvPr/>
        </p:nvSpPr>
        <p:spPr>
          <a:xfrm>
            <a:off x="3743325" y="153162"/>
            <a:ext cx="1681163" cy="324612"/>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dirty="0">
                <a:solidFill>
                  <a:srgbClr val="FFFFFF"/>
                </a:solidFill>
                <a:effectLst/>
                <a:latin typeface="Arial"/>
                <a:ea typeface="Arial"/>
                <a:cs typeface="Arial"/>
              </a:rPr>
              <a:t>PARTES DE MEDICARE</a:t>
            </a:r>
          </a:p>
        </p:txBody>
      </p:sp>
      <p:sp>
        <p:nvSpPr>
          <p:cNvPr id="15" name="Rectangle 14">
            <a:extLst>
              <a:ext uri="{FF2B5EF4-FFF2-40B4-BE49-F238E27FC236}">
                <a16:creationId xmlns:a16="http://schemas.microsoft.com/office/drawing/2014/main" id="{373D26FC-9DC2-EE44-A4BF-EFC34D7C6726}"/>
              </a:ext>
            </a:extLst>
          </p:cNvPr>
          <p:cNvSpPr/>
          <p:nvPr/>
        </p:nvSpPr>
        <p:spPr>
          <a:xfrm>
            <a:off x="0" y="153162"/>
            <a:ext cx="457200" cy="324612"/>
          </a:xfrm>
          <a:prstGeom prst="rect">
            <a:avLst/>
          </a:prstGeom>
          <a:gradFill>
            <a:gsLst>
              <a:gs pos="0">
                <a:schemeClr val="tx1">
                  <a:alpha val="0"/>
                </a:schemeClr>
              </a:gs>
              <a:gs pos="100000">
                <a:schemeClr val="tx1">
                  <a:alpha val="10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A99992CD-4AB9-914B-B8E8-8B593DCBBEFB}"/>
              </a:ext>
            </a:extLst>
          </p:cNvPr>
          <p:cNvPicPr>
            <a:picLocks noChangeAspect="1"/>
          </p:cNvPicPr>
          <p:nvPr/>
        </p:nvPicPr>
        <p:blipFill>
          <a:blip r:embed="rId3"/>
          <a:srcRect l="5883" t="63623" r="87867" b="25008"/>
          <a:stretch>
            <a:fillRect/>
          </a:stretch>
        </p:blipFill>
        <p:spPr>
          <a:xfrm>
            <a:off x="537882" y="3320588"/>
            <a:ext cx="571500" cy="584775"/>
          </a:xfrm>
          <a:prstGeom prst="rect">
            <a:avLst/>
          </a:prstGeom>
        </p:spPr>
      </p:pic>
      <p:pic>
        <p:nvPicPr>
          <p:cNvPr id="19" name="Picture 18">
            <a:extLst>
              <a:ext uri="{FF2B5EF4-FFF2-40B4-BE49-F238E27FC236}">
                <a16:creationId xmlns:a16="http://schemas.microsoft.com/office/drawing/2014/main" id="{72E505FB-D95B-2247-ADEC-A2DFEC3F38B0}"/>
              </a:ext>
            </a:extLst>
          </p:cNvPr>
          <p:cNvPicPr>
            <a:picLocks noChangeAspect="1"/>
          </p:cNvPicPr>
          <p:nvPr/>
        </p:nvPicPr>
        <p:blipFill>
          <a:blip r:embed="rId3"/>
          <a:srcRect l="33089" t="63623" r="60661" b="25008"/>
          <a:stretch>
            <a:fillRect/>
          </a:stretch>
        </p:blipFill>
        <p:spPr>
          <a:xfrm>
            <a:off x="3025588" y="3320588"/>
            <a:ext cx="571500" cy="584775"/>
          </a:xfrm>
          <a:prstGeom prst="rect">
            <a:avLst/>
          </a:prstGeom>
        </p:spPr>
      </p:pic>
      <p:pic>
        <p:nvPicPr>
          <p:cNvPr id="23" name="Picture 22">
            <a:extLst>
              <a:ext uri="{FF2B5EF4-FFF2-40B4-BE49-F238E27FC236}">
                <a16:creationId xmlns:a16="http://schemas.microsoft.com/office/drawing/2014/main" id="{2D521855-4390-0D40-8857-09600E5EC427}"/>
              </a:ext>
            </a:extLst>
          </p:cNvPr>
          <p:cNvPicPr>
            <a:picLocks noChangeAspect="1"/>
          </p:cNvPicPr>
          <p:nvPr/>
        </p:nvPicPr>
        <p:blipFill>
          <a:blip r:embed="rId3"/>
          <a:srcRect l="59594" t="63623" r="34117" b="25008"/>
          <a:stretch>
            <a:fillRect/>
          </a:stretch>
        </p:blipFill>
        <p:spPr>
          <a:xfrm>
            <a:off x="5449210" y="3320588"/>
            <a:ext cx="575072" cy="584775"/>
          </a:xfrm>
          <a:prstGeom prst="rect">
            <a:avLst/>
          </a:prstGeom>
        </p:spPr>
      </p:pic>
    </p:spTree>
    <p:extLst>
      <p:ext uri="{BB962C8B-B14F-4D97-AF65-F5344CB8AC3E}">
        <p14:creationId xmlns:p14="http://schemas.microsoft.com/office/powerpoint/2010/main" val="344804993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E84F6C-D0A8-AF48-96AD-000646E0111B}"/>
              </a:ext>
            </a:extLst>
          </p:cNvPr>
          <p:cNvSpPr/>
          <p:nvPr/>
        </p:nvSpPr>
        <p:spPr>
          <a:xfrm>
            <a:off x="0" y="-2"/>
            <a:ext cx="9144000" cy="5143501"/>
          </a:xfrm>
          <a:prstGeom prst="rect">
            <a:avLst/>
          </a:prstGeom>
          <a:solidFill>
            <a:srgbClr val="F5F5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B62B88D6-46A1-534D-AD76-587AA7341E3B}"/>
              </a:ext>
            </a:extLst>
          </p:cNvPr>
          <p:cNvCxnSpPr/>
          <p:nvPr/>
        </p:nvCxnSpPr>
        <p:spPr>
          <a:xfrm flipH="1">
            <a:off x="2292965" y="1150374"/>
            <a:ext cx="0" cy="3411794"/>
          </a:xfrm>
          <a:prstGeom prst="line">
            <a:avLst/>
          </a:prstGeom>
          <a:ln>
            <a:solidFill>
              <a:schemeClr val="bg1">
                <a:lumMod val="75000"/>
              </a:schemeClr>
            </a:solidFill>
            <a:headEnd type="non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C0EA175-C852-CA4F-BDC2-7A518E82892A}"/>
              </a:ext>
            </a:extLst>
          </p:cNvPr>
          <p:cNvCxnSpPr/>
          <p:nvPr/>
        </p:nvCxnSpPr>
        <p:spPr>
          <a:xfrm flipH="1">
            <a:off x="4572000" y="1150374"/>
            <a:ext cx="0" cy="3411794"/>
          </a:xfrm>
          <a:prstGeom prst="line">
            <a:avLst/>
          </a:prstGeom>
          <a:ln>
            <a:solidFill>
              <a:schemeClr val="bg1">
                <a:lumMod val="75000"/>
              </a:schemeClr>
            </a:solidFill>
            <a:head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4112725-4278-9844-9DD2-63A249AFB103}"/>
              </a:ext>
            </a:extLst>
          </p:cNvPr>
          <p:cNvCxnSpPr/>
          <p:nvPr/>
        </p:nvCxnSpPr>
        <p:spPr>
          <a:xfrm flipH="1">
            <a:off x="6858000" y="1150374"/>
            <a:ext cx="0" cy="3411794"/>
          </a:xfrm>
          <a:prstGeom prst="line">
            <a:avLst/>
          </a:prstGeom>
          <a:ln>
            <a:solidFill>
              <a:schemeClr val="bg1">
                <a:lumMod val="75000"/>
              </a:schemeClr>
            </a:solidFill>
            <a:headEnd type="non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D1C484DB-70D0-1744-B7A1-B1F3C66B357F}"/>
              </a:ext>
            </a:extLst>
          </p:cNvPr>
          <p:cNvSpPr/>
          <p:nvPr/>
        </p:nvSpPr>
        <p:spPr>
          <a:xfrm>
            <a:off x="507997" y="1129551"/>
            <a:ext cx="1267013" cy="12670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95C3D13-4C67-F242-9FAB-C5930048A5C4}"/>
              </a:ext>
            </a:extLst>
          </p:cNvPr>
          <p:cNvSpPr/>
          <p:nvPr/>
        </p:nvSpPr>
        <p:spPr>
          <a:xfrm>
            <a:off x="2810714" y="1129550"/>
            <a:ext cx="1267013" cy="12670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528608-1860-6A4F-8B57-B2700366F53B}"/>
              </a:ext>
            </a:extLst>
          </p:cNvPr>
          <p:cNvSpPr/>
          <p:nvPr/>
        </p:nvSpPr>
        <p:spPr>
          <a:xfrm>
            <a:off x="5099981" y="1129550"/>
            <a:ext cx="1267013" cy="12670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095BD93-9CD5-9D47-8A1D-D01EA04C361F}"/>
              </a:ext>
            </a:extLst>
          </p:cNvPr>
          <p:cNvSpPr/>
          <p:nvPr/>
        </p:nvSpPr>
        <p:spPr>
          <a:xfrm>
            <a:off x="7389250" y="1129549"/>
            <a:ext cx="1267013" cy="12670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B1263F2-E0FF-8642-BA95-A492D0B0C658}"/>
              </a:ext>
            </a:extLst>
          </p:cNvPr>
          <p:cNvCxnSpPr/>
          <p:nvPr/>
        </p:nvCxnSpPr>
        <p:spPr>
          <a:xfrm>
            <a:off x="0" y="315468"/>
            <a:ext cx="914264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0A8A673-9BF0-4E44-BCE4-F48AAD490C3A}"/>
              </a:ext>
            </a:extLst>
          </p:cNvPr>
          <p:cNvSpPr/>
          <p:nvPr/>
        </p:nvSpPr>
        <p:spPr>
          <a:xfrm>
            <a:off x="0" y="153162"/>
            <a:ext cx="1905000" cy="324612"/>
          </a:xfrm>
          <a:prstGeom prst="rect">
            <a:avLst/>
          </a:prstGeom>
          <a:solidFill>
            <a:srgbClr val="2962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72" rtlCol="0" anchor="ctr"/>
          <a:lstStyle/>
          <a:p>
            <a:r>
              <a:rPr lang="es-MX" sz="900" b="0" i="0" strike="noStrike" cap="none" spc="0" baseline="0">
                <a:solidFill>
                  <a:srgbClr val="FFFFFF"/>
                </a:solidFill>
                <a:effectLst/>
                <a:latin typeface="Arial"/>
                <a:ea typeface="Arial"/>
                <a:cs typeface="Arial"/>
              </a:rPr>
              <a:t>¿QUÉ ES MEDICARE?</a:t>
            </a:r>
          </a:p>
        </p:txBody>
      </p:sp>
      <p:sp>
        <p:nvSpPr>
          <p:cNvPr id="12" name="Rectangle 11">
            <a:extLst>
              <a:ext uri="{FF2B5EF4-FFF2-40B4-BE49-F238E27FC236}">
                <a16:creationId xmlns:a16="http://schemas.microsoft.com/office/drawing/2014/main" id="{F432CA12-FC1A-2441-87B3-9FE61C01E605}"/>
              </a:ext>
            </a:extLst>
          </p:cNvPr>
          <p:cNvSpPr/>
          <p:nvPr/>
        </p:nvSpPr>
        <p:spPr>
          <a:xfrm>
            <a:off x="2019300" y="153162"/>
            <a:ext cx="1609725" cy="324612"/>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DEFINIDO POR MEDICARE</a:t>
            </a:r>
          </a:p>
        </p:txBody>
      </p:sp>
      <p:sp>
        <p:nvSpPr>
          <p:cNvPr id="13" name="Rectangle 12">
            <a:extLst>
              <a:ext uri="{FF2B5EF4-FFF2-40B4-BE49-F238E27FC236}">
                <a16:creationId xmlns:a16="http://schemas.microsoft.com/office/drawing/2014/main" id="{6E3903AC-6A68-D040-8316-D24EFF9C3FB5}"/>
              </a:ext>
            </a:extLst>
          </p:cNvPr>
          <p:cNvSpPr/>
          <p:nvPr/>
        </p:nvSpPr>
        <p:spPr>
          <a:xfrm>
            <a:off x="3743325" y="153162"/>
            <a:ext cx="1681163" cy="324612"/>
          </a:xfrm>
          <a:prstGeom prst="rect">
            <a:avLst/>
          </a:prstGeom>
          <a:solidFill>
            <a:srgbClr val="3583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PARTES DE MEDICARE</a:t>
            </a:r>
          </a:p>
        </p:txBody>
      </p:sp>
      <p:sp>
        <p:nvSpPr>
          <p:cNvPr id="14" name="Rectangle 13">
            <a:extLst>
              <a:ext uri="{FF2B5EF4-FFF2-40B4-BE49-F238E27FC236}">
                <a16:creationId xmlns:a16="http://schemas.microsoft.com/office/drawing/2014/main" id="{2E242FCA-03BB-734B-9B80-F70ACF2FF4BE}"/>
              </a:ext>
            </a:extLst>
          </p:cNvPr>
          <p:cNvSpPr/>
          <p:nvPr/>
        </p:nvSpPr>
        <p:spPr>
          <a:xfrm>
            <a:off x="0" y="153162"/>
            <a:ext cx="457200" cy="324612"/>
          </a:xfrm>
          <a:prstGeom prst="rect">
            <a:avLst/>
          </a:prstGeom>
          <a:gradFill>
            <a:gsLst>
              <a:gs pos="0">
                <a:schemeClr val="tx1">
                  <a:alpha val="0"/>
                </a:schemeClr>
              </a:gs>
              <a:gs pos="100000">
                <a:schemeClr val="tx1">
                  <a:alpha val="10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EB31DD7-F431-2942-9223-C4EC5BEBBFB0}"/>
              </a:ext>
            </a:extLst>
          </p:cNvPr>
          <p:cNvGrpSpPr/>
          <p:nvPr/>
        </p:nvGrpSpPr>
        <p:grpSpPr>
          <a:xfrm>
            <a:off x="504264" y="1272124"/>
            <a:ext cx="1270748" cy="580130"/>
            <a:chOff x="504264" y="1464630"/>
            <a:chExt cx="1270748" cy="580130"/>
          </a:xfrm>
        </p:grpSpPr>
        <p:sp>
          <p:nvSpPr>
            <p:cNvPr id="16" name="TextBox 15">
              <a:extLst>
                <a:ext uri="{FF2B5EF4-FFF2-40B4-BE49-F238E27FC236}">
                  <a16:creationId xmlns:a16="http://schemas.microsoft.com/office/drawing/2014/main" id="{845AE76F-8FE4-FE4F-8B99-985D31C7166E}"/>
                </a:ext>
              </a:extLst>
            </p:cNvPr>
            <p:cNvSpPr txBox="1"/>
            <p:nvPr/>
          </p:nvSpPr>
          <p:spPr>
            <a:xfrm>
              <a:off x="504265" y="1464630"/>
              <a:ext cx="1270747" cy="228600"/>
            </a:xfrm>
            <a:prstGeom prst="rect">
              <a:avLst/>
            </a:prstGeom>
            <a:noFill/>
          </p:spPr>
          <p:txBody>
            <a:bodyPr wrap="square" rtlCol="0">
              <a:spAutoFit/>
            </a:bodyPr>
            <a:lstStyle/>
            <a:p>
              <a:pPr algn="ctr"/>
              <a:r>
                <a:rPr lang="es-MX" sz="900" b="1" i="0" strike="noStrike" cap="none" spc="0" baseline="0">
                  <a:solidFill>
                    <a:srgbClr val="D9D9D9"/>
                  </a:solidFill>
                  <a:effectLst/>
                  <a:latin typeface="Arial"/>
                  <a:ea typeface="Arial"/>
                  <a:cs typeface="Arial"/>
                </a:rPr>
                <a:t>MEDICARE</a:t>
              </a:r>
              <a:endParaRPr lang="en-US" sz="900">
                <a:solidFill>
                  <a:schemeClr val="bg1">
                    <a:lumMod val="85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30DF4474-1401-294E-B494-FE6CA0DD55BF}"/>
                </a:ext>
              </a:extLst>
            </p:cNvPr>
            <p:cNvSpPr txBox="1"/>
            <p:nvPr/>
          </p:nvSpPr>
          <p:spPr>
            <a:xfrm>
              <a:off x="504264" y="1583095"/>
              <a:ext cx="1270747" cy="457200"/>
            </a:xfrm>
            <a:prstGeom prst="rect">
              <a:avLst/>
            </a:prstGeom>
            <a:noFill/>
          </p:spPr>
          <p:txBody>
            <a:bodyPr wrap="square" rtlCol="0">
              <a:spAutoFit/>
            </a:bodyPr>
            <a:lstStyle/>
            <a:p>
              <a:pPr algn="ctr"/>
              <a:r>
                <a:rPr lang="es-MX" sz="2400" b="0" i="0" strike="noStrike" cap="none" spc="0" baseline="0">
                  <a:solidFill>
                    <a:srgbClr val="29628F"/>
                  </a:solidFill>
                  <a:effectLst/>
                  <a:latin typeface="Arial"/>
                  <a:ea typeface="Arial"/>
                  <a:cs typeface="Arial"/>
                </a:rPr>
                <a:t>Parte A</a:t>
              </a:r>
            </a:p>
          </p:txBody>
        </p:sp>
      </p:grpSp>
      <p:grpSp>
        <p:nvGrpSpPr>
          <p:cNvPr id="18" name="Group 17">
            <a:extLst>
              <a:ext uri="{FF2B5EF4-FFF2-40B4-BE49-F238E27FC236}">
                <a16:creationId xmlns:a16="http://schemas.microsoft.com/office/drawing/2014/main" id="{B99A8840-92A1-7D46-8ABB-06B4706AB5BF}"/>
              </a:ext>
            </a:extLst>
          </p:cNvPr>
          <p:cNvGrpSpPr/>
          <p:nvPr/>
        </p:nvGrpSpPr>
        <p:grpSpPr>
          <a:xfrm>
            <a:off x="2795308" y="1272124"/>
            <a:ext cx="1270748" cy="580130"/>
            <a:chOff x="656664" y="1617030"/>
            <a:chExt cx="1270748" cy="580130"/>
          </a:xfrm>
        </p:grpSpPr>
        <p:sp>
          <p:nvSpPr>
            <p:cNvPr id="19" name="TextBox 18">
              <a:extLst>
                <a:ext uri="{FF2B5EF4-FFF2-40B4-BE49-F238E27FC236}">
                  <a16:creationId xmlns:a16="http://schemas.microsoft.com/office/drawing/2014/main" id="{ED28EC5F-6822-264D-970E-B16020A2767D}"/>
                </a:ext>
              </a:extLst>
            </p:cNvPr>
            <p:cNvSpPr txBox="1"/>
            <p:nvPr/>
          </p:nvSpPr>
          <p:spPr>
            <a:xfrm>
              <a:off x="656665" y="1617030"/>
              <a:ext cx="1270747" cy="228600"/>
            </a:xfrm>
            <a:prstGeom prst="rect">
              <a:avLst/>
            </a:prstGeom>
            <a:noFill/>
          </p:spPr>
          <p:txBody>
            <a:bodyPr wrap="square" rtlCol="0">
              <a:spAutoFit/>
            </a:bodyPr>
            <a:lstStyle/>
            <a:p>
              <a:pPr algn="ctr"/>
              <a:r>
                <a:rPr lang="es-MX" sz="900" b="1" i="0" strike="noStrike" cap="none" spc="0" baseline="0">
                  <a:solidFill>
                    <a:srgbClr val="D9D9D9"/>
                  </a:solidFill>
                  <a:effectLst/>
                  <a:latin typeface="Arial"/>
                  <a:ea typeface="Arial"/>
                  <a:cs typeface="Arial"/>
                </a:rPr>
                <a:t>MEDICARE</a:t>
              </a:r>
              <a:endParaRPr lang="en-US" sz="900">
                <a:solidFill>
                  <a:schemeClr val="bg1">
                    <a:lumMod val="8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78EE5317-FB51-BF4E-A001-7E7FD555BFEA}"/>
                </a:ext>
              </a:extLst>
            </p:cNvPr>
            <p:cNvSpPr txBox="1"/>
            <p:nvPr/>
          </p:nvSpPr>
          <p:spPr>
            <a:xfrm>
              <a:off x="656664" y="1735495"/>
              <a:ext cx="1270747" cy="457200"/>
            </a:xfrm>
            <a:prstGeom prst="rect">
              <a:avLst/>
            </a:prstGeom>
            <a:noFill/>
          </p:spPr>
          <p:txBody>
            <a:bodyPr wrap="square" rtlCol="0">
              <a:spAutoFit/>
            </a:bodyPr>
            <a:lstStyle/>
            <a:p>
              <a:pPr algn="ctr"/>
              <a:r>
                <a:rPr lang="es-MX" sz="2400" b="0" i="0" strike="noStrike" cap="none" spc="0" baseline="0">
                  <a:solidFill>
                    <a:srgbClr val="29628F"/>
                  </a:solidFill>
                  <a:effectLst/>
                  <a:latin typeface="Arial"/>
                  <a:ea typeface="Arial"/>
                  <a:cs typeface="Arial"/>
                </a:rPr>
                <a:t>Parte B</a:t>
              </a:r>
            </a:p>
          </p:txBody>
        </p:sp>
      </p:grpSp>
      <p:grpSp>
        <p:nvGrpSpPr>
          <p:cNvPr id="21" name="Group 20">
            <a:extLst>
              <a:ext uri="{FF2B5EF4-FFF2-40B4-BE49-F238E27FC236}">
                <a16:creationId xmlns:a16="http://schemas.microsoft.com/office/drawing/2014/main" id="{1FC9CE71-70A6-FF45-8B0E-862C00FF62AF}"/>
              </a:ext>
            </a:extLst>
          </p:cNvPr>
          <p:cNvGrpSpPr/>
          <p:nvPr/>
        </p:nvGrpSpPr>
        <p:grpSpPr>
          <a:xfrm>
            <a:off x="5084670" y="1272124"/>
            <a:ext cx="1270748" cy="580130"/>
            <a:chOff x="656664" y="1617030"/>
            <a:chExt cx="1270748" cy="580130"/>
          </a:xfrm>
        </p:grpSpPr>
        <p:sp>
          <p:nvSpPr>
            <p:cNvPr id="22" name="TextBox 21">
              <a:extLst>
                <a:ext uri="{FF2B5EF4-FFF2-40B4-BE49-F238E27FC236}">
                  <a16:creationId xmlns:a16="http://schemas.microsoft.com/office/drawing/2014/main" id="{626DE9D1-A641-184C-83D9-8AF41C682B61}"/>
                </a:ext>
              </a:extLst>
            </p:cNvPr>
            <p:cNvSpPr txBox="1"/>
            <p:nvPr/>
          </p:nvSpPr>
          <p:spPr>
            <a:xfrm>
              <a:off x="656665" y="1617030"/>
              <a:ext cx="1270747" cy="228600"/>
            </a:xfrm>
            <a:prstGeom prst="rect">
              <a:avLst/>
            </a:prstGeom>
            <a:noFill/>
          </p:spPr>
          <p:txBody>
            <a:bodyPr wrap="square" rtlCol="0">
              <a:spAutoFit/>
            </a:bodyPr>
            <a:lstStyle/>
            <a:p>
              <a:pPr algn="ctr"/>
              <a:r>
                <a:rPr lang="es-MX" sz="900" b="1" i="0" strike="noStrike" cap="none" spc="0" baseline="0">
                  <a:solidFill>
                    <a:srgbClr val="D9D9D9"/>
                  </a:solidFill>
                  <a:effectLst/>
                  <a:latin typeface="Arial"/>
                  <a:ea typeface="Arial"/>
                  <a:cs typeface="Arial"/>
                </a:rPr>
                <a:t>MEDICARE</a:t>
              </a:r>
              <a:endParaRPr lang="en-US" sz="900">
                <a:solidFill>
                  <a:schemeClr val="bg1">
                    <a:lumMod val="8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1D7C95CC-E3F6-984C-97F2-73525AD7B0D9}"/>
                </a:ext>
              </a:extLst>
            </p:cNvPr>
            <p:cNvSpPr txBox="1"/>
            <p:nvPr/>
          </p:nvSpPr>
          <p:spPr>
            <a:xfrm>
              <a:off x="656664" y="1735495"/>
              <a:ext cx="1270747" cy="457200"/>
            </a:xfrm>
            <a:prstGeom prst="rect">
              <a:avLst/>
            </a:prstGeom>
            <a:noFill/>
          </p:spPr>
          <p:txBody>
            <a:bodyPr wrap="square" rtlCol="0">
              <a:spAutoFit/>
            </a:bodyPr>
            <a:lstStyle/>
            <a:p>
              <a:pPr algn="ctr"/>
              <a:r>
                <a:rPr lang="es-MX" sz="2400" b="0" i="0" strike="noStrike" cap="none" spc="0" baseline="0">
                  <a:solidFill>
                    <a:srgbClr val="29628F"/>
                  </a:solidFill>
                  <a:effectLst/>
                  <a:latin typeface="Arial"/>
                  <a:ea typeface="Arial"/>
                  <a:cs typeface="Arial"/>
                </a:rPr>
                <a:t>Parte C</a:t>
              </a:r>
            </a:p>
          </p:txBody>
        </p:sp>
      </p:grpSp>
      <p:grpSp>
        <p:nvGrpSpPr>
          <p:cNvPr id="24" name="Group 23">
            <a:extLst>
              <a:ext uri="{FF2B5EF4-FFF2-40B4-BE49-F238E27FC236}">
                <a16:creationId xmlns:a16="http://schemas.microsoft.com/office/drawing/2014/main" id="{E81B861A-21D5-094B-8936-F9E085D41093}"/>
              </a:ext>
            </a:extLst>
          </p:cNvPr>
          <p:cNvGrpSpPr/>
          <p:nvPr/>
        </p:nvGrpSpPr>
        <p:grpSpPr>
          <a:xfrm>
            <a:off x="7369154" y="1272124"/>
            <a:ext cx="1270748" cy="580130"/>
            <a:chOff x="656664" y="1617030"/>
            <a:chExt cx="1270748" cy="580130"/>
          </a:xfrm>
        </p:grpSpPr>
        <p:sp>
          <p:nvSpPr>
            <p:cNvPr id="25" name="TextBox 24">
              <a:extLst>
                <a:ext uri="{FF2B5EF4-FFF2-40B4-BE49-F238E27FC236}">
                  <a16:creationId xmlns:a16="http://schemas.microsoft.com/office/drawing/2014/main" id="{2FC54497-877F-6A49-BD80-699CBE98D03D}"/>
                </a:ext>
              </a:extLst>
            </p:cNvPr>
            <p:cNvSpPr txBox="1"/>
            <p:nvPr/>
          </p:nvSpPr>
          <p:spPr>
            <a:xfrm>
              <a:off x="656665" y="1617030"/>
              <a:ext cx="1270747" cy="228600"/>
            </a:xfrm>
            <a:prstGeom prst="rect">
              <a:avLst/>
            </a:prstGeom>
            <a:noFill/>
          </p:spPr>
          <p:txBody>
            <a:bodyPr wrap="square" rtlCol="0">
              <a:spAutoFit/>
            </a:bodyPr>
            <a:lstStyle/>
            <a:p>
              <a:pPr algn="ctr"/>
              <a:r>
                <a:rPr lang="es-MX" sz="900" b="1" i="0" strike="noStrike" cap="none" spc="0" baseline="0">
                  <a:solidFill>
                    <a:srgbClr val="D9D9D9"/>
                  </a:solidFill>
                  <a:effectLst/>
                  <a:latin typeface="Arial"/>
                  <a:ea typeface="Arial"/>
                  <a:cs typeface="Arial"/>
                </a:rPr>
                <a:t>MEDICARE</a:t>
              </a:r>
              <a:endParaRPr lang="en-US" sz="900">
                <a:solidFill>
                  <a:schemeClr val="bg1">
                    <a:lumMod val="85000"/>
                  </a:schemeClr>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F0C17F68-F2B2-894C-968D-0013E6AD4730}"/>
                </a:ext>
              </a:extLst>
            </p:cNvPr>
            <p:cNvSpPr txBox="1"/>
            <p:nvPr/>
          </p:nvSpPr>
          <p:spPr>
            <a:xfrm>
              <a:off x="656665" y="1735495"/>
              <a:ext cx="1270747" cy="457200"/>
            </a:xfrm>
            <a:prstGeom prst="rect">
              <a:avLst/>
            </a:prstGeom>
            <a:noFill/>
          </p:spPr>
          <p:txBody>
            <a:bodyPr wrap="square" rtlCol="0">
              <a:spAutoFit/>
            </a:bodyPr>
            <a:lstStyle/>
            <a:p>
              <a:pPr algn="ctr"/>
              <a:r>
                <a:rPr lang="es-MX" sz="2400" b="0" i="0" strike="noStrike" cap="none" spc="0" baseline="0">
                  <a:solidFill>
                    <a:srgbClr val="29628F"/>
                  </a:solidFill>
                  <a:effectLst/>
                  <a:latin typeface="Arial"/>
                  <a:ea typeface="Arial"/>
                  <a:cs typeface="Arial"/>
                </a:rPr>
                <a:t>Parte D</a:t>
              </a:r>
            </a:p>
          </p:txBody>
        </p:sp>
      </p:grpSp>
      <p:sp>
        <p:nvSpPr>
          <p:cNvPr id="27" name="TextBox 26">
            <a:extLst>
              <a:ext uri="{FF2B5EF4-FFF2-40B4-BE49-F238E27FC236}">
                <a16:creationId xmlns:a16="http://schemas.microsoft.com/office/drawing/2014/main" id="{18C03C34-DC0C-6446-8CDE-51A4C77B3AC7}"/>
              </a:ext>
            </a:extLst>
          </p:cNvPr>
          <p:cNvSpPr txBox="1"/>
          <p:nvPr/>
        </p:nvSpPr>
        <p:spPr>
          <a:xfrm>
            <a:off x="4633045" y="2534886"/>
            <a:ext cx="2200883" cy="1700784"/>
          </a:xfrm>
          <a:prstGeom prst="rect">
            <a:avLst/>
          </a:prstGeom>
          <a:noFill/>
        </p:spPr>
        <p:txBody>
          <a:bodyPr wrap="square" rtlCol="0">
            <a:spAutoFit/>
          </a:bodyPr>
          <a:lstStyle/>
          <a:p>
            <a:pPr algn="ctr">
              <a:lnSpc>
                <a:spcPct val="110000"/>
              </a:lnSpc>
            </a:pPr>
            <a:r>
              <a:rPr lang="es-MX" sz="1600" b="1" i="0" strike="noStrike" cap="none" spc="0" baseline="0">
                <a:solidFill>
                  <a:srgbClr val="262626"/>
                </a:solidFill>
                <a:effectLst/>
                <a:latin typeface="Arial"/>
                <a:ea typeface="Arial"/>
                <a:cs typeface="Arial"/>
              </a:rPr>
              <a:t>Cobertura médica - </a:t>
            </a:r>
          </a:p>
          <a:p>
            <a:pPr algn="ctr">
              <a:lnSpc>
                <a:spcPct val="110000"/>
              </a:lnSpc>
            </a:pPr>
            <a:r>
              <a:rPr lang="es-MX" sz="1600" b="0" i="0" strike="noStrike" cap="none" spc="0" baseline="0">
                <a:solidFill>
                  <a:srgbClr val="262626"/>
                </a:solidFill>
                <a:effectLst/>
                <a:latin typeface="Arial"/>
                <a:ea typeface="Arial"/>
                <a:cs typeface="Arial"/>
              </a:rPr>
              <a:t>Combina </a:t>
            </a:r>
            <a:br>
              <a:rPr sz="1600"/>
            </a:br>
            <a:r>
              <a:rPr lang="es-MX" sz="1600" b="0" i="0" strike="noStrike" cap="none" spc="0" baseline="0">
                <a:solidFill>
                  <a:srgbClr val="262626"/>
                </a:solidFill>
                <a:effectLst/>
                <a:latin typeface="Arial"/>
                <a:ea typeface="Arial"/>
                <a:cs typeface="Arial"/>
              </a:rPr>
              <a:t>Medicare con su plan de salud TRS para crear TRS-Care Medicare Advantage. </a:t>
            </a:r>
          </a:p>
        </p:txBody>
      </p:sp>
      <p:sp>
        <p:nvSpPr>
          <p:cNvPr id="28" name="TextBox 27">
            <a:extLst>
              <a:ext uri="{FF2B5EF4-FFF2-40B4-BE49-F238E27FC236}">
                <a16:creationId xmlns:a16="http://schemas.microsoft.com/office/drawing/2014/main" id="{F26ABE4B-D7B5-F846-838D-92252D77E7B4}"/>
              </a:ext>
            </a:extLst>
          </p:cNvPr>
          <p:cNvSpPr txBox="1"/>
          <p:nvPr/>
        </p:nvSpPr>
        <p:spPr>
          <a:xfrm>
            <a:off x="6901293" y="2534886"/>
            <a:ext cx="2200883" cy="1554480"/>
          </a:xfrm>
          <a:prstGeom prst="rect">
            <a:avLst/>
          </a:prstGeom>
          <a:noFill/>
        </p:spPr>
        <p:txBody>
          <a:bodyPr wrap="square" rtlCol="0">
            <a:spAutoFit/>
          </a:bodyPr>
          <a:lstStyle/>
          <a:p>
            <a:pPr algn="ctr"/>
            <a:r>
              <a:rPr lang="es-MX" sz="1600" b="1" i="0" strike="noStrike" cap="none" spc="0" baseline="0">
                <a:solidFill>
                  <a:srgbClr val="262626"/>
                </a:solidFill>
                <a:effectLst/>
                <a:latin typeface="Arial"/>
                <a:ea typeface="Arial"/>
                <a:cs typeface="Arial"/>
              </a:rPr>
              <a:t>Cobertura </a:t>
            </a:r>
            <a:br>
              <a:rPr sz="1600"/>
            </a:br>
            <a:r>
              <a:rPr lang="es-MX" sz="1600" b="1" i="0" strike="noStrike" cap="none" spc="0" baseline="0">
                <a:solidFill>
                  <a:srgbClr val="262626"/>
                </a:solidFill>
                <a:effectLst/>
                <a:latin typeface="Arial"/>
                <a:ea typeface="Arial"/>
                <a:cs typeface="Arial"/>
              </a:rPr>
              <a:t>de prescripción - </a:t>
            </a:r>
          </a:p>
          <a:p>
            <a:pPr algn="ctr"/>
            <a:r>
              <a:rPr lang="es-MX" sz="1600" b="0" i="0" strike="noStrike" cap="none" spc="0" baseline="0">
                <a:solidFill>
                  <a:srgbClr val="262626"/>
                </a:solidFill>
                <a:effectLst/>
                <a:latin typeface="Arial"/>
                <a:ea typeface="Arial"/>
                <a:cs typeface="Arial"/>
              </a:rPr>
              <a:t>Combina Medicare con su plan de salud TRS para crear TRS-Care Medicare Rx. </a:t>
            </a:r>
          </a:p>
        </p:txBody>
      </p:sp>
      <p:sp>
        <p:nvSpPr>
          <p:cNvPr id="29" name="TextBox 28">
            <a:extLst>
              <a:ext uri="{FF2B5EF4-FFF2-40B4-BE49-F238E27FC236}">
                <a16:creationId xmlns:a16="http://schemas.microsoft.com/office/drawing/2014/main" id="{1B4E8C97-73C3-D042-AF9B-BD7F5B9AB56F}"/>
              </a:ext>
            </a:extLst>
          </p:cNvPr>
          <p:cNvSpPr txBox="1"/>
          <p:nvPr/>
        </p:nvSpPr>
        <p:spPr>
          <a:xfrm>
            <a:off x="2330239" y="2534886"/>
            <a:ext cx="2200883" cy="335280"/>
          </a:xfrm>
          <a:prstGeom prst="rect">
            <a:avLst/>
          </a:prstGeom>
          <a:noFill/>
        </p:spPr>
        <p:txBody>
          <a:bodyPr wrap="square" rtlCol="0">
            <a:spAutoFit/>
          </a:bodyPr>
          <a:lstStyle/>
          <a:p>
            <a:pPr algn="ctr"/>
            <a:r>
              <a:rPr lang="es-MX" sz="1600" b="1" i="0" strike="noStrike" cap="none" spc="0" baseline="0">
                <a:solidFill>
                  <a:srgbClr val="262626"/>
                </a:solidFill>
                <a:effectLst/>
                <a:latin typeface="Arial"/>
                <a:ea typeface="Arial"/>
                <a:cs typeface="Arial"/>
              </a:rPr>
              <a:t>Visitas a médicos</a:t>
            </a:r>
          </a:p>
        </p:txBody>
      </p:sp>
      <p:sp>
        <p:nvSpPr>
          <p:cNvPr id="30" name="TextBox 29">
            <a:extLst>
              <a:ext uri="{FF2B5EF4-FFF2-40B4-BE49-F238E27FC236}">
                <a16:creationId xmlns:a16="http://schemas.microsoft.com/office/drawing/2014/main" id="{4D27AB02-086F-2347-8419-11479E0FB894}"/>
              </a:ext>
            </a:extLst>
          </p:cNvPr>
          <p:cNvSpPr txBox="1"/>
          <p:nvPr/>
        </p:nvSpPr>
        <p:spPr>
          <a:xfrm>
            <a:off x="44241" y="2534886"/>
            <a:ext cx="2200883" cy="335280"/>
          </a:xfrm>
          <a:prstGeom prst="rect">
            <a:avLst/>
          </a:prstGeom>
          <a:noFill/>
        </p:spPr>
        <p:txBody>
          <a:bodyPr wrap="square" rtlCol="0">
            <a:spAutoFit/>
          </a:bodyPr>
          <a:lstStyle/>
          <a:p>
            <a:pPr algn="ctr"/>
            <a:r>
              <a:rPr lang="es-MX" sz="1600" b="1" i="0" strike="noStrike" cap="none" spc="0" baseline="0">
                <a:solidFill>
                  <a:srgbClr val="262626"/>
                </a:solidFill>
                <a:effectLst/>
                <a:latin typeface="Arial"/>
                <a:ea typeface="Arial"/>
                <a:cs typeface="Arial"/>
              </a:rPr>
              <a:t>Hospitalización</a:t>
            </a:r>
          </a:p>
        </p:txBody>
      </p:sp>
      <p:pic>
        <p:nvPicPr>
          <p:cNvPr id="32" name="Picture 31">
            <a:extLst>
              <a:ext uri="{FF2B5EF4-FFF2-40B4-BE49-F238E27FC236}">
                <a16:creationId xmlns:a16="http://schemas.microsoft.com/office/drawing/2014/main" id="{555BD9F4-D484-AC40-AB2A-848C2BABAE64}"/>
              </a:ext>
            </a:extLst>
          </p:cNvPr>
          <p:cNvPicPr>
            <a:picLocks noChangeAspect="1"/>
          </p:cNvPicPr>
          <p:nvPr/>
        </p:nvPicPr>
        <p:blipFill>
          <a:blip r:embed="rId3"/>
          <a:srcRect l="10610" t="37164" r="85487" b="55927"/>
          <a:stretch>
            <a:fillRect/>
          </a:stretch>
        </p:blipFill>
        <p:spPr>
          <a:xfrm>
            <a:off x="970161" y="1923584"/>
            <a:ext cx="356834" cy="355365"/>
          </a:xfrm>
          <a:prstGeom prst="rect">
            <a:avLst/>
          </a:prstGeom>
        </p:spPr>
      </p:pic>
      <p:pic>
        <p:nvPicPr>
          <p:cNvPr id="33" name="Picture 32">
            <a:extLst>
              <a:ext uri="{FF2B5EF4-FFF2-40B4-BE49-F238E27FC236}">
                <a16:creationId xmlns:a16="http://schemas.microsoft.com/office/drawing/2014/main" id="{3581F926-DF2F-AD45-8C9F-058F3054512D}"/>
              </a:ext>
            </a:extLst>
          </p:cNvPr>
          <p:cNvPicPr>
            <a:picLocks noChangeAspect="1"/>
          </p:cNvPicPr>
          <p:nvPr/>
        </p:nvPicPr>
        <p:blipFill>
          <a:blip r:embed="rId3"/>
          <a:srcRect l="35488" t="36579" r="60564" b="55927"/>
          <a:stretch>
            <a:fillRect/>
          </a:stretch>
        </p:blipFill>
        <p:spPr>
          <a:xfrm>
            <a:off x="3245006" y="1893478"/>
            <a:ext cx="361024" cy="385472"/>
          </a:xfrm>
          <a:prstGeom prst="rect">
            <a:avLst/>
          </a:prstGeom>
        </p:spPr>
      </p:pic>
      <p:pic>
        <p:nvPicPr>
          <p:cNvPr id="34" name="Picture 33">
            <a:extLst>
              <a:ext uri="{FF2B5EF4-FFF2-40B4-BE49-F238E27FC236}">
                <a16:creationId xmlns:a16="http://schemas.microsoft.com/office/drawing/2014/main" id="{D2D77BF6-F936-F64B-9DAC-E7949CE5FEB2}"/>
              </a:ext>
            </a:extLst>
          </p:cNvPr>
          <p:cNvPicPr>
            <a:picLocks noChangeAspect="1"/>
          </p:cNvPicPr>
          <p:nvPr/>
        </p:nvPicPr>
        <p:blipFill>
          <a:blip r:embed="rId3"/>
          <a:srcRect l="60366" t="36579" r="35564" b="56874"/>
          <a:stretch>
            <a:fillRect/>
          </a:stretch>
        </p:blipFill>
        <p:spPr>
          <a:xfrm>
            <a:off x="5519854" y="1893478"/>
            <a:ext cx="372176" cy="336766"/>
          </a:xfrm>
          <a:prstGeom prst="rect">
            <a:avLst/>
          </a:prstGeom>
        </p:spPr>
      </p:pic>
      <p:pic>
        <p:nvPicPr>
          <p:cNvPr id="35" name="Picture 34">
            <a:extLst>
              <a:ext uri="{FF2B5EF4-FFF2-40B4-BE49-F238E27FC236}">
                <a16:creationId xmlns:a16="http://schemas.microsoft.com/office/drawing/2014/main" id="{6D6E1EE3-140E-D446-BA8C-5962759FFB1E}"/>
              </a:ext>
            </a:extLst>
          </p:cNvPr>
          <p:cNvPicPr>
            <a:picLocks noChangeAspect="1"/>
          </p:cNvPicPr>
          <p:nvPr/>
        </p:nvPicPr>
        <p:blipFill>
          <a:blip r:embed="rId3"/>
          <a:srcRect l="85671" t="36579" r="10305" b="55927"/>
          <a:stretch>
            <a:fillRect/>
          </a:stretch>
        </p:blipFill>
        <p:spPr>
          <a:xfrm>
            <a:off x="7833731" y="1893478"/>
            <a:ext cx="367985" cy="385472"/>
          </a:xfrm>
          <a:prstGeom prst="rect">
            <a:avLst/>
          </a:prstGeom>
        </p:spPr>
      </p:pic>
    </p:spTree>
    <p:extLst>
      <p:ext uri="{BB962C8B-B14F-4D97-AF65-F5344CB8AC3E}">
        <p14:creationId xmlns:p14="http://schemas.microsoft.com/office/powerpoint/2010/main" val="39578696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DF16C3-01F0-4946-9E28-E9875FC2D678}"/>
              </a:ext>
            </a:extLst>
          </p:cNvPr>
          <p:cNvSpPr/>
          <p:nvPr/>
        </p:nvSpPr>
        <p:spPr>
          <a:xfrm>
            <a:off x="0" y="-2"/>
            <a:ext cx="9144000" cy="5143501"/>
          </a:xfrm>
          <a:prstGeom prst="rect">
            <a:avLst/>
          </a:prstGeom>
          <a:solidFill>
            <a:srgbClr val="3583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BC70A4E-526C-4F49-89A1-241C1A3604A0}"/>
              </a:ext>
            </a:extLst>
          </p:cNvPr>
          <p:cNvSpPr/>
          <p:nvPr/>
        </p:nvSpPr>
        <p:spPr>
          <a:xfrm>
            <a:off x="5127329" y="0"/>
            <a:ext cx="4015316" cy="5143501"/>
          </a:xfrm>
          <a:prstGeom prst="rect">
            <a:avLst/>
          </a:prstGeom>
          <a:solidFill>
            <a:schemeClr val="bg1">
              <a:alpha val="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4C617B5-4519-EF4F-A569-600BD913615C}"/>
              </a:ext>
            </a:extLst>
          </p:cNvPr>
          <p:cNvSpPr txBox="1"/>
          <p:nvPr/>
        </p:nvSpPr>
        <p:spPr>
          <a:xfrm>
            <a:off x="323850" y="-706071"/>
            <a:ext cx="2514600" cy="6492240"/>
          </a:xfrm>
          <a:prstGeom prst="rect">
            <a:avLst/>
          </a:prstGeom>
          <a:noFill/>
        </p:spPr>
        <p:txBody>
          <a:bodyPr wrap="square" rtlCol="0">
            <a:spAutoFit/>
          </a:bodyPr>
          <a:lstStyle/>
          <a:p>
            <a:r>
              <a:rPr lang="es-MX" sz="42000" b="0" i="0" strike="noStrike" cap="none" spc="0" baseline="0">
                <a:solidFill>
                  <a:srgbClr val="FFFFFF">
                    <a:alpha val="14902"/>
                  </a:srgbClr>
                </a:solidFill>
                <a:effectLst/>
                <a:latin typeface="Arial"/>
                <a:ea typeface="Arial"/>
                <a:cs typeface="Arial"/>
              </a:rPr>
              <a:t>2</a:t>
            </a:r>
          </a:p>
        </p:txBody>
      </p:sp>
      <p:sp>
        <p:nvSpPr>
          <p:cNvPr id="8" name="TextBox 7">
            <a:extLst>
              <a:ext uri="{FF2B5EF4-FFF2-40B4-BE49-F238E27FC236}">
                <a16:creationId xmlns:a16="http://schemas.microsoft.com/office/drawing/2014/main" id="{75D08D6E-9D7A-6644-8AB7-8A488A63A959}"/>
              </a:ext>
            </a:extLst>
          </p:cNvPr>
          <p:cNvSpPr txBox="1"/>
          <p:nvPr/>
        </p:nvSpPr>
        <p:spPr>
          <a:xfrm>
            <a:off x="0" y="0"/>
            <a:ext cx="4705350" cy="5143499"/>
          </a:xfrm>
          <a:prstGeom prst="rect">
            <a:avLst/>
          </a:prstGeom>
          <a:noFill/>
        </p:spPr>
        <p:txBody>
          <a:bodyPr wrap="square" rtlCol="0" anchor="ctr">
            <a:noAutofit/>
          </a:bodyPr>
          <a:lstStyle/>
          <a:p>
            <a:pPr algn="r">
              <a:lnSpc>
                <a:spcPct val="90000"/>
              </a:lnSpc>
            </a:pPr>
            <a:r>
              <a:rPr lang="es-MX" sz="3600" b="0" i="0" strike="noStrike" cap="none" spc="0" baseline="0">
                <a:solidFill>
                  <a:srgbClr val="FFFFFF"/>
                </a:solidFill>
                <a:effectLst/>
                <a:latin typeface="Arial"/>
                <a:ea typeface="Arial"/>
                <a:cs typeface="Arial"/>
              </a:rPr>
              <a:t>Costos de Medicare </a:t>
            </a:r>
            <a:br>
              <a:rPr sz="3600"/>
            </a:br>
            <a:r>
              <a:rPr lang="es-MX" sz="3600" b="0" i="0" strike="noStrike" cap="none" spc="0" baseline="0">
                <a:solidFill>
                  <a:srgbClr val="FFFFFF"/>
                </a:solidFill>
                <a:effectLst/>
                <a:latin typeface="Arial"/>
                <a:ea typeface="Arial"/>
                <a:cs typeface="Arial"/>
              </a:rPr>
              <a:t>y TRS-Care</a:t>
            </a:r>
          </a:p>
        </p:txBody>
      </p:sp>
      <p:sp>
        <p:nvSpPr>
          <p:cNvPr id="9" name="TextBox 8">
            <a:extLst>
              <a:ext uri="{FF2B5EF4-FFF2-40B4-BE49-F238E27FC236}">
                <a16:creationId xmlns:a16="http://schemas.microsoft.com/office/drawing/2014/main" id="{FC227A45-30CD-1640-93F9-7AFACE93C575}"/>
              </a:ext>
            </a:extLst>
          </p:cNvPr>
          <p:cNvSpPr txBox="1"/>
          <p:nvPr/>
        </p:nvSpPr>
        <p:spPr>
          <a:xfrm>
            <a:off x="5692676" y="1"/>
            <a:ext cx="3449969" cy="5143499"/>
          </a:xfrm>
          <a:prstGeom prst="rect">
            <a:avLst/>
          </a:prstGeom>
          <a:noFill/>
        </p:spPr>
        <p:txBody>
          <a:bodyPr wrap="square" rtlCol="0" anchor="ctr">
            <a:noAutofit/>
          </a:bodyPr>
          <a:lstStyle/>
          <a:p>
            <a:pPr marL="230188" indent="-230188">
              <a:spcAft>
                <a:spcPts val="3600"/>
              </a:spcAft>
              <a:buFont typeface="Arial" panose="020B0604020202020204" pitchFamily="34" charset="0"/>
              <a:buChar char="•"/>
            </a:pPr>
            <a:r>
              <a:rPr lang="es-MX" sz="1800" b="0" i="0" strike="noStrike" cap="none" spc="0" baseline="0">
                <a:solidFill>
                  <a:srgbClr val="FFFFFF"/>
                </a:solidFill>
                <a:effectLst/>
                <a:latin typeface="Arial"/>
                <a:ea typeface="Arial"/>
                <a:cs typeface="Arial"/>
              </a:rPr>
              <a:t>Parte A de Medicare</a:t>
            </a:r>
          </a:p>
          <a:p>
            <a:pPr marL="230188" indent="-230188">
              <a:spcAft>
                <a:spcPts val="3600"/>
              </a:spcAft>
              <a:buFont typeface="Arial" panose="020B0604020202020204" pitchFamily="34" charset="0"/>
              <a:buChar char="•"/>
            </a:pPr>
            <a:r>
              <a:rPr lang="es-MX" sz="1800" b="0" i="0" strike="noStrike" cap="none" spc="0" baseline="0">
                <a:solidFill>
                  <a:srgbClr val="FFFFFF"/>
                </a:solidFill>
                <a:effectLst/>
                <a:latin typeface="Arial"/>
                <a:ea typeface="Arial"/>
                <a:cs typeface="Arial"/>
              </a:rPr>
              <a:t>Parte B de Medicare</a:t>
            </a:r>
          </a:p>
          <a:p>
            <a:pPr marL="230188" indent="-230188">
              <a:spcAft>
                <a:spcPts val="3600"/>
              </a:spcAft>
              <a:buFont typeface="Arial" panose="020B0604020202020204" pitchFamily="34" charset="0"/>
              <a:buChar char="•"/>
            </a:pPr>
            <a:r>
              <a:rPr lang="es-MX" sz="1800" b="0" i="0" strike="noStrike" cap="none" spc="0" baseline="0">
                <a:solidFill>
                  <a:srgbClr val="FFFFFF"/>
                </a:solidFill>
                <a:effectLst/>
                <a:latin typeface="Arial"/>
                <a:ea typeface="Arial"/>
                <a:cs typeface="Arial"/>
              </a:rPr>
              <a:t>Parte C de Medicare</a:t>
            </a:r>
          </a:p>
          <a:p>
            <a:pPr marL="230188" indent="-230188">
              <a:spcAft>
                <a:spcPts val="3600"/>
              </a:spcAft>
              <a:buFont typeface="Arial" panose="020B0604020202020204" pitchFamily="34" charset="0"/>
              <a:buChar char="•"/>
            </a:pPr>
            <a:r>
              <a:rPr lang="es-MX" sz="1800" b="0" i="0" strike="noStrike" cap="none" spc="0" baseline="0">
                <a:solidFill>
                  <a:srgbClr val="FFFFFF"/>
                </a:solidFill>
                <a:effectLst/>
                <a:latin typeface="Arial"/>
                <a:ea typeface="Arial"/>
                <a:cs typeface="Arial"/>
              </a:rPr>
              <a:t>Parte D de Medicare</a:t>
            </a:r>
          </a:p>
        </p:txBody>
      </p:sp>
    </p:spTree>
    <p:extLst>
      <p:ext uri="{BB962C8B-B14F-4D97-AF65-F5344CB8AC3E}">
        <p14:creationId xmlns:p14="http://schemas.microsoft.com/office/powerpoint/2010/main" val="422417977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8A60BB-3679-6843-A3D6-C16478CDFE7D}"/>
              </a:ext>
            </a:extLst>
          </p:cNvPr>
          <p:cNvSpPr/>
          <p:nvPr/>
        </p:nvSpPr>
        <p:spPr>
          <a:xfrm>
            <a:off x="0" y="-2"/>
            <a:ext cx="9144000" cy="5143501"/>
          </a:xfrm>
          <a:prstGeom prst="rect">
            <a:avLst/>
          </a:prstGeom>
          <a:solidFill>
            <a:srgbClr val="F5F5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CC820B9E-AA7B-0448-A3C4-467B37BE8FE8}"/>
              </a:ext>
            </a:extLst>
          </p:cNvPr>
          <p:cNvCxnSpPr/>
          <p:nvPr/>
        </p:nvCxnSpPr>
        <p:spPr>
          <a:xfrm>
            <a:off x="0" y="315468"/>
            <a:ext cx="914264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638DF0F-E0BD-B641-A26E-D8205B49E731}"/>
              </a:ext>
            </a:extLst>
          </p:cNvPr>
          <p:cNvSpPr/>
          <p:nvPr/>
        </p:nvSpPr>
        <p:spPr>
          <a:xfrm>
            <a:off x="0" y="153162"/>
            <a:ext cx="3096986" cy="324612"/>
          </a:xfrm>
          <a:prstGeom prst="rect">
            <a:avLst/>
          </a:prstGeom>
          <a:solidFill>
            <a:srgbClr val="2962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72" rtlCol="0" anchor="ctr"/>
          <a:lstStyle/>
          <a:p>
            <a:r>
              <a:rPr lang="es-MX" sz="900" b="0" i="0" strike="noStrike" cap="none" spc="0" baseline="0">
                <a:solidFill>
                  <a:srgbClr val="FFFFFF"/>
                </a:solidFill>
                <a:effectLst/>
                <a:latin typeface="Arial"/>
                <a:ea typeface="Arial"/>
                <a:cs typeface="Arial"/>
              </a:rPr>
              <a:t>COSTOS PARA MEDICARE Y TRS-CARE</a:t>
            </a:r>
          </a:p>
        </p:txBody>
      </p:sp>
      <p:sp>
        <p:nvSpPr>
          <p:cNvPr id="10" name="Rectangle 9">
            <a:extLst>
              <a:ext uri="{FF2B5EF4-FFF2-40B4-BE49-F238E27FC236}">
                <a16:creationId xmlns:a16="http://schemas.microsoft.com/office/drawing/2014/main" id="{D6DD2D7D-6539-1042-9ED6-6EDF7E89B321}"/>
              </a:ext>
            </a:extLst>
          </p:cNvPr>
          <p:cNvSpPr/>
          <p:nvPr/>
        </p:nvSpPr>
        <p:spPr>
          <a:xfrm>
            <a:off x="0" y="153162"/>
            <a:ext cx="457200" cy="324612"/>
          </a:xfrm>
          <a:prstGeom prst="rect">
            <a:avLst/>
          </a:prstGeom>
          <a:gradFill>
            <a:gsLst>
              <a:gs pos="0">
                <a:schemeClr val="tx1">
                  <a:alpha val="0"/>
                </a:schemeClr>
              </a:gs>
              <a:gs pos="100000">
                <a:schemeClr val="tx1">
                  <a:alpha val="10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A738640-3FE4-EB40-88BD-B164B4A5B228}"/>
              </a:ext>
            </a:extLst>
          </p:cNvPr>
          <p:cNvSpPr/>
          <p:nvPr/>
        </p:nvSpPr>
        <p:spPr>
          <a:xfrm>
            <a:off x="3222489" y="153162"/>
            <a:ext cx="671224" cy="324612"/>
          </a:xfrm>
          <a:prstGeom prst="rect">
            <a:avLst/>
          </a:prstGeom>
          <a:solidFill>
            <a:srgbClr val="3583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PARTE A</a:t>
            </a:r>
          </a:p>
        </p:txBody>
      </p:sp>
      <p:sp>
        <p:nvSpPr>
          <p:cNvPr id="12" name="Rectangle 11">
            <a:extLst>
              <a:ext uri="{FF2B5EF4-FFF2-40B4-BE49-F238E27FC236}">
                <a16:creationId xmlns:a16="http://schemas.microsoft.com/office/drawing/2014/main" id="{B7DD9171-E870-2F48-9C0F-F3536119FD1C}"/>
              </a:ext>
            </a:extLst>
          </p:cNvPr>
          <p:cNvSpPr/>
          <p:nvPr/>
        </p:nvSpPr>
        <p:spPr>
          <a:xfrm>
            <a:off x="4019216" y="153162"/>
            <a:ext cx="671224" cy="324612"/>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PARTE B</a:t>
            </a:r>
          </a:p>
        </p:txBody>
      </p:sp>
      <p:sp>
        <p:nvSpPr>
          <p:cNvPr id="13" name="Rectangle 12">
            <a:extLst>
              <a:ext uri="{FF2B5EF4-FFF2-40B4-BE49-F238E27FC236}">
                <a16:creationId xmlns:a16="http://schemas.microsoft.com/office/drawing/2014/main" id="{6F208C22-B733-5449-9C64-4741BE723079}"/>
              </a:ext>
            </a:extLst>
          </p:cNvPr>
          <p:cNvSpPr/>
          <p:nvPr/>
        </p:nvSpPr>
        <p:spPr>
          <a:xfrm>
            <a:off x="4815943" y="153162"/>
            <a:ext cx="671224" cy="324612"/>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PARTE C</a:t>
            </a:r>
          </a:p>
        </p:txBody>
      </p:sp>
      <p:sp>
        <p:nvSpPr>
          <p:cNvPr id="14" name="Rectangle 13">
            <a:extLst>
              <a:ext uri="{FF2B5EF4-FFF2-40B4-BE49-F238E27FC236}">
                <a16:creationId xmlns:a16="http://schemas.microsoft.com/office/drawing/2014/main" id="{190AE05E-DAF5-4F47-A2CA-4E332133FF46}"/>
              </a:ext>
            </a:extLst>
          </p:cNvPr>
          <p:cNvSpPr/>
          <p:nvPr/>
        </p:nvSpPr>
        <p:spPr>
          <a:xfrm>
            <a:off x="5615141" y="153162"/>
            <a:ext cx="671224" cy="324612"/>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PARTE D</a:t>
            </a:r>
          </a:p>
        </p:txBody>
      </p:sp>
      <p:sp>
        <p:nvSpPr>
          <p:cNvPr id="15" name="Oval 14">
            <a:extLst>
              <a:ext uri="{FF2B5EF4-FFF2-40B4-BE49-F238E27FC236}">
                <a16:creationId xmlns:a16="http://schemas.microsoft.com/office/drawing/2014/main" id="{07C6269C-B765-354E-A0E3-110E17B91E54}"/>
              </a:ext>
            </a:extLst>
          </p:cNvPr>
          <p:cNvSpPr/>
          <p:nvPr/>
        </p:nvSpPr>
        <p:spPr>
          <a:xfrm>
            <a:off x="569951" y="1387343"/>
            <a:ext cx="2283316" cy="22833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D32FF21-1E59-B447-B7D0-9D4BA812290F}"/>
              </a:ext>
            </a:extLst>
          </p:cNvPr>
          <p:cNvSpPr txBox="1"/>
          <p:nvPr/>
        </p:nvSpPr>
        <p:spPr>
          <a:xfrm>
            <a:off x="1076236" y="1646335"/>
            <a:ext cx="1270747" cy="304800"/>
          </a:xfrm>
          <a:prstGeom prst="rect">
            <a:avLst/>
          </a:prstGeom>
          <a:noFill/>
        </p:spPr>
        <p:txBody>
          <a:bodyPr wrap="square" rtlCol="0">
            <a:spAutoFit/>
          </a:bodyPr>
          <a:lstStyle/>
          <a:p>
            <a:pPr algn="ctr"/>
            <a:r>
              <a:rPr lang="es-MX" sz="1400" b="1" i="0" strike="noStrike" cap="none" spc="0" baseline="0">
                <a:solidFill>
                  <a:srgbClr val="D9D9D9"/>
                </a:solidFill>
                <a:effectLst/>
                <a:latin typeface="Arial"/>
                <a:ea typeface="Arial"/>
                <a:cs typeface="Arial"/>
              </a:rPr>
              <a:t>MEDICARE</a:t>
            </a:r>
            <a:endParaRPr lang="en-US" sz="1400">
              <a:solidFill>
                <a:schemeClr val="bg1">
                  <a:lumMod val="85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53AFB0B-A778-4445-BE8C-2E166170AD4F}"/>
              </a:ext>
            </a:extLst>
          </p:cNvPr>
          <p:cNvSpPr txBox="1"/>
          <p:nvPr/>
        </p:nvSpPr>
        <p:spPr>
          <a:xfrm>
            <a:off x="717044" y="1908689"/>
            <a:ext cx="1989131" cy="701040"/>
          </a:xfrm>
          <a:prstGeom prst="rect">
            <a:avLst/>
          </a:prstGeom>
          <a:noFill/>
        </p:spPr>
        <p:txBody>
          <a:bodyPr wrap="square" rtlCol="0">
            <a:spAutoFit/>
          </a:bodyPr>
          <a:lstStyle/>
          <a:p>
            <a:pPr algn="ctr"/>
            <a:r>
              <a:rPr lang="es-MX" sz="4000" b="0" i="0" strike="noStrike" cap="none" spc="0" baseline="0">
                <a:solidFill>
                  <a:srgbClr val="29628F"/>
                </a:solidFill>
                <a:effectLst/>
                <a:latin typeface="Arial"/>
                <a:ea typeface="Arial"/>
                <a:cs typeface="Arial"/>
              </a:rPr>
              <a:t>Parte A</a:t>
            </a:r>
          </a:p>
        </p:txBody>
      </p:sp>
      <p:sp>
        <p:nvSpPr>
          <p:cNvPr id="18" name="TextBox 17">
            <a:extLst>
              <a:ext uri="{FF2B5EF4-FFF2-40B4-BE49-F238E27FC236}">
                <a16:creationId xmlns:a16="http://schemas.microsoft.com/office/drawing/2014/main" id="{DF99904B-3396-654E-A8AE-19D036319B11}"/>
              </a:ext>
            </a:extLst>
          </p:cNvPr>
          <p:cNvSpPr txBox="1"/>
          <p:nvPr/>
        </p:nvSpPr>
        <p:spPr>
          <a:xfrm>
            <a:off x="3331174" y="1672373"/>
            <a:ext cx="4261184" cy="2514600"/>
          </a:xfrm>
          <a:prstGeom prst="rect">
            <a:avLst/>
          </a:prstGeom>
          <a:noFill/>
        </p:spPr>
        <p:txBody>
          <a:bodyPr wrap="square" rtlCol="0">
            <a:spAutoFit/>
          </a:bodyPr>
          <a:lstStyle/>
          <a:p>
            <a:pPr>
              <a:spcAft>
                <a:spcPts val="1800"/>
              </a:spcAft>
            </a:pPr>
            <a:r>
              <a:rPr lang="es-MX" sz="2400" b="1" i="0" strike="noStrike" cap="none" spc="0" baseline="0">
                <a:solidFill>
                  <a:srgbClr val="CE4927"/>
                </a:solidFill>
                <a:effectLst/>
                <a:latin typeface="Arial"/>
                <a:ea typeface="Arial"/>
                <a:cs typeface="Arial"/>
              </a:rPr>
              <a:t>Sin costo </a:t>
            </a:r>
            <a:r>
              <a:rPr lang="es-MX" sz="2400" b="0" i="0" strike="noStrike" cap="none" spc="0" baseline="0">
                <a:solidFill>
                  <a:srgbClr val="262626"/>
                </a:solidFill>
                <a:effectLst/>
                <a:latin typeface="Arial"/>
                <a:ea typeface="Arial"/>
                <a:cs typeface="Arial"/>
              </a:rPr>
              <a:t>para la mayoría de las personas.</a:t>
            </a:r>
          </a:p>
          <a:p>
            <a:pPr>
              <a:spcAft>
                <a:spcPts val="1800"/>
              </a:spcAft>
            </a:pPr>
            <a:r>
              <a:rPr lang="es-MX" sz="2400" b="0" i="0" strike="noStrike" cap="none" spc="0" baseline="0">
                <a:solidFill>
                  <a:srgbClr val="262626"/>
                </a:solidFill>
                <a:effectLst/>
                <a:latin typeface="Arial"/>
                <a:ea typeface="Arial"/>
                <a:cs typeface="Arial"/>
              </a:rPr>
              <a:t>Si no es elegible para recibir la “Parte A libre de primas”, TRS no requiere que se inscriba en ella. </a:t>
            </a:r>
          </a:p>
        </p:txBody>
      </p:sp>
      <p:pic>
        <p:nvPicPr>
          <p:cNvPr id="21" name="Picture 20">
            <a:extLst>
              <a:ext uri="{FF2B5EF4-FFF2-40B4-BE49-F238E27FC236}">
                <a16:creationId xmlns:a16="http://schemas.microsoft.com/office/drawing/2014/main" id="{22837091-D380-5A49-A3DE-D75A5DD28E78}"/>
              </a:ext>
            </a:extLst>
          </p:cNvPr>
          <p:cNvPicPr>
            <a:picLocks noChangeAspect="1"/>
          </p:cNvPicPr>
          <p:nvPr/>
        </p:nvPicPr>
        <p:blipFill>
          <a:blip r:embed="rId3"/>
          <a:srcRect l="4731" t="66579" r="79775" b="4613"/>
          <a:stretch>
            <a:fillRect/>
          </a:stretch>
        </p:blipFill>
        <p:spPr>
          <a:xfrm>
            <a:off x="1391094" y="2704012"/>
            <a:ext cx="663388" cy="693807"/>
          </a:xfrm>
          <a:prstGeom prst="rect">
            <a:avLst/>
          </a:prstGeom>
        </p:spPr>
      </p:pic>
    </p:spTree>
    <p:extLst>
      <p:ext uri="{BB962C8B-B14F-4D97-AF65-F5344CB8AC3E}">
        <p14:creationId xmlns:p14="http://schemas.microsoft.com/office/powerpoint/2010/main" val="76290349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EA6E04-BA24-8446-9753-4FA226AE0155}"/>
              </a:ext>
            </a:extLst>
          </p:cNvPr>
          <p:cNvSpPr/>
          <p:nvPr/>
        </p:nvSpPr>
        <p:spPr>
          <a:xfrm>
            <a:off x="0" y="-1"/>
            <a:ext cx="9144000" cy="5143501"/>
          </a:xfrm>
          <a:prstGeom prst="rect">
            <a:avLst/>
          </a:prstGeom>
          <a:solidFill>
            <a:srgbClr val="F5F5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9F6C828-6645-6643-93F3-7D6B0BBD30FA}"/>
              </a:ext>
            </a:extLst>
          </p:cNvPr>
          <p:cNvPicPr>
            <a:picLocks noChangeAspect="1"/>
          </p:cNvPicPr>
          <p:nvPr/>
        </p:nvPicPr>
        <p:blipFill>
          <a:blip r:embed="rId3"/>
          <a:srcRect l="37097" t="56010" r="58602" b="35962"/>
          <a:stretch>
            <a:fillRect/>
          </a:stretch>
        </p:blipFill>
        <p:spPr>
          <a:xfrm>
            <a:off x="3359552" y="3043882"/>
            <a:ext cx="393291" cy="412903"/>
          </a:xfrm>
          <a:prstGeom prst="rect">
            <a:avLst/>
          </a:prstGeom>
        </p:spPr>
      </p:pic>
      <p:pic>
        <p:nvPicPr>
          <p:cNvPr id="4" name="Picture 3">
            <a:extLst>
              <a:ext uri="{FF2B5EF4-FFF2-40B4-BE49-F238E27FC236}">
                <a16:creationId xmlns:a16="http://schemas.microsoft.com/office/drawing/2014/main" id="{FAE17073-FCC7-5847-825D-8BF8A820C41F}"/>
              </a:ext>
            </a:extLst>
          </p:cNvPr>
          <p:cNvPicPr>
            <a:picLocks noChangeAspect="1"/>
          </p:cNvPicPr>
          <p:nvPr/>
        </p:nvPicPr>
        <p:blipFill>
          <a:blip r:embed="rId3"/>
          <a:srcRect l="37097" t="71113" r="58602" b="20860"/>
          <a:stretch>
            <a:fillRect/>
          </a:stretch>
        </p:blipFill>
        <p:spPr>
          <a:xfrm>
            <a:off x="3392128" y="3816832"/>
            <a:ext cx="393291" cy="412903"/>
          </a:xfrm>
          <a:prstGeom prst="rect">
            <a:avLst/>
          </a:prstGeom>
        </p:spPr>
      </p:pic>
      <p:cxnSp>
        <p:nvCxnSpPr>
          <p:cNvPr id="5" name="Straight Connector 4">
            <a:extLst>
              <a:ext uri="{FF2B5EF4-FFF2-40B4-BE49-F238E27FC236}">
                <a16:creationId xmlns:a16="http://schemas.microsoft.com/office/drawing/2014/main" id="{CA73952C-3140-5448-9C4D-5445634E8F8C}"/>
              </a:ext>
            </a:extLst>
          </p:cNvPr>
          <p:cNvCxnSpPr/>
          <p:nvPr/>
        </p:nvCxnSpPr>
        <p:spPr>
          <a:xfrm>
            <a:off x="0" y="315468"/>
            <a:ext cx="914264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A244EEBC-62D5-8746-AB74-6D28D28AE472}"/>
              </a:ext>
            </a:extLst>
          </p:cNvPr>
          <p:cNvSpPr/>
          <p:nvPr/>
        </p:nvSpPr>
        <p:spPr>
          <a:xfrm>
            <a:off x="0" y="153162"/>
            <a:ext cx="3096986" cy="324612"/>
          </a:xfrm>
          <a:prstGeom prst="rect">
            <a:avLst/>
          </a:prstGeom>
          <a:solidFill>
            <a:srgbClr val="2962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72" rtlCol="0" anchor="ctr"/>
          <a:lstStyle/>
          <a:p>
            <a:r>
              <a:rPr lang="es-MX" sz="900" b="0" i="0" strike="noStrike" cap="none" spc="0" baseline="0">
                <a:solidFill>
                  <a:srgbClr val="FFFFFF"/>
                </a:solidFill>
                <a:effectLst/>
                <a:latin typeface="Arial"/>
                <a:ea typeface="Arial"/>
                <a:cs typeface="Arial"/>
              </a:rPr>
              <a:t>COSTOS PARA MEDICARE Y TRS-CARE</a:t>
            </a:r>
          </a:p>
        </p:txBody>
      </p:sp>
      <p:sp>
        <p:nvSpPr>
          <p:cNvPr id="7" name="Rectangle 6">
            <a:extLst>
              <a:ext uri="{FF2B5EF4-FFF2-40B4-BE49-F238E27FC236}">
                <a16:creationId xmlns:a16="http://schemas.microsoft.com/office/drawing/2014/main" id="{3E95AC22-00AC-0A45-B51D-346E81BDEDDA}"/>
              </a:ext>
            </a:extLst>
          </p:cNvPr>
          <p:cNvSpPr/>
          <p:nvPr/>
        </p:nvSpPr>
        <p:spPr>
          <a:xfrm>
            <a:off x="0" y="153162"/>
            <a:ext cx="457200" cy="324612"/>
          </a:xfrm>
          <a:prstGeom prst="rect">
            <a:avLst/>
          </a:prstGeom>
          <a:gradFill>
            <a:gsLst>
              <a:gs pos="0">
                <a:schemeClr val="tx1">
                  <a:alpha val="0"/>
                </a:schemeClr>
              </a:gs>
              <a:gs pos="100000">
                <a:schemeClr val="tx1">
                  <a:alpha val="10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DCCC432-FDE5-0B4B-89D1-0F74DB9765E7}"/>
              </a:ext>
            </a:extLst>
          </p:cNvPr>
          <p:cNvSpPr/>
          <p:nvPr/>
        </p:nvSpPr>
        <p:spPr>
          <a:xfrm>
            <a:off x="3222489" y="153162"/>
            <a:ext cx="671224" cy="324612"/>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PARTE A</a:t>
            </a:r>
          </a:p>
        </p:txBody>
      </p:sp>
      <p:sp>
        <p:nvSpPr>
          <p:cNvPr id="9" name="Rectangle 8">
            <a:extLst>
              <a:ext uri="{FF2B5EF4-FFF2-40B4-BE49-F238E27FC236}">
                <a16:creationId xmlns:a16="http://schemas.microsoft.com/office/drawing/2014/main" id="{E14A1E47-A671-A84E-A734-9F305FF43B6F}"/>
              </a:ext>
            </a:extLst>
          </p:cNvPr>
          <p:cNvSpPr/>
          <p:nvPr/>
        </p:nvSpPr>
        <p:spPr>
          <a:xfrm>
            <a:off x="4019216" y="153162"/>
            <a:ext cx="671224" cy="324612"/>
          </a:xfrm>
          <a:prstGeom prst="rect">
            <a:avLst/>
          </a:prstGeom>
          <a:solidFill>
            <a:srgbClr val="3583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PARTE B</a:t>
            </a:r>
          </a:p>
        </p:txBody>
      </p:sp>
      <p:sp>
        <p:nvSpPr>
          <p:cNvPr id="10" name="Rectangle 9">
            <a:extLst>
              <a:ext uri="{FF2B5EF4-FFF2-40B4-BE49-F238E27FC236}">
                <a16:creationId xmlns:a16="http://schemas.microsoft.com/office/drawing/2014/main" id="{59E0FFF5-FC06-0C48-8A76-A13865ED5514}"/>
              </a:ext>
            </a:extLst>
          </p:cNvPr>
          <p:cNvSpPr/>
          <p:nvPr/>
        </p:nvSpPr>
        <p:spPr>
          <a:xfrm>
            <a:off x="4815943" y="153162"/>
            <a:ext cx="671224" cy="324612"/>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PARTE C</a:t>
            </a:r>
          </a:p>
        </p:txBody>
      </p:sp>
      <p:sp>
        <p:nvSpPr>
          <p:cNvPr id="11" name="Rectangle 10">
            <a:extLst>
              <a:ext uri="{FF2B5EF4-FFF2-40B4-BE49-F238E27FC236}">
                <a16:creationId xmlns:a16="http://schemas.microsoft.com/office/drawing/2014/main" id="{89B0AF61-6818-CE4E-9D62-C2CF345BBD6B}"/>
              </a:ext>
            </a:extLst>
          </p:cNvPr>
          <p:cNvSpPr/>
          <p:nvPr/>
        </p:nvSpPr>
        <p:spPr>
          <a:xfrm>
            <a:off x="5615141" y="153162"/>
            <a:ext cx="671224" cy="324612"/>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PARTE D</a:t>
            </a:r>
          </a:p>
        </p:txBody>
      </p:sp>
      <p:sp>
        <p:nvSpPr>
          <p:cNvPr id="12" name="Oval 11">
            <a:extLst>
              <a:ext uri="{FF2B5EF4-FFF2-40B4-BE49-F238E27FC236}">
                <a16:creationId xmlns:a16="http://schemas.microsoft.com/office/drawing/2014/main" id="{1FB27955-5592-4242-AEB4-AC36D67F4E63}"/>
              </a:ext>
            </a:extLst>
          </p:cNvPr>
          <p:cNvSpPr/>
          <p:nvPr/>
        </p:nvSpPr>
        <p:spPr>
          <a:xfrm>
            <a:off x="569951" y="1387343"/>
            <a:ext cx="2283316" cy="22833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A74CC34-31E7-B74B-8408-0A0019F928E3}"/>
              </a:ext>
            </a:extLst>
          </p:cNvPr>
          <p:cNvSpPr txBox="1"/>
          <p:nvPr/>
        </p:nvSpPr>
        <p:spPr>
          <a:xfrm>
            <a:off x="3359552" y="617068"/>
            <a:ext cx="5374052" cy="2286000"/>
          </a:xfrm>
          <a:prstGeom prst="rect">
            <a:avLst/>
          </a:prstGeom>
          <a:noFill/>
        </p:spPr>
        <p:txBody>
          <a:bodyPr wrap="square" rtlCol="0">
            <a:spAutoFit/>
          </a:bodyPr>
          <a:lstStyle/>
          <a:p>
            <a:pPr>
              <a:spcAft>
                <a:spcPts val="1800"/>
              </a:spcAft>
            </a:pPr>
            <a:r>
              <a:rPr lang="es-MX" sz="2400" b="0" i="0" strike="noStrike" cap="none" spc="0" baseline="0" dirty="0">
                <a:solidFill>
                  <a:srgbClr val="262626"/>
                </a:solidFill>
                <a:effectLst/>
                <a:latin typeface="Arial"/>
                <a:ea typeface="Arial"/>
                <a:cs typeface="Arial"/>
              </a:rPr>
              <a:t>En 2021, la mayoría de las personas pagan </a:t>
            </a:r>
            <a:r>
              <a:rPr lang="es-MX" sz="2400" b="0" i="0" strike="noStrike" cap="none" spc="0" baseline="0" dirty="0">
                <a:solidFill>
                  <a:srgbClr val="CE4927"/>
                </a:solidFill>
                <a:effectLst/>
                <a:latin typeface="Arial"/>
                <a:ea typeface="Arial"/>
                <a:cs typeface="Arial"/>
              </a:rPr>
              <a:t>$</a:t>
            </a:r>
            <a:r>
              <a:rPr lang="es-MX" sz="2400" b="1" i="0" strike="noStrike" cap="none" spc="0" baseline="0" dirty="0">
                <a:solidFill>
                  <a:srgbClr val="CE4927"/>
                </a:solidFill>
                <a:effectLst/>
                <a:latin typeface="Arial"/>
                <a:ea typeface="Arial"/>
                <a:cs typeface="Arial"/>
              </a:rPr>
              <a:t>148.60 al mes</a:t>
            </a:r>
            <a:r>
              <a:rPr lang="es-MX" sz="2400" b="0" i="0" strike="noStrike" cap="none" spc="0" baseline="0" dirty="0">
                <a:solidFill>
                  <a:srgbClr val="CE4927"/>
                </a:solidFill>
                <a:effectLst/>
                <a:latin typeface="Arial"/>
                <a:ea typeface="Arial"/>
                <a:cs typeface="Arial"/>
              </a:rPr>
              <a:t>.</a:t>
            </a:r>
            <a:r>
              <a:rPr lang="es-MX" sz="2400" b="0" i="0" strike="noStrike" cap="none" spc="0" baseline="0" dirty="0">
                <a:solidFill>
                  <a:srgbClr val="262626"/>
                </a:solidFill>
                <a:effectLst/>
                <a:latin typeface="Arial"/>
                <a:ea typeface="Arial"/>
                <a:cs typeface="Arial"/>
              </a:rPr>
              <a:t> </a:t>
            </a:r>
            <a:br>
              <a:rPr sz="2400" dirty="0"/>
            </a:br>
            <a:r>
              <a:rPr lang="es-MX" sz="2400" b="0" i="0" strike="noStrike" cap="none" spc="0" baseline="0" dirty="0">
                <a:solidFill>
                  <a:srgbClr val="262626"/>
                </a:solidFill>
                <a:effectLst/>
                <a:latin typeface="Arial"/>
                <a:ea typeface="Arial"/>
                <a:cs typeface="Arial"/>
              </a:rPr>
              <a:t>Puede pagar más si se encuentra en una categoría tributaria alta. Visite </a:t>
            </a:r>
            <a:r>
              <a:rPr lang="es-MX" sz="2400" b="0" i="0" u="sng" strike="noStrike" cap="none" spc="0" baseline="0" dirty="0">
                <a:solidFill>
                  <a:srgbClr val="29628F"/>
                </a:solidFill>
                <a:effectLst/>
                <a:uFill>
                  <a:solidFill>
                    <a:srgbClr val="29628F"/>
                  </a:solidFill>
                </a:uFill>
                <a:latin typeface="Arial"/>
                <a:ea typeface="Arial"/>
                <a:cs typeface="Arial"/>
              </a:rPr>
              <a:t>medicare.gov</a:t>
            </a:r>
            <a:r>
              <a:rPr lang="es-MX" sz="2400" b="0" i="0" strike="noStrike" cap="none" spc="0" baseline="0" dirty="0">
                <a:solidFill>
                  <a:srgbClr val="262626"/>
                </a:solidFill>
                <a:effectLst/>
                <a:latin typeface="Arial"/>
                <a:ea typeface="Arial"/>
                <a:cs typeface="Arial"/>
              </a:rPr>
              <a:t> para obtener más información. </a:t>
            </a:r>
          </a:p>
        </p:txBody>
      </p:sp>
      <p:sp>
        <p:nvSpPr>
          <p:cNvPr id="16" name="TextBox 15">
            <a:extLst>
              <a:ext uri="{FF2B5EF4-FFF2-40B4-BE49-F238E27FC236}">
                <a16:creationId xmlns:a16="http://schemas.microsoft.com/office/drawing/2014/main" id="{4C2FBA9E-4A66-DA46-8F8F-8926D90C29EF}"/>
              </a:ext>
            </a:extLst>
          </p:cNvPr>
          <p:cNvSpPr txBox="1"/>
          <p:nvPr/>
        </p:nvSpPr>
        <p:spPr>
          <a:xfrm>
            <a:off x="4005204" y="2962024"/>
            <a:ext cx="4919011" cy="1357295"/>
          </a:xfrm>
          <a:prstGeom prst="rect">
            <a:avLst/>
          </a:prstGeom>
          <a:noFill/>
        </p:spPr>
        <p:txBody>
          <a:bodyPr wrap="square" rtlCol="0">
            <a:spAutoFit/>
          </a:bodyPr>
          <a:lstStyle/>
          <a:p>
            <a:pPr>
              <a:lnSpc>
                <a:spcPct val="120000"/>
              </a:lnSpc>
              <a:spcAft>
                <a:spcPts val="1800"/>
              </a:spcAft>
            </a:pPr>
            <a:r>
              <a:rPr lang="es-MX" sz="1400" b="1" i="0" strike="noStrike" cap="none" spc="0" baseline="0" dirty="0">
                <a:solidFill>
                  <a:srgbClr val="CE4927"/>
                </a:solidFill>
                <a:effectLst/>
                <a:latin typeface="Arial"/>
                <a:ea typeface="Arial"/>
                <a:cs typeface="Arial"/>
              </a:rPr>
              <a:t>Todo el mundo debe comprar Parte B de Medicare </a:t>
            </a:r>
            <a:br>
              <a:rPr sz="1400" dirty="0"/>
            </a:br>
            <a:r>
              <a:rPr lang="es-MX" sz="1400" b="1" i="0" strike="noStrike" cap="none" spc="0" baseline="0" dirty="0">
                <a:solidFill>
                  <a:srgbClr val="CE4927"/>
                </a:solidFill>
                <a:effectLst/>
                <a:latin typeface="Arial"/>
                <a:ea typeface="Arial"/>
                <a:cs typeface="Arial"/>
              </a:rPr>
              <a:t>para tener cobertura a través de TRS-Care.</a:t>
            </a:r>
          </a:p>
          <a:p>
            <a:pPr>
              <a:lnSpc>
                <a:spcPct val="120000"/>
              </a:lnSpc>
              <a:spcAft>
                <a:spcPts val="1800"/>
              </a:spcAft>
            </a:pPr>
            <a:r>
              <a:rPr lang="es-MX" sz="1400" b="0" i="0" strike="noStrike" cap="none" spc="0" baseline="0" dirty="0">
                <a:solidFill>
                  <a:srgbClr val="262626"/>
                </a:solidFill>
                <a:effectLst/>
                <a:latin typeface="Arial"/>
                <a:ea typeface="Arial"/>
                <a:cs typeface="Arial"/>
              </a:rPr>
              <a:t>La prima de la Parte B es independiente de lo que usted paga por su prima TRS-Care. </a:t>
            </a:r>
            <a:endParaRPr lang="en-US" sz="1400" dirty="0">
              <a:solidFill>
                <a:schemeClr val="tx1">
                  <a:lumMod val="85000"/>
                  <a:lumOff val="15000"/>
                </a:schemeClr>
              </a:solidFill>
              <a:highlight>
                <a:srgbClr val="FFFF00"/>
              </a:highlight>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A11D86AB-838D-D145-9072-F615497FB8F4}"/>
              </a:ext>
            </a:extLst>
          </p:cNvPr>
          <p:cNvSpPr txBox="1"/>
          <p:nvPr/>
        </p:nvSpPr>
        <p:spPr>
          <a:xfrm>
            <a:off x="1076236" y="1646335"/>
            <a:ext cx="1270747" cy="304800"/>
          </a:xfrm>
          <a:prstGeom prst="rect">
            <a:avLst/>
          </a:prstGeom>
          <a:noFill/>
        </p:spPr>
        <p:txBody>
          <a:bodyPr wrap="square" rtlCol="0">
            <a:spAutoFit/>
          </a:bodyPr>
          <a:lstStyle/>
          <a:p>
            <a:pPr algn="ctr"/>
            <a:r>
              <a:rPr lang="es-MX" sz="1400" b="1" i="0" strike="noStrike" cap="none" spc="0" baseline="0">
                <a:solidFill>
                  <a:srgbClr val="D9D9D9"/>
                </a:solidFill>
                <a:effectLst/>
                <a:latin typeface="Arial"/>
                <a:ea typeface="Arial"/>
                <a:cs typeface="Arial"/>
              </a:rPr>
              <a:t>MEDICARE</a:t>
            </a:r>
            <a:endParaRPr lang="en-US" sz="1400">
              <a:solidFill>
                <a:schemeClr val="bg1">
                  <a:lumMod val="8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60C23664-22E1-8543-B8FD-320992D3E6EA}"/>
              </a:ext>
            </a:extLst>
          </p:cNvPr>
          <p:cNvSpPr txBox="1"/>
          <p:nvPr/>
        </p:nvSpPr>
        <p:spPr>
          <a:xfrm>
            <a:off x="717044" y="1908689"/>
            <a:ext cx="1989131" cy="701040"/>
          </a:xfrm>
          <a:prstGeom prst="rect">
            <a:avLst/>
          </a:prstGeom>
          <a:noFill/>
        </p:spPr>
        <p:txBody>
          <a:bodyPr wrap="square" rtlCol="0">
            <a:spAutoFit/>
          </a:bodyPr>
          <a:lstStyle/>
          <a:p>
            <a:pPr algn="ctr"/>
            <a:r>
              <a:rPr lang="es-MX" sz="4000" b="0" i="0" strike="noStrike" cap="none" spc="0" baseline="0">
                <a:solidFill>
                  <a:srgbClr val="29628F"/>
                </a:solidFill>
                <a:effectLst/>
                <a:latin typeface="Arial"/>
                <a:ea typeface="Arial"/>
                <a:cs typeface="Arial"/>
              </a:rPr>
              <a:t>Parte B</a:t>
            </a:r>
          </a:p>
        </p:txBody>
      </p:sp>
      <p:pic>
        <p:nvPicPr>
          <p:cNvPr id="20" name="Picture 19">
            <a:extLst>
              <a:ext uri="{FF2B5EF4-FFF2-40B4-BE49-F238E27FC236}">
                <a16:creationId xmlns:a16="http://schemas.microsoft.com/office/drawing/2014/main" id="{2761CEF2-DE0B-7747-A6A8-8B487489ABC1}"/>
              </a:ext>
            </a:extLst>
          </p:cNvPr>
          <p:cNvPicPr>
            <a:picLocks noChangeAspect="1"/>
          </p:cNvPicPr>
          <p:nvPr/>
        </p:nvPicPr>
        <p:blipFill>
          <a:blip r:embed="rId4"/>
          <a:srcRect l="29826" t="65801" r="54977" b="5909"/>
          <a:stretch>
            <a:fillRect/>
          </a:stretch>
        </p:blipFill>
        <p:spPr>
          <a:xfrm>
            <a:off x="1395230" y="2745812"/>
            <a:ext cx="650686" cy="681318"/>
          </a:xfrm>
          <a:prstGeom prst="rect">
            <a:avLst/>
          </a:prstGeom>
        </p:spPr>
      </p:pic>
    </p:spTree>
    <p:extLst>
      <p:ext uri="{BB962C8B-B14F-4D97-AF65-F5344CB8AC3E}">
        <p14:creationId xmlns:p14="http://schemas.microsoft.com/office/powerpoint/2010/main" val="150292003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A5879B-7384-3B48-B35A-DC5A58ACD0E2}"/>
              </a:ext>
            </a:extLst>
          </p:cNvPr>
          <p:cNvSpPr/>
          <p:nvPr/>
        </p:nvSpPr>
        <p:spPr>
          <a:xfrm>
            <a:off x="0" y="-2"/>
            <a:ext cx="9144000" cy="5143501"/>
          </a:xfrm>
          <a:prstGeom prst="rect">
            <a:avLst/>
          </a:prstGeom>
          <a:solidFill>
            <a:srgbClr val="F5F5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EAE1EE49-64AF-8B48-B184-5BAA13435D94}"/>
              </a:ext>
            </a:extLst>
          </p:cNvPr>
          <p:cNvCxnSpPr/>
          <p:nvPr/>
        </p:nvCxnSpPr>
        <p:spPr>
          <a:xfrm>
            <a:off x="0" y="315468"/>
            <a:ext cx="914264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5FD8ACD-9868-4F44-8FBF-08A2EB0D2235}"/>
              </a:ext>
            </a:extLst>
          </p:cNvPr>
          <p:cNvSpPr/>
          <p:nvPr/>
        </p:nvSpPr>
        <p:spPr>
          <a:xfrm>
            <a:off x="0" y="153162"/>
            <a:ext cx="3096986" cy="324612"/>
          </a:xfrm>
          <a:prstGeom prst="rect">
            <a:avLst/>
          </a:prstGeom>
          <a:solidFill>
            <a:srgbClr val="2962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72" rtlCol="0" anchor="ctr"/>
          <a:lstStyle/>
          <a:p>
            <a:r>
              <a:rPr lang="es-MX" sz="900" b="0" i="0" strike="noStrike" cap="none" spc="0" baseline="0">
                <a:solidFill>
                  <a:srgbClr val="FFFFFF"/>
                </a:solidFill>
                <a:effectLst/>
                <a:latin typeface="Arial"/>
                <a:ea typeface="Arial"/>
                <a:cs typeface="Arial"/>
              </a:rPr>
              <a:t>COSTOS PARA MEDICARE Y TRS-CARE</a:t>
            </a:r>
          </a:p>
        </p:txBody>
      </p:sp>
      <p:sp>
        <p:nvSpPr>
          <p:cNvPr id="6" name="Rectangle 5">
            <a:extLst>
              <a:ext uri="{FF2B5EF4-FFF2-40B4-BE49-F238E27FC236}">
                <a16:creationId xmlns:a16="http://schemas.microsoft.com/office/drawing/2014/main" id="{828EE238-5D15-FC4D-BA60-4EE804A9A659}"/>
              </a:ext>
            </a:extLst>
          </p:cNvPr>
          <p:cNvSpPr/>
          <p:nvPr/>
        </p:nvSpPr>
        <p:spPr>
          <a:xfrm>
            <a:off x="0" y="153162"/>
            <a:ext cx="457200" cy="324612"/>
          </a:xfrm>
          <a:prstGeom prst="rect">
            <a:avLst/>
          </a:prstGeom>
          <a:gradFill>
            <a:gsLst>
              <a:gs pos="0">
                <a:schemeClr val="tx1">
                  <a:alpha val="0"/>
                </a:schemeClr>
              </a:gs>
              <a:gs pos="100000">
                <a:schemeClr val="tx1">
                  <a:alpha val="10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0CC55AF-D60A-D443-A420-BFE188680CB6}"/>
              </a:ext>
            </a:extLst>
          </p:cNvPr>
          <p:cNvSpPr/>
          <p:nvPr/>
        </p:nvSpPr>
        <p:spPr>
          <a:xfrm>
            <a:off x="3222489" y="153162"/>
            <a:ext cx="671224" cy="324612"/>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PARTE A</a:t>
            </a:r>
          </a:p>
        </p:txBody>
      </p:sp>
      <p:sp>
        <p:nvSpPr>
          <p:cNvPr id="8" name="Rectangle 7">
            <a:extLst>
              <a:ext uri="{FF2B5EF4-FFF2-40B4-BE49-F238E27FC236}">
                <a16:creationId xmlns:a16="http://schemas.microsoft.com/office/drawing/2014/main" id="{21EE6211-9283-A74D-8236-B8A7C2A2D0B9}"/>
              </a:ext>
            </a:extLst>
          </p:cNvPr>
          <p:cNvSpPr/>
          <p:nvPr/>
        </p:nvSpPr>
        <p:spPr>
          <a:xfrm>
            <a:off x="4019216" y="153162"/>
            <a:ext cx="671224" cy="324612"/>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PARTE B</a:t>
            </a:r>
          </a:p>
        </p:txBody>
      </p:sp>
      <p:sp>
        <p:nvSpPr>
          <p:cNvPr id="9" name="Rectangle 8">
            <a:extLst>
              <a:ext uri="{FF2B5EF4-FFF2-40B4-BE49-F238E27FC236}">
                <a16:creationId xmlns:a16="http://schemas.microsoft.com/office/drawing/2014/main" id="{2B239194-7778-A348-AFE0-ADFBB8C0AD65}"/>
              </a:ext>
            </a:extLst>
          </p:cNvPr>
          <p:cNvSpPr/>
          <p:nvPr/>
        </p:nvSpPr>
        <p:spPr>
          <a:xfrm>
            <a:off x="4815943" y="153162"/>
            <a:ext cx="671224" cy="324612"/>
          </a:xfrm>
          <a:prstGeom prst="rect">
            <a:avLst/>
          </a:prstGeom>
          <a:solidFill>
            <a:srgbClr val="3583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PARTE C</a:t>
            </a:r>
          </a:p>
        </p:txBody>
      </p:sp>
      <p:sp>
        <p:nvSpPr>
          <p:cNvPr id="10" name="Rectangle 9">
            <a:extLst>
              <a:ext uri="{FF2B5EF4-FFF2-40B4-BE49-F238E27FC236}">
                <a16:creationId xmlns:a16="http://schemas.microsoft.com/office/drawing/2014/main" id="{F431CD73-9E47-FF45-A7B8-DF76B88A031B}"/>
              </a:ext>
            </a:extLst>
          </p:cNvPr>
          <p:cNvSpPr/>
          <p:nvPr/>
        </p:nvSpPr>
        <p:spPr>
          <a:xfrm>
            <a:off x="5615141" y="153162"/>
            <a:ext cx="671224" cy="324612"/>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PARTE D</a:t>
            </a:r>
          </a:p>
        </p:txBody>
      </p:sp>
      <p:sp>
        <p:nvSpPr>
          <p:cNvPr id="11" name="Oval 10">
            <a:extLst>
              <a:ext uri="{FF2B5EF4-FFF2-40B4-BE49-F238E27FC236}">
                <a16:creationId xmlns:a16="http://schemas.microsoft.com/office/drawing/2014/main" id="{9D7B06CA-388E-C843-B546-7883045526E8}"/>
              </a:ext>
            </a:extLst>
          </p:cNvPr>
          <p:cNvSpPr/>
          <p:nvPr/>
        </p:nvSpPr>
        <p:spPr>
          <a:xfrm>
            <a:off x="569951" y="1387343"/>
            <a:ext cx="2283316" cy="22833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05F67B6-3C46-2C46-9A5E-2A25DDCB3FA1}"/>
              </a:ext>
            </a:extLst>
          </p:cNvPr>
          <p:cNvSpPr txBox="1"/>
          <p:nvPr/>
        </p:nvSpPr>
        <p:spPr>
          <a:xfrm>
            <a:off x="3318582" y="959341"/>
            <a:ext cx="5507358" cy="1554480"/>
          </a:xfrm>
          <a:prstGeom prst="rect">
            <a:avLst/>
          </a:prstGeom>
          <a:noFill/>
        </p:spPr>
        <p:txBody>
          <a:bodyPr wrap="square" rtlCol="0">
            <a:spAutoFit/>
          </a:bodyPr>
          <a:lstStyle/>
          <a:p>
            <a:pPr>
              <a:spcAft>
                <a:spcPts val="1800"/>
              </a:spcAft>
            </a:pPr>
            <a:r>
              <a:rPr lang="es-MX" sz="2400" b="0" i="0" strike="noStrike" cap="none" spc="0" baseline="0">
                <a:solidFill>
                  <a:srgbClr val="262626"/>
                </a:solidFill>
                <a:effectLst/>
                <a:latin typeface="Arial"/>
                <a:ea typeface="Arial"/>
                <a:cs typeface="Arial"/>
              </a:rPr>
              <a:t>Plan médico TRS-Care Medicare Advantage: usted paga </a:t>
            </a:r>
            <a:r>
              <a:rPr lang="es-MX" sz="2400" b="0" i="0" strike="noStrike" cap="none" spc="0" baseline="0">
                <a:solidFill>
                  <a:srgbClr val="CE4927"/>
                </a:solidFill>
                <a:effectLst/>
                <a:latin typeface="Arial"/>
                <a:ea typeface="Arial"/>
                <a:cs typeface="Arial"/>
              </a:rPr>
              <a:t>$</a:t>
            </a:r>
            <a:r>
              <a:rPr lang="es-MX" sz="2400" b="1" i="0" strike="noStrike" cap="none" spc="0" baseline="0">
                <a:solidFill>
                  <a:srgbClr val="CE4927"/>
                </a:solidFill>
                <a:effectLst/>
                <a:latin typeface="Arial"/>
                <a:ea typeface="Arial"/>
                <a:cs typeface="Arial"/>
              </a:rPr>
              <a:t>135 al mes </a:t>
            </a:r>
            <a:r>
              <a:rPr lang="es-MX" sz="2400" b="0" i="0" strike="noStrike" cap="none" spc="0" baseline="0">
                <a:solidFill>
                  <a:srgbClr val="262626"/>
                </a:solidFill>
                <a:effectLst/>
                <a:latin typeface="Arial"/>
                <a:ea typeface="Arial"/>
                <a:cs typeface="Arial"/>
              </a:rPr>
              <a:t>si es jubilado o cónyuge sobreviviente con cobertura solo para usted. </a:t>
            </a:r>
          </a:p>
        </p:txBody>
      </p:sp>
      <p:sp>
        <p:nvSpPr>
          <p:cNvPr id="16" name="TextBox 15">
            <a:extLst>
              <a:ext uri="{FF2B5EF4-FFF2-40B4-BE49-F238E27FC236}">
                <a16:creationId xmlns:a16="http://schemas.microsoft.com/office/drawing/2014/main" id="{23BA8B9B-A0A2-2745-AC22-BF06907A963E}"/>
              </a:ext>
            </a:extLst>
          </p:cNvPr>
          <p:cNvSpPr txBox="1"/>
          <p:nvPr/>
        </p:nvSpPr>
        <p:spPr>
          <a:xfrm>
            <a:off x="1076236" y="1646335"/>
            <a:ext cx="1270747" cy="304800"/>
          </a:xfrm>
          <a:prstGeom prst="rect">
            <a:avLst/>
          </a:prstGeom>
          <a:noFill/>
        </p:spPr>
        <p:txBody>
          <a:bodyPr wrap="square" rtlCol="0">
            <a:spAutoFit/>
          </a:bodyPr>
          <a:lstStyle/>
          <a:p>
            <a:pPr algn="ctr"/>
            <a:r>
              <a:rPr lang="es-MX" sz="1400" b="1" i="0" strike="noStrike" cap="none" spc="0" baseline="0">
                <a:solidFill>
                  <a:srgbClr val="D9D9D9"/>
                </a:solidFill>
                <a:effectLst/>
                <a:latin typeface="Arial"/>
                <a:ea typeface="Arial"/>
                <a:cs typeface="Arial"/>
              </a:rPr>
              <a:t>MEDICARE</a:t>
            </a:r>
            <a:endParaRPr lang="en-US" sz="1400">
              <a:solidFill>
                <a:schemeClr val="bg1">
                  <a:lumMod val="85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BC5FD6-4544-E64B-8A6B-F1DEA9939140}"/>
              </a:ext>
            </a:extLst>
          </p:cNvPr>
          <p:cNvSpPr txBox="1"/>
          <p:nvPr/>
        </p:nvSpPr>
        <p:spPr>
          <a:xfrm>
            <a:off x="717044" y="1908689"/>
            <a:ext cx="1989131" cy="701040"/>
          </a:xfrm>
          <a:prstGeom prst="rect">
            <a:avLst/>
          </a:prstGeom>
          <a:noFill/>
        </p:spPr>
        <p:txBody>
          <a:bodyPr wrap="square" rtlCol="0">
            <a:spAutoFit/>
          </a:bodyPr>
          <a:lstStyle/>
          <a:p>
            <a:pPr algn="ctr"/>
            <a:r>
              <a:rPr lang="es-MX" sz="4000" b="0" i="0" strike="noStrike" cap="none" spc="0" baseline="0">
                <a:solidFill>
                  <a:srgbClr val="29628F"/>
                </a:solidFill>
                <a:effectLst/>
                <a:latin typeface="Arial"/>
                <a:ea typeface="Arial"/>
                <a:cs typeface="Arial"/>
              </a:rPr>
              <a:t>Parte C</a:t>
            </a:r>
          </a:p>
        </p:txBody>
      </p:sp>
      <p:pic>
        <p:nvPicPr>
          <p:cNvPr id="18" name="Picture 17">
            <a:extLst>
              <a:ext uri="{FF2B5EF4-FFF2-40B4-BE49-F238E27FC236}">
                <a16:creationId xmlns:a16="http://schemas.microsoft.com/office/drawing/2014/main" id="{5A177E3C-E27B-014C-A0DC-045F10842578}"/>
              </a:ext>
            </a:extLst>
          </p:cNvPr>
          <p:cNvPicPr>
            <a:picLocks noChangeAspect="1"/>
          </p:cNvPicPr>
          <p:nvPr/>
        </p:nvPicPr>
        <p:blipFill>
          <a:blip r:embed="rId3"/>
          <a:srcRect l="54134" t="67194" r="28800" b="8238"/>
          <a:stretch>
            <a:fillRect/>
          </a:stretch>
        </p:blipFill>
        <p:spPr>
          <a:xfrm>
            <a:off x="1354367" y="2728440"/>
            <a:ext cx="730679" cy="59166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811955464"/>
              </p:ext>
            </p:extLst>
          </p:nvPr>
        </p:nvGraphicFramePr>
        <p:xfrm>
          <a:off x="2950633" y="2827322"/>
          <a:ext cx="6096000" cy="1854200"/>
        </p:xfrm>
        <a:graphic>
          <a:graphicData uri="http://schemas.openxmlformats.org/drawingml/2006/table">
            <a:tbl>
              <a:tblPr firstRow="1" bandRow="1">
                <a:tableStyleId>{3B4B98B0-60AC-42C2-AFA5-B58CD77FA1E5}</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gridSpan="2">
                  <a:txBody>
                    <a:bodyPr/>
                    <a:lstStyle/>
                    <a:p>
                      <a:pPr algn="ctr"/>
                      <a:r>
                        <a:rPr lang="es-MX" sz="1350" b="1" i="0" strike="noStrike" cap="none" spc="0" baseline="0">
                          <a:solidFill>
                            <a:srgbClr val="000000"/>
                          </a:solidFill>
                          <a:effectLst/>
                          <a:latin typeface="Calibri"/>
                          <a:ea typeface="Calibri"/>
                          <a:cs typeface="Calibri"/>
                        </a:rPr>
                        <a:t>Primas mensuales para TRS-Care Medicare Advantage y TRS-Care Medicare Rx</a:t>
                      </a:r>
                      <a:endParaRPr lang="en-US">
                        <a:latin typeface="Arial" panose="020B0604020202020204" pitchFamily="34" charset="0"/>
                        <a:cs typeface="Arial" panose="020B0604020202020204" pitchFamily="34" charset="0"/>
                      </a:endParaRPr>
                    </a:p>
                  </a:txBody>
                  <a:tcPr/>
                </a:tc>
                <a:tc hMerge="1">
                  <a:txBody>
                    <a:bodyPr/>
                    <a:lstStyle/>
                    <a:p>
                      <a:endParaRPr lang="en-US"/>
                    </a:p>
                  </a:txBody>
                  <a:tcPr/>
                </a:tc>
                <a:extLst>
                  <a:ext uri="{0D108BD9-81ED-4DB2-BD59-A6C34878D82A}">
                    <a16:rowId xmlns:a16="http://schemas.microsoft.com/office/drawing/2014/main" val="10000"/>
                  </a:ext>
                </a:extLst>
              </a:tr>
              <a:tr h="370840">
                <a:tc>
                  <a:txBody>
                    <a:bodyPr/>
                    <a:lstStyle/>
                    <a:p>
                      <a:pPr algn="ctr"/>
                      <a:r>
                        <a:rPr lang="es-MX" sz="1350" b="0" i="0" strike="noStrike" cap="none" spc="0" baseline="0">
                          <a:solidFill>
                            <a:srgbClr val="000000"/>
                          </a:solidFill>
                          <a:effectLst/>
                          <a:latin typeface="Calibri"/>
                          <a:ea typeface="Calibri"/>
                          <a:cs typeface="Calibri"/>
                        </a:rPr>
                        <a:t>Solo jubilado</a:t>
                      </a:r>
                      <a:endParaRPr lang="en-US">
                        <a:latin typeface="Arial" panose="020B0604020202020204" pitchFamily="34" charset="0"/>
                        <a:cs typeface="Arial" panose="020B0604020202020204" pitchFamily="34" charset="0"/>
                      </a:endParaRPr>
                    </a:p>
                  </a:txBody>
                  <a:tcPr/>
                </a:tc>
                <a:tc>
                  <a:txBody>
                    <a:bodyPr/>
                    <a:lstStyle/>
                    <a:p>
                      <a:pPr algn="ctr"/>
                      <a:r>
                        <a:rPr lang="es-MX" sz="1350" b="0" i="0" strike="noStrike" cap="none" spc="0" baseline="0">
                          <a:solidFill>
                            <a:srgbClr val="000000"/>
                          </a:solidFill>
                          <a:effectLst/>
                          <a:latin typeface="Calibri"/>
                          <a:ea typeface="Calibri"/>
                          <a:cs typeface="Calibri"/>
                        </a:rPr>
                        <a:t>$135</a:t>
                      </a: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pPr algn="ctr"/>
                      <a:r>
                        <a:rPr lang="es-MX" sz="1350" b="0" i="0" strike="noStrike" cap="none" spc="0" baseline="0">
                          <a:solidFill>
                            <a:srgbClr val="000000"/>
                          </a:solidFill>
                          <a:effectLst/>
                          <a:latin typeface="Calibri"/>
                          <a:ea typeface="Calibri"/>
                          <a:cs typeface="Calibri"/>
                        </a:rPr>
                        <a:t>Jubilado + cónyuge</a:t>
                      </a:r>
                      <a:endParaRPr lang="en-US">
                        <a:latin typeface="Arial" panose="020B0604020202020204" pitchFamily="34" charset="0"/>
                        <a:cs typeface="Arial" panose="020B0604020202020204" pitchFamily="34" charset="0"/>
                      </a:endParaRPr>
                    </a:p>
                  </a:txBody>
                  <a:tcPr/>
                </a:tc>
                <a:tc>
                  <a:txBody>
                    <a:bodyPr/>
                    <a:lstStyle/>
                    <a:p>
                      <a:pPr algn="ctr"/>
                      <a:r>
                        <a:rPr lang="es-MX" sz="1350" b="0" i="0" strike="noStrike" cap="none" spc="0" baseline="0">
                          <a:solidFill>
                            <a:srgbClr val="000000"/>
                          </a:solidFill>
                          <a:effectLst/>
                          <a:latin typeface="Calibri"/>
                          <a:ea typeface="Calibri"/>
                          <a:cs typeface="Calibri"/>
                        </a:rPr>
                        <a:t>$529</a:t>
                      </a: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pPr algn="ctr"/>
                      <a:r>
                        <a:rPr lang="es-MX" sz="1350" b="0" i="0" strike="noStrike" cap="none" spc="0" baseline="0">
                          <a:solidFill>
                            <a:srgbClr val="000000"/>
                          </a:solidFill>
                          <a:effectLst/>
                          <a:latin typeface="Calibri"/>
                          <a:ea typeface="Calibri"/>
                          <a:cs typeface="Calibri"/>
                        </a:rPr>
                        <a:t>Jubilado + hijo(s)</a:t>
                      </a:r>
                      <a:endParaRPr lang="en-US">
                        <a:latin typeface="Arial" panose="020B0604020202020204" pitchFamily="34" charset="0"/>
                        <a:cs typeface="Arial" panose="020B0604020202020204" pitchFamily="34" charset="0"/>
                      </a:endParaRPr>
                    </a:p>
                  </a:txBody>
                  <a:tcPr/>
                </a:tc>
                <a:tc>
                  <a:txBody>
                    <a:bodyPr/>
                    <a:lstStyle/>
                    <a:p>
                      <a:pPr algn="ctr"/>
                      <a:r>
                        <a:rPr lang="es-MX" sz="1350" b="0" i="0" strike="noStrike" cap="none" spc="0" baseline="0">
                          <a:solidFill>
                            <a:srgbClr val="000000"/>
                          </a:solidFill>
                          <a:effectLst/>
                          <a:latin typeface="Calibri"/>
                          <a:ea typeface="Calibri"/>
                          <a:cs typeface="Calibri"/>
                        </a:rPr>
                        <a:t>$468</a:t>
                      </a: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pPr algn="ctr"/>
                      <a:r>
                        <a:rPr lang="es-MX" sz="1350" b="0" i="0" strike="noStrike" cap="none" spc="0" baseline="0">
                          <a:solidFill>
                            <a:srgbClr val="000000"/>
                          </a:solidFill>
                          <a:effectLst/>
                          <a:latin typeface="Calibri"/>
                          <a:ea typeface="Calibri"/>
                          <a:cs typeface="Calibri"/>
                        </a:rPr>
                        <a:t>Jubilado + familia</a:t>
                      </a:r>
                      <a:endParaRPr lang="en-US">
                        <a:latin typeface="Arial" panose="020B0604020202020204" pitchFamily="34" charset="0"/>
                        <a:cs typeface="Arial" panose="020B0604020202020204" pitchFamily="34" charset="0"/>
                      </a:endParaRPr>
                    </a:p>
                  </a:txBody>
                  <a:tcPr/>
                </a:tc>
                <a:tc>
                  <a:txBody>
                    <a:bodyPr/>
                    <a:lstStyle/>
                    <a:p>
                      <a:pPr algn="ctr"/>
                      <a:r>
                        <a:rPr lang="es-MX" sz="1350" b="0" i="0" strike="noStrike" cap="none" spc="0" baseline="0">
                          <a:solidFill>
                            <a:srgbClr val="000000"/>
                          </a:solidFill>
                          <a:effectLst/>
                          <a:latin typeface="Calibri"/>
                          <a:ea typeface="Calibri"/>
                          <a:cs typeface="Calibri"/>
                        </a:rPr>
                        <a:t>$1,020</a:t>
                      </a: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5466907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A5879B-7384-3B48-B35A-DC5A58ACD0E2}"/>
              </a:ext>
            </a:extLst>
          </p:cNvPr>
          <p:cNvSpPr/>
          <p:nvPr/>
        </p:nvSpPr>
        <p:spPr>
          <a:xfrm>
            <a:off x="0" y="-2"/>
            <a:ext cx="9144000" cy="5143501"/>
          </a:xfrm>
          <a:prstGeom prst="rect">
            <a:avLst/>
          </a:prstGeom>
          <a:solidFill>
            <a:srgbClr val="F5F5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EAE1EE49-64AF-8B48-B184-5BAA13435D94}"/>
              </a:ext>
            </a:extLst>
          </p:cNvPr>
          <p:cNvCxnSpPr/>
          <p:nvPr/>
        </p:nvCxnSpPr>
        <p:spPr>
          <a:xfrm>
            <a:off x="0" y="315468"/>
            <a:ext cx="914264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5FD8ACD-9868-4F44-8FBF-08A2EB0D2235}"/>
              </a:ext>
            </a:extLst>
          </p:cNvPr>
          <p:cNvSpPr/>
          <p:nvPr/>
        </p:nvSpPr>
        <p:spPr>
          <a:xfrm>
            <a:off x="0" y="153162"/>
            <a:ext cx="3096986" cy="324612"/>
          </a:xfrm>
          <a:prstGeom prst="rect">
            <a:avLst/>
          </a:prstGeom>
          <a:solidFill>
            <a:srgbClr val="2962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72" rtlCol="0" anchor="ctr"/>
          <a:lstStyle/>
          <a:p>
            <a:r>
              <a:rPr lang="es-MX" sz="900" b="0" i="0" strike="noStrike" cap="none" spc="0" baseline="0">
                <a:solidFill>
                  <a:srgbClr val="FFFFFF"/>
                </a:solidFill>
                <a:effectLst/>
                <a:latin typeface="Arial"/>
                <a:ea typeface="Arial"/>
                <a:cs typeface="Arial"/>
              </a:rPr>
              <a:t>COSTOS PARA MEDICARE Y TRS-CARE</a:t>
            </a:r>
          </a:p>
        </p:txBody>
      </p:sp>
      <p:sp>
        <p:nvSpPr>
          <p:cNvPr id="6" name="Rectangle 5">
            <a:extLst>
              <a:ext uri="{FF2B5EF4-FFF2-40B4-BE49-F238E27FC236}">
                <a16:creationId xmlns:a16="http://schemas.microsoft.com/office/drawing/2014/main" id="{828EE238-5D15-FC4D-BA60-4EE804A9A659}"/>
              </a:ext>
            </a:extLst>
          </p:cNvPr>
          <p:cNvSpPr/>
          <p:nvPr/>
        </p:nvSpPr>
        <p:spPr>
          <a:xfrm>
            <a:off x="0" y="153162"/>
            <a:ext cx="457200" cy="324612"/>
          </a:xfrm>
          <a:prstGeom prst="rect">
            <a:avLst/>
          </a:prstGeom>
          <a:gradFill>
            <a:gsLst>
              <a:gs pos="0">
                <a:schemeClr val="tx1">
                  <a:alpha val="0"/>
                </a:schemeClr>
              </a:gs>
              <a:gs pos="100000">
                <a:schemeClr val="tx1">
                  <a:alpha val="10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0CC55AF-D60A-D443-A420-BFE188680CB6}"/>
              </a:ext>
            </a:extLst>
          </p:cNvPr>
          <p:cNvSpPr/>
          <p:nvPr/>
        </p:nvSpPr>
        <p:spPr>
          <a:xfrm>
            <a:off x="3222489" y="153162"/>
            <a:ext cx="671224" cy="324612"/>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PARTE A</a:t>
            </a:r>
          </a:p>
        </p:txBody>
      </p:sp>
      <p:sp>
        <p:nvSpPr>
          <p:cNvPr id="8" name="Rectangle 7">
            <a:extLst>
              <a:ext uri="{FF2B5EF4-FFF2-40B4-BE49-F238E27FC236}">
                <a16:creationId xmlns:a16="http://schemas.microsoft.com/office/drawing/2014/main" id="{21EE6211-9283-A74D-8236-B8A7C2A2D0B9}"/>
              </a:ext>
            </a:extLst>
          </p:cNvPr>
          <p:cNvSpPr/>
          <p:nvPr/>
        </p:nvSpPr>
        <p:spPr>
          <a:xfrm>
            <a:off x="4019216" y="153162"/>
            <a:ext cx="671224" cy="324612"/>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PARTE B</a:t>
            </a:r>
          </a:p>
        </p:txBody>
      </p:sp>
      <p:sp>
        <p:nvSpPr>
          <p:cNvPr id="9" name="Rectangle 8">
            <a:extLst>
              <a:ext uri="{FF2B5EF4-FFF2-40B4-BE49-F238E27FC236}">
                <a16:creationId xmlns:a16="http://schemas.microsoft.com/office/drawing/2014/main" id="{2B239194-7778-A348-AFE0-ADFBB8C0AD65}"/>
              </a:ext>
            </a:extLst>
          </p:cNvPr>
          <p:cNvSpPr/>
          <p:nvPr/>
        </p:nvSpPr>
        <p:spPr>
          <a:xfrm>
            <a:off x="4815943" y="153162"/>
            <a:ext cx="671224" cy="324612"/>
          </a:xfrm>
          <a:prstGeom prst="rect">
            <a:avLst/>
          </a:prstGeom>
          <a:solidFill>
            <a:srgbClr val="3583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PARTE C</a:t>
            </a:r>
          </a:p>
        </p:txBody>
      </p:sp>
      <p:sp>
        <p:nvSpPr>
          <p:cNvPr id="10" name="Rectangle 9">
            <a:extLst>
              <a:ext uri="{FF2B5EF4-FFF2-40B4-BE49-F238E27FC236}">
                <a16:creationId xmlns:a16="http://schemas.microsoft.com/office/drawing/2014/main" id="{F431CD73-9E47-FF45-A7B8-DF76B88A031B}"/>
              </a:ext>
            </a:extLst>
          </p:cNvPr>
          <p:cNvSpPr/>
          <p:nvPr/>
        </p:nvSpPr>
        <p:spPr>
          <a:xfrm>
            <a:off x="5615141" y="153162"/>
            <a:ext cx="671224" cy="324612"/>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PARTE D</a:t>
            </a:r>
          </a:p>
        </p:txBody>
      </p:sp>
      <p:sp>
        <p:nvSpPr>
          <p:cNvPr id="11" name="Oval 10">
            <a:extLst>
              <a:ext uri="{FF2B5EF4-FFF2-40B4-BE49-F238E27FC236}">
                <a16:creationId xmlns:a16="http://schemas.microsoft.com/office/drawing/2014/main" id="{9D7B06CA-388E-C843-B546-7883045526E8}"/>
              </a:ext>
            </a:extLst>
          </p:cNvPr>
          <p:cNvSpPr/>
          <p:nvPr/>
        </p:nvSpPr>
        <p:spPr>
          <a:xfrm>
            <a:off x="569951" y="1387343"/>
            <a:ext cx="2283316" cy="22833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05F67B6-3C46-2C46-9A5E-2A25DDCB3FA1}"/>
              </a:ext>
            </a:extLst>
          </p:cNvPr>
          <p:cNvSpPr txBox="1"/>
          <p:nvPr/>
        </p:nvSpPr>
        <p:spPr>
          <a:xfrm>
            <a:off x="3345697" y="1915707"/>
            <a:ext cx="5507358" cy="461665"/>
          </a:xfrm>
          <a:prstGeom prst="rect">
            <a:avLst/>
          </a:prstGeom>
          <a:noFill/>
        </p:spPr>
        <p:txBody>
          <a:bodyPr wrap="square" rtlCol="0">
            <a:spAutoFit/>
          </a:bodyPr>
          <a:lstStyle/>
          <a:p>
            <a:pPr>
              <a:spcAft>
                <a:spcPts val="1800"/>
              </a:spcAft>
            </a:pPr>
            <a:r>
              <a:rPr lang="en-US" sz="2400">
                <a:solidFill>
                  <a:schemeClr val="tx1">
                    <a:lumMod val="85000"/>
                    <a:lumOff val="15000"/>
                  </a:schemeClr>
                </a:solidFill>
                <a:latin typeface="Arial" panose="020B0604020202020204" pitchFamily="34" charset="0"/>
                <a:cs typeface="Arial" panose="020B0604020202020204" pitchFamily="34" charset="0"/>
              </a:rPr>
              <a:t> </a:t>
            </a:r>
          </a:p>
        </p:txBody>
      </p:sp>
      <p:sp>
        <p:nvSpPr>
          <p:cNvPr id="16" name="TextBox 15">
            <a:extLst>
              <a:ext uri="{FF2B5EF4-FFF2-40B4-BE49-F238E27FC236}">
                <a16:creationId xmlns:a16="http://schemas.microsoft.com/office/drawing/2014/main" id="{23BA8B9B-A0A2-2745-AC22-BF06907A963E}"/>
              </a:ext>
            </a:extLst>
          </p:cNvPr>
          <p:cNvSpPr txBox="1"/>
          <p:nvPr/>
        </p:nvSpPr>
        <p:spPr>
          <a:xfrm>
            <a:off x="1076236" y="1646335"/>
            <a:ext cx="1270747" cy="304800"/>
          </a:xfrm>
          <a:prstGeom prst="rect">
            <a:avLst/>
          </a:prstGeom>
          <a:noFill/>
        </p:spPr>
        <p:txBody>
          <a:bodyPr wrap="square" rtlCol="0">
            <a:spAutoFit/>
          </a:bodyPr>
          <a:lstStyle/>
          <a:p>
            <a:pPr algn="ctr"/>
            <a:r>
              <a:rPr lang="es-MX" sz="1400" b="1" i="0" strike="noStrike" cap="none" spc="0" baseline="0">
                <a:solidFill>
                  <a:srgbClr val="D9D9D9"/>
                </a:solidFill>
                <a:effectLst/>
                <a:latin typeface="Arial"/>
                <a:ea typeface="Arial"/>
                <a:cs typeface="Arial"/>
              </a:rPr>
              <a:t>MEDICARE</a:t>
            </a:r>
            <a:endParaRPr lang="en-US" sz="1400">
              <a:solidFill>
                <a:schemeClr val="bg1">
                  <a:lumMod val="85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BC5FD6-4544-E64B-8A6B-F1DEA9939140}"/>
              </a:ext>
            </a:extLst>
          </p:cNvPr>
          <p:cNvSpPr txBox="1"/>
          <p:nvPr/>
        </p:nvSpPr>
        <p:spPr>
          <a:xfrm>
            <a:off x="717044" y="1908689"/>
            <a:ext cx="1989131" cy="701040"/>
          </a:xfrm>
          <a:prstGeom prst="rect">
            <a:avLst/>
          </a:prstGeom>
          <a:noFill/>
        </p:spPr>
        <p:txBody>
          <a:bodyPr wrap="square" rtlCol="0">
            <a:spAutoFit/>
          </a:bodyPr>
          <a:lstStyle/>
          <a:p>
            <a:pPr algn="ctr"/>
            <a:r>
              <a:rPr lang="es-MX" sz="4000" b="0" i="0" strike="noStrike" cap="none" spc="0" baseline="0">
                <a:solidFill>
                  <a:srgbClr val="29628F"/>
                </a:solidFill>
                <a:effectLst/>
                <a:latin typeface="Arial"/>
                <a:ea typeface="Arial"/>
                <a:cs typeface="Arial"/>
              </a:rPr>
              <a:t>Parte C</a:t>
            </a:r>
          </a:p>
        </p:txBody>
      </p:sp>
      <p:pic>
        <p:nvPicPr>
          <p:cNvPr id="18" name="Picture 17">
            <a:extLst>
              <a:ext uri="{FF2B5EF4-FFF2-40B4-BE49-F238E27FC236}">
                <a16:creationId xmlns:a16="http://schemas.microsoft.com/office/drawing/2014/main" id="{5A177E3C-E27B-014C-A0DC-045F10842578}"/>
              </a:ext>
            </a:extLst>
          </p:cNvPr>
          <p:cNvPicPr>
            <a:picLocks noChangeAspect="1"/>
          </p:cNvPicPr>
          <p:nvPr/>
        </p:nvPicPr>
        <p:blipFill>
          <a:blip r:embed="rId3"/>
          <a:srcRect l="54134" t="67194" r="28800" b="8238"/>
          <a:stretch>
            <a:fillRect/>
          </a:stretch>
        </p:blipFill>
        <p:spPr>
          <a:xfrm>
            <a:off x="1354367" y="2728440"/>
            <a:ext cx="730679" cy="59166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919973590"/>
              </p:ext>
            </p:extLst>
          </p:nvPr>
        </p:nvGraphicFramePr>
        <p:xfrm>
          <a:off x="3666310" y="1646335"/>
          <a:ext cx="4554262" cy="1845802"/>
        </p:xfrm>
        <a:graphic>
          <a:graphicData uri="http://schemas.openxmlformats.org/drawingml/2006/table">
            <a:tbl>
              <a:tblPr firstRow="1" bandRow="1">
                <a:tableStyleId>{3B4B98B0-60AC-42C2-AFA5-B58CD77FA1E5}</a:tableStyleId>
              </a:tblPr>
              <a:tblGrid>
                <a:gridCol w="2277131">
                  <a:extLst>
                    <a:ext uri="{9D8B030D-6E8A-4147-A177-3AD203B41FA5}">
                      <a16:colId xmlns:a16="http://schemas.microsoft.com/office/drawing/2014/main" val="20000"/>
                    </a:ext>
                  </a:extLst>
                </a:gridCol>
                <a:gridCol w="2277131">
                  <a:extLst>
                    <a:ext uri="{9D8B030D-6E8A-4147-A177-3AD203B41FA5}">
                      <a16:colId xmlns:a16="http://schemas.microsoft.com/office/drawing/2014/main" val="20001"/>
                    </a:ext>
                  </a:extLst>
                </a:gridCol>
              </a:tblGrid>
              <a:tr h="991809">
                <a:tc>
                  <a:txBody>
                    <a:bodyPr/>
                    <a:lstStyle/>
                    <a:p>
                      <a:pPr algn="ctr"/>
                      <a:r>
                        <a:rPr lang="es-MX" sz="1350" b="1" i="0" strike="noStrike" cap="none" spc="0" baseline="0">
                          <a:solidFill>
                            <a:srgbClr val="000000"/>
                          </a:solidFill>
                          <a:effectLst/>
                          <a:latin typeface="Calibri"/>
                          <a:ea typeface="Calibri"/>
                          <a:cs typeface="Calibri"/>
                        </a:rPr>
                        <a:t>Su Prima TRS-Care pagadera a TRS por Cobertura Médica y de Receta</a:t>
                      </a:r>
                      <a:endParaRPr lang="en-US">
                        <a:latin typeface="Arial" panose="020B0604020202020204" pitchFamily="34" charset="0"/>
                        <a:cs typeface="Arial" panose="020B0604020202020204" pitchFamily="34" charset="0"/>
                      </a:endParaRPr>
                    </a:p>
                  </a:txBody>
                  <a:tcPr anchor="ctr"/>
                </a:tc>
                <a:tc>
                  <a:txBody>
                    <a:bodyPr/>
                    <a:lstStyle/>
                    <a:p>
                      <a:pPr algn="ctr"/>
                      <a:r>
                        <a:rPr lang="es-MX" sz="1350" b="1" i="0" strike="noStrike" cap="none" spc="0" baseline="0">
                          <a:solidFill>
                            <a:srgbClr val="000000"/>
                          </a:solidFill>
                          <a:effectLst/>
                          <a:latin typeface="Calibri"/>
                          <a:ea typeface="Calibri"/>
                          <a:cs typeface="Calibri"/>
                        </a:rPr>
                        <a:t>Su prima de Medicare de 2021 Parte B pagadera a Medicare</a:t>
                      </a:r>
                      <a:endParaRPr lang="en-US">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853993">
                <a:tc>
                  <a:txBody>
                    <a:bodyPr/>
                    <a:lstStyle/>
                    <a:p>
                      <a:pPr algn="ctr"/>
                      <a:r>
                        <a:rPr lang="es-MX" sz="1350" b="0" i="0" strike="noStrike" cap="none" spc="0" baseline="0">
                          <a:solidFill>
                            <a:srgbClr val="000000"/>
                          </a:solidFill>
                          <a:effectLst/>
                          <a:latin typeface="Calibri"/>
                          <a:ea typeface="Calibri"/>
                          <a:cs typeface="Calibri"/>
                        </a:rPr>
                        <a:t>$135 solo para jubilados</a:t>
                      </a:r>
                      <a:endParaRPr lang="en-US">
                        <a:latin typeface="Arial" panose="020B0604020202020204" pitchFamily="34" charset="0"/>
                        <a:cs typeface="Arial" panose="020B0604020202020204" pitchFamily="34" charset="0"/>
                      </a:endParaRPr>
                    </a:p>
                  </a:txBody>
                  <a:tcPr anchor="ctr"/>
                </a:tc>
                <a:tc>
                  <a:txBody>
                    <a:bodyPr/>
                    <a:lstStyle/>
                    <a:p>
                      <a:pPr algn="ctr"/>
                      <a:r>
                        <a:rPr lang="es-MX" sz="1350" b="0" i="0" strike="noStrike" cap="none" spc="0" baseline="0">
                          <a:solidFill>
                            <a:srgbClr val="000000"/>
                          </a:solidFill>
                          <a:effectLst/>
                          <a:latin typeface="Calibri"/>
                          <a:ea typeface="Calibri"/>
                          <a:cs typeface="Calibri"/>
                        </a:rPr>
                        <a:t>$148.60 por participante de Medicare</a:t>
                      </a:r>
                      <a:endParaRPr lang="en-US">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2898283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D30896-E696-3E41-9046-5D21683F7C55}"/>
              </a:ext>
            </a:extLst>
          </p:cNvPr>
          <p:cNvSpPr/>
          <p:nvPr/>
        </p:nvSpPr>
        <p:spPr>
          <a:xfrm>
            <a:off x="0" y="-2"/>
            <a:ext cx="9144000" cy="5143501"/>
          </a:xfrm>
          <a:prstGeom prst="rect">
            <a:avLst/>
          </a:prstGeom>
          <a:solidFill>
            <a:srgbClr val="F5F5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AD1119E-DE8D-4547-B7A9-3A050DC70CF6}"/>
              </a:ext>
            </a:extLst>
          </p:cNvPr>
          <p:cNvCxnSpPr/>
          <p:nvPr/>
        </p:nvCxnSpPr>
        <p:spPr>
          <a:xfrm>
            <a:off x="0" y="315468"/>
            <a:ext cx="914264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D3FB168-EA14-5149-B632-5DD727A2733E}"/>
              </a:ext>
            </a:extLst>
          </p:cNvPr>
          <p:cNvSpPr/>
          <p:nvPr/>
        </p:nvSpPr>
        <p:spPr>
          <a:xfrm>
            <a:off x="0" y="153162"/>
            <a:ext cx="3096986" cy="324612"/>
          </a:xfrm>
          <a:prstGeom prst="rect">
            <a:avLst/>
          </a:prstGeom>
          <a:solidFill>
            <a:srgbClr val="2962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72" rtlCol="0" anchor="ctr"/>
          <a:lstStyle/>
          <a:p>
            <a:r>
              <a:rPr lang="es-MX" sz="900" b="0" i="0" strike="noStrike" cap="none" spc="0" baseline="0">
                <a:solidFill>
                  <a:srgbClr val="FFFFFF"/>
                </a:solidFill>
                <a:effectLst/>
                <a:latin typeface="Arial"/>
                <a:ea typeface="Arial"/>
                <a:cs typeface="Arial"/>
              </a:rPr>
              <a:t>COSTOS PARA MEDICARE Y TRS-CARE</a:t>
            </a:r>
          </a:p>
        </p:txBody>
      </p:sp>
      <p:sp>
        <p:nvSpPr>
          <p:cNvPr id="8" name="Rectangle 7">
            <a:extLst>
              <a:ext uri="{FF2B5EF4-FFF2-40B4-BE49-F238E27FC236}">
                <a16:creationId xmlns:a16="http://schemas.microsoft.com/office/drawing/2014/main" id="{0BA6342F-B00D-9940-9A93-2D54ECD2849B}"/>
              </a:ext>
            </a:extLst>
          </p:cNvPr>
          <p:cNvSpPr/>
          <p:nvPr/>
        </p:nvSpPr>
        <p:spPr>
          <a:xfrm>
            <a:off x="0" y="153162"/>
            <a:ext cx="457200" cy="324612"/>
          </a:xfrm>
          <a:prstGeom prst="rect">
            <a:avLst/>
          </a:prstGeom>
          <a:gradFill>
            <a:gsLst>
              <a:gs pos="0">
                <a:schemeClr val="tx1">
                  <a:alpha val="0"/>
                </a:schemeClr>
              </a:gs>
              <a:gs pos="100000">
                <a:schemeClr val="tx1">
                  <a:alpha val="10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994A7B7-03EF-3F4F-8C36-D69AA3C62956}"/>
              </a:ext>
            </a:extLst>
          </p:cNvPr>
          <p:cNvSpPr/>
          <p:nvPr/>
        </p:nvSpPr>
        <p:spPr>
          <a:xfrm>
            <a:off x="3222489" y="153162"/>
            <a:ext cx="671224" cy="324612"/>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PARTE A</a:t>
            </a:r>
          </a:p>
        </p:txBody>
      </p:sp>
      <p:sp>
        <p:nvSpPr>
          <p:cNvPr id="10" name="Rectangle 9">
            <a:extLst>
              <a:ext uri="{FF2B5EF4-FFF2-40B4-BE49-F238E27FC236}">
                <a16:creationId xmlns:a16="http://schemas.microsoft.com/office/drawing/2014/main" id="{B769EAEA-74E3-FD45-B103-F4A9C888B594}"/>
              </a:ext>
            </a:extLst>
          </p:cNvPr>
          <p:cNvSpPr/>
          <p:nvPr/>
        </p:nvSpPr>
        <p:spPr>
          <a:xfrm>
            <a:off x="4019216" y="153162"/>
            <a:ext cx="671224" cy="324612"/>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PARTE B</a:t>
            </a:r>
          </a:p>
        </p:txBody>
      </p:sp>
      <p:sp>
        <p:nvSpPr>
          <p:cNvPr id="11" name="Rectangle 10">
            <a:extLst>
              <a:ext uri="{FF2B5EF4-FFF2-40B4-BE49-F238E27FC236}">
                <a16:creationId xmlns:a16="http://schemas.microsoft.com/office/drawing/2014/main" id="{9616E14D-ED1F-C04B-9958-ACDB68B6582B}"/>
              </a:ext>
            </a:extLst>
          </p:cNvPr>
          <p:cNvSpPr/>
          <p:nvPr/>
        </p:nvSpPr>
        <p:spPr>
          <a:xfrm>
            <a:off x="4815943" y="153162"/>
            <a:ext cx="671224" cy="324612"/>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PARTE C</a:t>
            </a:r>
          </a:p>
        </p:txBody>
      </p:sp>
      <p:sp>
        <p:nvSpPr>
          <p:cNvPr id="12" name="Rectangle 11">
            <a:extLst>
              <a:ext uri="{FF2B5EF4-FFF2-40B4-BE49-F238E27FC236}">
                <a16:creationId xmlns:a16="http://schemas.microsoft.com/office/drawing/2014/main" id="{C4E55464-44AA-AB42-839E-795AEC3F081D}"/>
              </a:ext>
            </a:extLst>
          </p:cNvPr>
          <p:cNvSpPr/>
          <p:nvPr/>
        </p:nvSpPr>
        <p:spPr>
          <a:xfrm>
            <a:off x="5615141" y="153162"/>
            <a:ext cx="671224" cy="324612"/>
          </a:xfrm>
          <a:prstGeom prst="rect">
            <a:avLst/>
          </a:prstGeom>
          <a:solidFill>
            <a:srgbClr val="3583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PARTE D</a:t>
            </a:r>
          </a:p>
        </p:txBody>
      </p:sp>
      <p:sp>
        <p:nvSpPr>
          <p:cNvPr id="13" name="Oval 12">
            <a:extLst>
              <a:ext uri="{FF2B5EF4-FFF2-40B4-BE49-F238E27FC236}">
                <a16:creationId xmlns:a16="http://schemas.microsoft.com/office/drawing/2014/main" id="{1E5C7CDC-3475-974E-92E1-54F944AAA520}"/>
              </a:ext>
            </a:extLst>
          </p:cNvPr>
          <p:cNvSpPr/>
          <p:nvPr/>
        </p:nvSpPr>
        <p:spPr>
          <a:xfrm>
            <a:off x="569951" y="1387343"/>
            <a:ext cx="2283316" cy="22833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B028D4-0236-524B-8F95-C6E1F91916FB}"/>
              </a:ext>
            </a:extLst>
          </p:cNvPr>
          <p:cNvSpPr txBox="1"/>
          <p:nvPr/>
        </p:nvSpPr>
        <p:spPr>
          <a:xfrm>
            <a:off x="1076236" y="1646335"/>
            <a:ext cx="1270747" cy="304800"/>
          </a:xfrm>
          <a:prstGeom prst="rect">
            <a:avLst/>
          </a:prstGeom>
          <a:noFill/>
        </p:spPr>
        <p:txBody>
          <a:bodyPr wrap="square" rtlCol="0">
            <a:spAutoFit/>
          </a:bodyPr>
          <a:lstStyle/>
          <a:p>
            <a:pPr algn="ctr"/>
            <a:r>
              <a:rPr lang="es-MX" sz="1400" b="1" i="0" strike="noStrike" cap="none" spc="0" baseline="0">
                <a:solidFill>
                  <a:srgbClr val="D9D9D9"/>
                </a:solidFill>
                <a:effectLst/>
                <a:latin typeface="Arial"/>
                <a:ea typeface="Arial"/>
                <a:cs typeface="Arial"/>
              </a:rPr>
              <a:t>MEDICARE</a:t>
            </a:r>
            <a:endParaRPr lang="en-US" sz="1400">
              <a:solidFill>
                <a:schemeClr val="bg1">
                  <a:lumMod val="8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FF791183-D034-7E40-9F56-F26ED040A01D}"/>
              </a:ext>
            </a:extLst>
          </p:cNvPr>
          <p:cNvSpPr txBox="1"/>
          <p:nvPr/>
        </p:nvSpPr>
        <p:spPr>
          <a:xfrm>
            <a:off x="717044" y="1908689"/>
            <a:ext cx="1989131" cy="701040"/>
          </a:xfrm>
          <a:prstGeom prst="rect">
            <a:avLst/>
          </a:prstGeom>
          <a:noFill/>
        </p:spPr>
        <p:txBody>
          <a:bodyPr wrap="square" rtlCol="0">
            <a:spAutoFit/>
          </a:bodyPr>
          <a:lstStyle/>
          <a:p>
            <a:pPr algn="ctr"/>
            <a:r>
              <a:rPr lang="es-MX" sz="4000" b="0" i="0" strike="noStrike" cap="none" spc="0" baseline="0">
                <a:solidFill>
                  <a:srgbClr val="29628F"/>
                </a:solidFill>
                <a:effectLst/>
                <a:latin typeface="Arial"/>
                <a:ea typeface="Arial"/>
                <a:cs typeface="Arial"/>
              </a:rPr>
              <a:t>Parte D</a:t>
            </a:r>
          </a:p>
        </p:txBody>
      </p:sp>
      <p:pic>
        <p:nvPicPr>
          <p:cNvPr id="21" name="Picture 20">
            <a:extLst>
              <a:ext uri="{FF2B5EF4-FFF2-40B4-BE49-F238E27FC236}">
                <a16:creationId xmlns:a16="http://schemas.microsoft.com/office/drawing/2014/main" id="{BBDBD273-50B9-4942-8FE7-7990FA5A8E78}"/>
              </a:ext>
            </a:extLst>
          </p:cNvPr>
          <p:cNvPicPr>
            <a:picLocks noChangeAspect="1"/>
          </p:cNvPicPr>
          <p:nvPr/>
        </p:nvPicPr>
        <p:blipFill>
          <a:blip r:embed="rId3"/>
          <a:srcRect l="79213" t="67747" r="3721" b="7686"/>
          <a:stretch>
            <a:fillRect/>
          </a:stretch>
        </p:blipFill>
        <p:spPr>
          <a:xfrm>
            <a:off x="1355234" y="2716908"/>
            <a:ext cx="730679" cy="591660"/>
          </a:xfrm>
          <a:prstGeom prst="rect">
            <a:avLst/>
          </a:prstGeom>
        </p:spPr>
      </p:pic>
      <p:sp>
        <p:nvSpPr>
          <p:cNvPr id="22" name="TextBox 21">
            <a:extLst>
              <a:ext uri="{FF2B5EF4-FFF2-40B4-BE49-F238E27FC236}">
                <a16:creationId xmlns:a16="http://schemas.microsoft.com/office/drawing/2014/main" id="{BB2234E4-1FB2-2641-8655-F94A8E6170CC}"/>
              </a:ext>
            </a:extLst>
          </p:cNvPr>
          <p:cNvSpPr txBox="1"/>
          <p:nvPr/>
        </p:nvSpPr>
        <p:spPr>
          <a:xfrm>
            <a:off x="3359552" y="1915707"/>
            <a:ext cx="5581077" cy="1188720"/>
          </a:xfrm>
          <a:prstGeom prst="rect">
            <a:avLst/>
          </a:prstGeom>
          <a:noFill/>
        </p:spPr>
        <p:txBody>
          <a:bodyPr wrap="square" rtlCol="0">
            <a:spAutoFit/>
          </a:bodyPr>
          <a:lstStyle/>
          <a:p>
            <a:pPr>
              <a:spcAft>
                <a:spcPts val="1800"/>
              </a:spcAft>
            </a:pPr>
            <a:r>
              <a:rPr lang="es-MX" sz="2400" b="0" i="0" strike="noStrike" cap="none" spc="0" baseline="0">
                <a:solidFill>
                  <a:srgbClr val="262626"/>
                </a:solidFill>
                <a:effectLst/>
                <a:latin typeface="Arial"/>
                <a:ea typeface="Arial"/>
                <a:cs typeface="Arial"/>
              </a:rPr>
              <a:t>Plan de medicamentos con receta de TRS-Care Medicare Rx: su pago por esto se </a:t>
            </a:r>
            <a:r>
              <a:rPr lang="es-MX" sz="2400" b="1" i="0" strike="noStrike" cap="none" spc="0" baseline="0">
                <a:solidFill>
                  <a:srgbClr val="CE4927"/>
                </a:solidFill>
                <a:effectLst/>
                <a:latin typeface="Arial"/>
                <a:ea typeface="Arial"/>
                <a:cs typeface="Arial"/>
              </a:rPr>
              <a:t>incluye</a:t>
            </a:r>
            <a:r>
              <a:rPr lang="es-MX" sz="2400" b="0" i="0" strike="noStrike" cap="none" spc="0" baseline="0">
                <a:solidFill>
                  <a:srgbClr val="262626"/>
                </a:solidFill>
                <a:effectLst/>
                <a:latin typeface="Arial"/>
                <a:ea typeface="Arial"/>
                <a:cs typeface="Arial"/>
              </a:rPr>
              <a:t> en su prima TRS-Care.</a:t>
            </a:r>
          </a:p>
        </p:txBody>
      </p:sp>
    </p:spTree>
    <p:extLst>
      <p:ext uri="{BB962C8B-B14F-4D97-AF65-F5344CB8AC3E}">
        <p14:creationId xmlns:p14="http://schemas.microsoft.com/office/powerpoint/2010/main" val="326189094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A5879B-7384-3B48-B35A-DC5A58ACD0E2}"/>
              </a:ext>
            </a:extLst>
          </p:cNvPr>
          <p:cNvSpPr/>
          <p:nvPr/>
        </p:nvSpPr>
        <p:spPr>
          <a:xfrm>
            <a:off x="0" y="-2"/>
            <a:ext cx="9144000" cy="5143501"/>
          </a:xfrm>
          <a:prstGeom prst="rect">
            <a:avLst/>
          </a:prstGeom>
          <a:solidFill>
            <a:srgbClr val="F5F5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EAE1EE49-64AF-8B48-B184-5BAA13435D94}"/>
              </a:ext>
            </a:extLst>
          </p:cNvPr>
          <p:cNvCxnSpPr/>
          <p:nvPr/>
        </p:nvCxnSpPr>
        <p:spPr>
          <a:xfrm>
            <a:off x="0" y="315468"/>
            <a:ext cx="914264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828EE238-5D15-FC4D-BA60-4EE804A9A659}"/>
              </a:ext>
            </a:extLst>
          </p:cNvPr>
          <p:cNvSpPr/>
          <p:nvPr/>
        </p:nvSpPr>
        <p:spPr>
          <a:xfrm>
            <a:off x="0" y="153162"/>
            <a:ext cx="457200" cy="324612"/>
          </a:xfrm>
          <a:prstGeom prst="rect">
            <a:avLst/>
          </a:prstGeom>
          <a:gradFill>
            <a:gsLst>
              <a:gs pos="0">
                <a:schemeClr val="tx1">
                  <a:alpha val="0"/>
                </a:schemeClr>
              </a:gs>
              <a:gs pos="100000">
                <a:schemeClr val="tx1">
                  <a:alpha val="10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9D7B06CA-388E-C843-B546-7883045526E8}"/>
              </a:ext>
            </a:extLst>
          </p:cNvPr>
          <p:cNvSpPr/>
          <p:nvPr/>
        </p:nvSpPr>
        <p:spPr>
          <a:xfrm>
            <a:off x="331472" y="1194754"/>
            <a:ext cx="2853267" cy="26779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605F67B6-3C46-2C46-9A5E-2A25DDCB3FA1}"/>
              </a:ext>
            </a:extLst>
          </p:cNvPr>
          <p:cNvSpPr txBox="1"/>
          <p:nvPr/>
        </p:nvSpPr>
        <p:spPr>
          <a:xfrm>
            <a:off x="3181375" y="630939"/>
            <a:ext cx="5796889" cy="429768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ct val="0"/>
              </a:spcBef>
              <a:spcAft>
                <a:spcPts val="1800"/>
              </a:spcAft>
              <a:buClrTx/>
              <a:buSzTx/>
              <a:buFont typeface="Arial" panose="020B0604020202020204" pitchFamily="34" charset="0"/>
              <a:buChar char="•"/>
              <a:defRPr/>
            </a:pPr>
            <a:r>
              <a:rPr lang="es-MX" sz="1800" b="0" i="0" strike="noStrike" cap="none" spc="0" baseline="0" dirty="0">
                <a:solidFill>
                  <a:srgbClr val="262626"/>
                </a:solidFill>
                <a:effectLst/>
                <a:latin typeface="Arial"/>
                <a:ea typeface="Arial"/>
                <a:cs typeface="Arial"/>
              </a:rPr>
              <a:t>Alta satisfacción entre los jubilados con TRS</a:t>
            </a:r>
          </a:p>
          <a:p>
            <a:pPr marL="342900" marR="0" lvl="0" indent="-342900" algn="l" defTabSz="457200" rtl="0" eaLnBrk="1" fontAlgn="auto" latinLnBrk="0" hangingPunct="1">
              <a:lnSpc>
                <a:spcPct val="100000"/>
              </a:lnSpc>
              <a:spcBef>
                <a:spcPct val="0"/>
              </a:spcBef>
              <a:spcAft>
                <a:spcPts val="1800"/>
              </a:spcAft>
              <a:buClrTx/>
              <a:buSzTx/>
              <a:buFont typeface="Arial" panose="020B0604020202020204" pitchFamily="34" charset="0"/>
              <a:buChar char="•"/>
              <a:defRPr/>
            </a:pPr>
            <a:r>
              <a:rPr lang="es-MX" sz="1800" b="0" i="0" strike="noStrike" cap="none" spc="0" baseline="0" dirty="0">
                <a:solidFill>
                  <a:srgbClr val="262626"/>
                </a:solidFill>
                <a:effectLst/>
                <a:latin typeface="Arial"/>
                <a:ea typeface="Arial"/>
                <a:cs typeface="Arial"/>
              </a:rPr>
              <a:t>Bajos gastos de bolsillo máximos anuales</a:t>
            </a:r>
          </a:p>
          <a:p>
            <a:pPr marL="342900" marR="0" lvl="0" indent="-342900" algn="l" defTabSz="457200" rtl="0" eaLnBrk="1" fontAlgn="auto" latinLnBrk="0" hangingPunct="1">
              <a:lnSpc>
                <a:spcPct val="100000"/>
              </a:lnSpc>
              <a:spcBef>
                <a:spcPct val="0"/>
              </a:spcBef>
              <a:spcAft>
                <a:spcPts val="1800"/>
              </a:spcAft>
              <a:buClrTx/>
              <a:buSzTx/>
              <a:buFont typeface="Arial" panose="020B0604020202020204" pitchFamily="34" charset="0"/>
              <a:buChar char="•"/>
              <a:defRPr/>
            </a:pPr>
            <a:r>
              <a:rPr lang="es-MX" sz="1800" b="0" i="0" strike="noStrike" cap="none" spc="0" baseline="0" dirty="0">
                <a:solidFill>
                  <a:srgbClr val="262626"/>
                </a:solidFill>
                <a:effectLst/>
                <a:latin typeface="Arial"/>
                <a:ea typeface="Arial"/>
                <a:cs typeface="Arial"/>
              </a:rPr>
              <a:t>Acceso a beneficios para la visión, la audición y el bienestar </a:t>
            </a:r>
          </a:p>
          <a:p>
            <a:pPr marL="342900" marR="0" lvl="0" indent="-342900" algn="l" defTabSz="457200" rtl="0" eaLnBrk="1" fontAlgn="auto" latinLnBrk="0" hangingPunct="1">
              <a:lnSpc>
                <a:spcPct val="100000"/>
              </a:lnSpc>
              <a:spcBef>
                <a:spcPct val="0"/>
              </a:spcBef>
              <a:spcAft>
                <a:spcPts val="1800"/>
              </a:spcAft>
              <a:buClrTx/>
              <a:buSzTx/>
              <a:buFont typeface="Arial" panose="020B0604020202020204" pitchFamily="34" charset="0"/>
              <a:buChar char="•"/>
              <a:defRPr/>
            </a:pPr>
            <a:r>
              <a:rPr lang="es-MX" sz="1800" b="0" i="0" strike="noStrike" cap="none" spc="0" baseline="0" dirty="0">
                <a:solidFill>
                  <a:srgbClr val="262626"/>
                </a:solidFill>
                <a:effectLst/>
                <a:latin typeface="Arial"/>
                <a:ea typeface="Arial"/>
                <a:cs typeface="Arial"/>
              </a:rPr>
              <a:t>Copagos fijos bajos para todas las recetas (cobertura de “agujero de dona” completa)</a:t>
            </a:r>
          </a:p>
          <a:p>
            <a:pPr marL="342900" marR="0" lvl="0" indent="-342900" algn="l" defTabSz="457200" rtl="0" eaLnBrk="1" fontAlgn="auto" latinLnBrk="0" hangingPunct="1">
              <a:lnSpc>
                <a:spcPct val="100000"/>
              </a:lnSpc>
              <a:spcBef>
                <a:spcPct val="0"/>
              </a:spcBef>
              <a:spcAft>
                <a:spcPts val="1800"/>
              </a:spcAft>
              <a:buClrTx/>
              <a:buSzTx/>
              <a:buFont typeface="Arial" panose="020B0604020202020204" pitchFamily="34" charset="0"/>
              <a:buChar char="•"/>
              <a:defRPr/>
            </a:pPr>
            <a:r>
              <a:rPr lang="es-MX" sz="1800" b="0" i="0" strike="noStrike" cap="none" spc="0" baseline="0" dirty="0">
                <a:solidFill>
                  <a:srgbClr val="262626"/>
                </a:solidFill>
                <a:effectLst/>
                <a:latin typeface="Arial"/>
                <a:ea typeface="Arial"/>
                <a:cs typeface="Arial"/>
              </a:rPr>
              <a:t>100 % de cobertura para atención preventiva y visitas al médico de atención primaria</a:t>
            </a:r>
          </a:p>
          <a:p>
            <a:pPr marL="342900" marR="0" lvl="0" indent="-342900" algn="l" defTabSz="457200" rtl="0" eaLnBrk="1" fontAlgn="auto" latinLnBrk="0" hangingPunct="1">
              <a:lnSpc>
                <a:spcPct val="100000"/>
              </a:lnSpc>
              <a:spcBef>
                <a:spcPct val="0"/>
              </a:spcBef>
              <a:spcAft>
                <a:spcPts val="1800"/>
              </a:spcAft>
              <a:buClrTx/>
              <a:buSzTx/>
              <a:buFont typeface="Arial" panose="020B0604020202020204" pitchFamily="34" charset="0"/>
              <a:buChar char="•"/>
              <a:defRPr/>
            </a:pPr>
            <a:r>
              <a:rPr lang="es-MX" sz="1800" b="0" i="0" strike="noStrike" cap="none" spc="0" baseline="0" dirty="0">
                <a:solidFill>
                  <a:srgbClr val="262626"/>
                </a:solidFill>
                <a:effectLst/>
                <a:latin typeface="Arial"/>
                <a:ea typeface="Arial"/>
                <a:cs typeface="Arial"/>
              </a:rPr>
              <a:t>Seguridad de cobertura y estabilidad de la prima</a:t>
            </a:r>
            <a:endParaRPr kumimoji="0" lang="en-US"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0"/>
              </a:spcBef>
              <a:spcAft>
                <a:spcPts val="1800"/>
              </a:spcAft>
              <a:buClrTx/>
              <a:buSzTx/>
              <a:buFontTx/>
              <a:buNone/>
              <a:defRPr/>
            </a:pPr>
            <a:endParaRPr kumimoji="0" lang="en-US" sz="2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2FBC5FD6-4544-E64B-8A6B-F1DEA9939140}"/>
              </a:ext>
            </a:extLst>
          </p:cNvPr>
          <p:cNvSpPr txBox="1"/>
          <p:nvPr/>
        </p:nvSpPr>
        <p:spPr>
          <a:xfrm>
            <a:off x="246921" y="1960190"/>
            <a:ext cx="3022367"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ct val="0"/>
              </a:spcBef>
              <a:spcAft>
                <a:spcPct val="0"/>
              </a:spcAft>
              <a:buClrTx/>
              <a:buSzTx/>
              <a:buFontTx/>
              <a:buNone/>
              <a:defRPr/>
            </a:pPr>
            <a:r>
              <a:rPr lang="es-MX" sz="2800" b="0" i="0" strike="noStrike" cap="none" spc="0" baseline="0" dirty="0">
                <a:solidFill>
                  <a:srgbClr val="29628F"/>
                </a:solidFill>
                <a:effectLst/>
                <a:latin typeface="Arial"/>
                <a:ea typeface="Arial"/>
                <a:cs typeface="Arial"/>
              </a:rPr>
              <a:t>¿Por qué elegir TRS-Care?</a:t>
            </a:r>
          </a:p>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4000" b="0" i="0" u="none" strike="noStrike" kern="1200" cap="none" spc="0" normalizeH="0" baseline="0" noProof="0" dirty="0">
              <a:ln>
                <a:noFill/>
              </a:ln>
              <a:solidFill>
                <a:srgbClr val="29628F"/>
              </a:solidFill>
              <a:effectLst/>
              <a:uLnTx/>
              <a:uFillTx/>
              <a:latin typeface="Arial" panose="020B0604020202020204" pitchFamily="34" charset="0"/>
              <a:ea typeface="+mn-ea"/>
              <a:cs typeface="Arial" panose="020B0604020202020204" pitchFamily="34" charset="0"/>
            </a:endParaRPr>
          </a:p>
        </p:txBody>
      </p:sp>
      <p:pic>
        <p:nvPicPr>
          <p:cNvPr id="18" name="Picture 17">
            <a:extLst>
              <a:ext uri="{FF2B5EF4-FFF2-40B4-BE49-F238E27FC236}">
                <a16:creationId xmlns:a16="http://schemas.microsoft.com/office/drawing/2014/main" id="{5A177E3C-E27B-014C-A0DC-045F10842578}"/>
              </a:ext>
            </a:extLst>
          </p:cNvPr>
          <p:cNvPicPr>
            <a:picLocks noChangeAspect="1"/>
          </p:cNvPicPr>
          <p:nvPr/>
        </p:nvPicPr>
        <p:blipFill>
          <a:blip r:embed="rId3"/>
          <a:srcRect l="54134" t="67194" r="28800" b="8238"/>
          <a:stretch>
            <a:fillRect/>
          </a:stretch>
        </p:blipFill>
        <p:spPr>
          <a:xfrm>
            <a:off x="1471325" y="3078999"/>
            <a:ext cx="730679" cy="591660"/>
          </a:xfrm>
          <a:prstGeom prst="rect">
            <a:avLst/>
          </a:prstGeom>
        </p:spPr>
      </p:pic>
    </p:spTree>
    <p:extLst>
      <p:ext uri="{BB962C8B-B14F-4D97-AF65-F5344CB8AC3E}">
        <p14:creationId xmlns:p14="http://schemas.microsoft.com/office/powerpoint/2010/main" val="29797994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1E5D8B-F248-194A-931D-E6D6E5E2174D}"/>
              </a:ext>
            </a:extLst>
          </p:cNvPr>
          <p:cNvSpPr/>
          <p:nvPr/>
        </p:nvSpPr>
        <p:spPr>
          <a:xfrm>
            <a:off x="0" y="-2"/>
            <a:ext cx="9144000" cy="5143501"/>
          </a:xfrm>
          <a:prstGeom prst="rect">
            <a:avLst/>
          </a:prstGeom>
          <a:solidFill>
            <a:srgbClr val="3583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5797B17-0EEF-DF4F-BC63-BC8A8ECFA784}"/>
              </a:ext>
            </a:extLst>
          </p:cNvPr>
          <p:cNvSpPr/>
          <p:nvPr/>
        </p:nvSpPr>
        <p:spPr>
          <a:xfrm>
            <a:off x="5127329" y="0"/>
            <a:ext cx="4015316" cy="5143501"/>
          </a:xfrm>
          <a:prstGeom prst="rect">
            <a:avLst/>
          </a:prstGeom>
          <a:solidFill>
            <a:schemeClr val="bg1">
              <a:alpha val="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C51068E-96F7-D149-AE66-085C77DD6E0F}"/>
              </a:ext>
            </a:extLst>
          </p:cNvPr>
          <p:cNvSpPr txBox="1"/>
          <p:nvPr/>
        </p:nvSpPr>
        <p:spPr>
          <a:xfrm>
            <a:off x="323850" y="-706071"/>
            <a:ext cx="2514600" cy="6492240"/>
          </a:xfrm>
          <a:prstGeom prst="rect">
            <a:avLst/>
          </a:prstGeom>
          <a:noFill/>
        </p:spPr>
        <p:txBody>
          <a:bodyPr wrap="square" rtlCol="0">
            <a:spAutoFit/>
          </a:bodyPr>
          <a:lstStyle/>
          <a:p>
            <a:r>
              <a:rPr lang="es-MX" sz="42000" b="0" i="0" strike="noStrike" cap="none" spc="0" baseline="0">
                <a:solidFill>
                  <a:srgbClr val="FFFFFF">
                    <a:alpha val="14902"/>
                  </a:srgbClr>
                </a:solidFill>
                <a:effectLst/>
                <a:latin typeface="Arial"/>
                <a:ea typeface="Arial"/>
                <a:cs typeface="Arial"/>
              </a:rPr>
              <a:t>3</a:t>
            </a:r>
          </a:p>
        </p:txBody>
      </p:sp>
      <p:sp>
        <p:nvSpPr>
          <p:cNvPr id="5" name="TextBox 4">
            <a:extLst>
              <a:ext uri="{FF2B5EF4-FFF2-40B4-BE49-F238E27FC236}">
                <a16:creationId xmlns:a16="http://schemas.microsoft.com/office/drawing/2014/main" id="{FF886582-3D24-794F-80DE-D545A487D5E0}"/>
              </a:ext>
            </a:extLst>
          </p:cNvPr>
          <p:cNvSpPr txBox="1"/>
          <p:nvPr/>
        </p:nvSpPr>
        <p:spPr>
          <a:xfrm>
            <a:off x="0" y="0"/>
            <a:ext cx="4705350" cy="5143499"/>
          </a:xfrm>
          <a:prstGeom prst="rect">
            <a:avLst/>
          </a:prstGeom>
          <a:noFill/>
        </p:spPr>
        <p:txBody>
          <a:bodyPr wrap="square" rtlCol="0" anchor="ctr">
            <a:noAutofit/>
          </a:bodyPr>
          <a:lstStyle/>
          <a:p>
            <a:pPr algn="r"/>
            <a:r>
              <a:rPr lang="es-MX" sz="3600" b="0" i="0" strike="noStrike" cap="none" spc="0" baseline="0">
                <a:solidFill>
                  <a:srgbClr val="FFFFFF"/>
                </a:solidFill>
                <a:effectLst/>
                <a:latin typeface="Arial"/>
                <a:ea typeface="Arial"/>
                <a:cs typeface="Arial"/>
              </a:rPr>
              <a:t>Inscribirse en los planes de </a:t>
            </a:r>
            <a:br>
              <a:rPr sz="3600"/>
            </a:br>
            <a:r>
              <a:rPr lang="es-MX" sz="3600" b="0" i="0" strike="noStrike" cap="none" spc="0" baseline="0">
                <a:solidFill>
                  <a:srgbClr val="FFFFFF"/>
                </a:solidFill>
                <a:effectLst/>
                <a:latin typeface="Arial"/>
                <a:ea typeface="Arial"/>
                <a:cs typeface="Arial"/>
              </a:rPr>
              <a:t>TRS-Care </a:t>
            </a:r>
            <a:br>
              <a:rPr sz="3600"/>
            </a:br>
            <a:r>
              <a:rPr lang="es-MX" sz="3600" b="0" i="0" strike="noStrike" cap="none" spc="0" baseline="0">
                <a:solidFill>
                  <a:srgbClr val="FFFFFF"/>
                </a:solidFill>
                <a:effectLst/>
                <a:latin typeface="Arial"/>
                <a:ea typeface="Arial"/>
                <a:cs typeface="Arial"/>
              </a:rPr>
              <a:t>Medicare</a:t>
            </a:r>
          </a:p>
        </p:txBody>
      </p:sp>
      <p:sp>
        <p:nvSpPr>
          <p:cNvPr id="6" name="TextBox 5">
            <a:extLst>
              <a:ext uri="{FF2B5EF4-FFF2-40B4-BE49-F238E27FC236}">
                <a16:creationId xmlns:a16="http://schemas.microsoft.com/office/drawing/2014/main" id="{192A69B3-D048-A94D-9DE0-B973F1D5316C}"/>
              </a:ext>
            </a:extLst>
          </p:cNvPr>
          <p:cNvSpPr txBox="1"/>
          <p:nvPr/>
        </p:nvSpPr>
        <p:spPr>
          <a:xfrm>
            <a:off x="5692676" y="1"/>
            <a:ext cx="3449969" cy="5143499"/>
          </a:xfrm>
          <a:prstGeom prst="rect">
            <a:avLst/>
          </a:prstGeom>
          <a:noFill/>
        </p:spPr>
        <p:txBody>
          <a:bodyPr wrap="square" rtlCol="0" anchor="ctr">
            <a:noAutofit/>
          </a:bodyPr>
          <a:lstStyle/>
          <a:p>
            <a:pPr marL="230188" indent="-230188">
              <a:spcAft>
                <a:spcPts val="3600"/>
              </a:spcAft>
              <a:buFont typeface="Arial" panose="020B0604020202020204" pitchFamily="34" charset="0"/>
              <a:buChar char="•"/>
            </a:pPr>
            <a:r>
              <a:rPr lang="es-MX" sz="1800" b="0" i="0" strike="noStrike" cap="none" spc="0" baseline="0">
                <a:solidFill>
                  <a:srgbClr val="FFFFFF"/>
                </a:solidFill>
                <a:effectLst/>
                <a:latin typeface="Arial"/>
                <a:ea typeface="Arial"/>
                <a:cs typeface="Arial"/>
              </a:rPr>
              <a:t>¿Quién debería inscribirse?</a:t>
            </a:r>
          </a:p>
          <a:p>
            <a:pPr marL="230188" indent="-230188">
              <a:spcAft>
                <a:spcPts val="3600"/>
              </a:spcAft>
              <a:buFont typeface="Arial" panose="020B0604020202020204" pitchFamily="34" charset="0"/>
              <a:buChar char="•"/>
            </a:pPr>
            <a:r>
              <a:rPr lang="es-MX" sz="1800" b="0" i="0" strike="noStrike" cap="none" spc="0" baseline="0">
                <a:solidFill>
                  <a:srgbClr val="FFFFFF"/>
                </a:solidFill>
                <a:effectLst/>
                <a:latin typeface="Arial"/>
                <a:ea typeface="Arial"/>
                <a:cs typeface="Arial"/>
              </a:rPr>
              <a:t>Tomar medidas</a:t>
            </a:r>
          </a:p>
          <a:p>
            <a:pPr marL="230188" indent="-230188">
              <a:spcAft>
                <a:spcPts val="3600"/>
              </a:spcAft>
              <a:buFont typeface="Arial" panose="020B0604020202020204" pitchFamily="34" charset="0"/>
              <a:buChar char="•"/>
            </a:pPr>
            <a:r>
              <a:rPr lang="es-MX" sz="1800" b="0" i="0" strike="noStrike" cap="none" spc="0" baseline="0">
                <a:solidFill>
                  <a:srgbClr val="FFFFFF"/>
                </a:solidFill>
                <a:effectLst/>
                <a:latin typeface="Arial"/>
                <a:ea typeface="Arial"/>
                <a:cs typeface="Arial"/>
              </a:rPr>
              <a:t>Inscripción automática</a:t>
            </a:r>
          </a:p>
          <a:p>
            <a:pPr marL="230188" indent="-230188">
              <a:spcAft>
                <a:spcPts val="3600"/>
              </a:spcAft>
              <a:buFont typeface="Arial" panose="020B0604020202020204" pitchFamily="34" charset="0"/>
              <a:buChar char="•"/>
            </a:pPr>
            <a:r>
              <a:rPr lang="es-MX" sz="1800" b="0" i="0" strike="noStrike" cap="none" spc="0" baseline="0">
                <a:solidFill>
                  <a:srgbClr val="FFFFFF"/>
                </a:solidFill>
                <a:effectLst/>
                <a:latin typeface="Arial"/>
                <a:ea typeface="Arial"/>
                <a:cs typeface="Arial"/>
              </a:rPr>
              <a:t>Inscripción inicial</a:t>
            </a:r>
          </a:p>
          <a:p>
            <a:pPr marL="230188" indent="-230188">
              <a:spcAft>
                <a:spcPts val="3600"/>
              </a:spcAft>
              <a:buFont typeface="Arial" panose="020B0604020202020204" pitchFamily="34" charset="0"/>
              <a:buChar char="•"/>
            </a:pPr>
            <a:r>
              <a:rPr lang="es-MX" sz="1800" b="0" i="0" strike="noStrike" cap="none" spc="0" baseline="0">
                <a:solidFill>
                  <a:srgbClr val="FFFFFF"/>
                </a:solidFill>
                <a:effectLst/>
                <a:latin typeface="Arial"/>
                <a:ea typeface="Arial"/>
                <a:cs typeface="Arial"/>
              </a:rPr>
              <a:t>Jubilarse a partir de los 65 años</a:t>
            </a:r>
          </a:p>
          <a:p>
            <a:pPr marL="230188" indent="-230188">
              <a:spcAft>
                <a:spcPts val="3600"/>
              </a:spcAft>
              <a:buFont typeface="Arial" panose="020B0604020202020204" pitchFamily="34" charset="0"/>
              <a:buChar char="•"/>
            </a:pPr>
            <a:r>
              <a:rPr lang="es-MX" sz="1800" b="0" i="0" strike="noStrike" cap="none" spc="0" baseline="0">
                <a:solidFill>
                  <a:srgbClr val="FFFFFF"/>
                </a:solidFill>
                <a:effectLst/>
                <a:latin typeface="Arial"/>
                <a:ea typeface="Arial"/>
                <a:cs typeface="Arial"/>
              </a:rPr>
              <a:t>Paquete de 65 años de edad</a:t>
            </a:r>
          </a:p>
        </p:txBody>
      </p:sp>
    </p:spTree>
    <p:extLst>
      <p:ext uri="{BB962C8B-B14F-4D97-AF65-F5344CB8AC3E}">
        <p14:creationId xmlns:p14="http://schemas.microsoft.com/office/powerpoint/2010/main" val="145987012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1EEE7E-3AEF-554F-AEEB-4EC80FD194F4}"/>
              </a:ext>
            </a:extLst>
          </p:cNvPr>
          <p:cNvPicPr>
            <a:picLocks noChangeAspect="1"/>
          </p:cNvPicPr>
          <p:nvPr/>
        </p:nvPicPr>
        <p:blipFill>
          <a:blip r:embed="rId2"/>
          <a:stretch>
            <a:fillRect/>
          </a:stretch>
        </p:blipFill>
        <p:spPr>
          <a:xfrm>
            <a:off x="1354" y="0"/>
            <a:ext cx="9141291" cy="5143500"/>
          </a:xfrm>
          <a:prstGeom prst="rect">
            <a:avLst/>
          </a:prstGeom>
        </p:spPr>
      </p:pic>
      <p:pic>
        <p:nvPicPr>
          <p:cNvPr id="3" name="Picture 2">
            <a:extLst>
              <a:ext uri="{FF2B5EF4-FFF2-40B4-BE49-F238E27FC236}">
                <a16:creationId xmlns:a16="http://schemas.microsoft.com/office/drawing/2014/main" id="{0C8C019A-BEC2-5E48-8173-7A815D344CAB}"/>
              </a:ext>
            </a:extLst>
          </p:cNvPr>
          <p:cNvPicPr>
            <a:picLocks noChangeAspect="1"/>
          </p:cNvPicPr>
          <p:nvPr/>
        </p:nvPicPr>
        <p:blipFill>
          <a:blip r:embed="rId3"/>
          <a:srcRect l="5264" t="22457" r="70175" b="37621"/>
          <a:stretch>
            <a:fillRect/>
          </a:stretch>
        </p:blipFill>
        <p:spPr>
          <a:xfrm>
            <a:off x="481263" y="1372389"/>
            <a:ext cx="2245896" cy="2053389"/>
          </a:xfrm>
          <a:prstGeom prst="rect">
            <a:avLst/>
          </a:prstGeom>
        </p:spPr>
      </p:pic>
      <p:sp>
        <p:nvSpPr>
          <p:cNvPr id="4" name="TextBox 3">
            <a:extLst>
              <a:ext uri="{FF2B5EF4-FFF2-40B4-BE49-F238E27FC236}">
                <a16:creationId xmlns:a16="http://schemas.microsoft.com/office/drawing/2014/main" id="{A593596B-73AC-C54D-99D0-1570ED754DCF}"/>
              </a:ext>
            </a:extLst>
          </p:cNvPr>
          <p:cNvSpPr txBox="1"/>
          <p:nvPr/>
        </p:nvSpPr>
        <p:spPr>
          <a:xfrm>
            <a:off x="3913632" y="0"/>
            <a:ext cx="3639312" cy="5143500"/>
          </a:xfrm>
          <a:prstGeom prst="rect">
            <a:avLst/>
          </a:prstGeom>
          <a:noFill/>
        </p:spPr>
        <p:txBody>
          <a:bodyPr wrap="square" rtlCol="0" anchor="ctr">
            <a:noAutofit/>
          </a:bodyPr>
          <a:lstStyle/>
          <a:p>
            <a:pPr>
              <a:lnSpc>
                <a:spcPct val="130000"/>
              </a:lnSpc>
              <a:spcAft>
                <a:spcPts val="1800"/>
              </a:spcAft>
            </a:pPr>
            <a:r>
              <a:rPr lang="es-MX" sz="3200" b="0" i="0" strike="noStrike" cap="none" spc="0" baseline="0" dirty="0">
                <a:solidFill>
                  <a:srgbClr val="FFFFFF"/>
                </a:solidFill>
                <a:effectLst/>
                <a:latin typeface="Arial"/>
                <a:ea typeface="Arial"/>
                <a:cs typeface="Arial"/>
              </a:rPr>
              <a:t>¿Tiene la Parte B?</a:t>
            </a:r>
          </a:p>
          <a:p>
            <a:pPr>
              <a:lnSpc>
                <a:spcPct val="130000"/>
              </a:lnSpc>
              <a:spcAft>
                <a:spcPts val="1800"/>
              </a:spcAft>
            </a:pPr>
            <a:r>
              <a:rPr lang="es-MX" sz="1600" b="0" i="0" strike="noStrike" cap="none" spc="0" baseline="0" dirty="0">
                <a:solidFill>
                  <a:srgbClr val="FFFFFF"/>
                </a:solidFill>
                <a:effectLst/>
                <a:latin typeface="Arial"/>
                <a:ea typeface="Arial"/>
                <a:cs typeface="Arial"/>
              </a:rPr>
              <a:t>Para ser elegible para el plan médico de Medicare Advantage de TRS-Care, </a:t>
            </a:r>
            <a:r>
              <a:rPr lang="es-MX" sz="1600" b="1" i="0" strike="noStrike" cap="none" spc="0" baseline="0" dirty="0">
                <a:solidFill>
                  <a:srgbClr val="FFFFFF"/>
                </a:solidFill>
                <a:effectLst/>
                <a:latin typeface="Arial"/>
                <a:ea typeface="Arial"/>
                <a:cs typeface="Arial"/>
              </a:rPr>
              <a:t>DEBE</a:t>
            </a:r>
            <a:r>
              <a:rPr lang="es-MX" sz="1600" b="0" i="0" strike="noStrike" cap="none" spc="0" baseline="0" dirty="0">
                <a:solidFill>
                  <a:srgbClr val="FFFFFF"/>
                </a:solidFill>
                <a:effectLst/>
                <a:latin typeface="Arial"/>
                <a:ea typeface="Arial"/>
                <a:cs typeface="Arial"/>
              </a:rPr>
              <a:t> obtener la Parte B de Medicare.</a:t>
            </a:r>
          </a:p>
          <a:p>
            <a:pPr indent="457200">
              <a:lnSpc>
                <a:spcPct val="130000"/>
              </a:lnSpc>
              <a:spcAft>
                <a:spcPts val="1800"/>
              </a:spcAft>
            </a:pPr>
            <a:r>
              <a:rPr lang="es-MX" sz="1600" b="1" i="0" u="sng" strike="noStrike" cap="none" spc="0" baseline="0" dirty="0">
                <a:solidFill>
                  <a:srgbClr val="FFFFFF"/>
                </a:solidFill>
                <a:effectLst/>
                <a:uFill>
                  <a:solidFill>
                    <a:srgbClr val="FFFFFF"/>
                  </a:solidFill>
                </a:uFill>
                <a:latin typeface="Arial"/>
                <a:ea typeface="Arial"/>
                <a:cs typeface="Arial"/>
              </a:rPr>
              <a:t>ssa.gov/benefits/medicare</a:t>
            </a:r>
          </a:p>
        </p:txBody>
      </p:sp>
      <p:pic>
        <p:nvPicPr>
          <p:cNvPr id="6" name="Picture 5">
            <a:extLst>
              <a:ext uri="{FF2B5EF4-FFF2-40B4-BE49-F238E27FC236}">
                <a16:creationId xmlns:a16="http://schemas.microsoft.com/office/drawing/2014/main" id="{D727589F-D68A-A441-97C6-DEADC843D675}"/>
              </a:ext>
            </a:extLst>
          </p:cNvPr>
          <p:cNvPicPr>
            <a:picLocks noChangeAspect="1"/>
          </p:cNvPicPr>
          <p:nvPr/>
        </p:nvPicPr>
        <p:blipFill>
          <a:blip r:embed="rId4"/>
          <a:srcRect l="43525" t="60182" r="52377" b="32095"/>
          <a:stretch>
            <a:fillRect/>
          </a:stretch>
        </p:blipFill>
        <p:spPr>
          <a:xfrm>
            <a:off x="3979888" y="3485214"/>
            <a:ext cx="374755" cy="397240"/>
          </a:xfrm>
          <a:prstGeom prst="rect">
            <a:avLst/>
          </a:prstGeom>
        </p:spPr>
      </p:pic>
    </p:spTree>
    <p:extLst>
      <p:ext uri="{BB962C8B-B14F-4D97-AF65-F5344CB8AC3E}">
        <p14:creationId xmlns:p14="http://schemas.microsoft.com/office/powerpoint/2010/main" val="43891697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742E7D-66DD-6D44-A457-B810FD524506}"/>
              </a:ext>
            </a:extLst>
          </p:cNvPr>
          <p:cNvSpPr/>
          <p:nvPr/>
        </p:nvSpPr>
        <p:spPr>
          <a:xfrm>
            <a:off x="0" y="-2"/>
            <a:ext cx="9144000" cy="5143501"/>
          </a:xfrm>
          <a:prstGeom prst="rect">
            <a:avLst/>
          </a:prstGeom>
          <a:solidFill>
            <a:srgbClr val="F5F5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0166FC0-F9AF-EB4E-8B32-E6445979AFC0}"/>
              </a:ext>
            </a:extLst>
          </p:cNvPr>
          <p:cNvPicPr>
            <a:picLocks noChangeAspect="1"/>
          </p:cNvPicPr>
          <p:nvPr/>
        </p:nvPicPr>
        <p:blipFill>
          <a:blip r:embed="rId3"/>
          <a:srcRect l="37097" t="71113" r="58602" b="20860"/>
          <a:stretch>
            <a:fillRect/>
          </a:stretch>
        </p:blipFill>
        <p:spPr>
          <a:xfrm>
            <a:off x="545232" y="1547618"/>
            <a:ext cx="393291" cy="412903"/>
          </a:xfrm>
          <a:prstGeom prst="rect">
            <a:avLst/>
          </a:prstGeom>
        </p:spPr>
      </p:pic>
      <p:pic>
        <p:nvPicPr>
          <p:cNvPr id="4" name="Picture 3">
            <a:extLst>
              <a:ext uri="{FF2B5EF4-FFF2-40B4-BE49-F238E27FC236}">
                <a16:creationId xmlns:a16="http://schemas.microsoft.com/office/drawing/2014/main" id="{1C01DAA2-458C-9E48-ACC2-F784E50D108B}"/>
              </a:ext>
            </a:extLst>
          </p:cNvPr>
          <p:cNvPicPr>
            <a:picLocks noChangeAspect="1"/>
          </p:cNvPicPr>
          <p:nvPr/>
        </p:nvPicPr>
        <p:blipFill>
          <a:blip r:embed="rId3"/>
          <a:srcRect l="37097" t="71113" r="58602" b="20860"/>
          <a:stretch>
            <a:fillRect/>
          </a:stretch>
        </p:blipFill>
        <p:spPr>
          <a:xfrm>
            <a:off x="4619011" y="1547617"/>
            <a:ext cx="393291" cy="412903"/>
          </a:xfrm>
          <a:prstGeom prst="rect">
            <a:avLst/>
          </a:prstGeom>
        </p:spPr>
      </p:pic>
      <p:pic>
        <p:nvPicPr>
          <p:cNvPr id="5" name="Picture 4">
            <a:extLst>
              <a:ext uri="{FF2B5EF4-FFF2-40B4-BE49-F238E27FC236}">
                <a16:creationId xmlns:a16="http://schemas.microsoft.com/office/drawing/2014/main" id="{39F76D5D-FE70-C54F-9AFB-391619691D09}"/>
              </a:ext>
            </a:extLst>
          </p:cNvPr>
          <p:cNvPicPr>
            <a:picLocks noChangeAspect="1"/>
          </p:cNvPicPr>
          <p:nvPr/>
        </p:nvPicPr>
        <p:blipFill>
          <a:blip r:embed="rId3"/>
          <a:srcRect l="37097" t="71113" r="58602" b="20860"/>
          <a:stretch>
            <a:fillRect/>
          </a:stretch>
        </p:blipFill>
        <p:spPr>
          <a:xfrm>
            <a:off x="545232" y="2247555"/>
            <a:ext cx="393291" cy="412903"/>
          </a:xfrm>
          <a:prstGeom prst="rect">
            <a:avLst/>
          </a:prstGeom>
        </p:spPr>
      </p:pic>
      <p:pic>
        <p:nvPicPr>
          <p:cNvPr id="6" name="Picture 5">
            <a:extLst>
              <a:ext uri="{FF2B5EF4-FFF2-40B4-BE49-F238E27FC236}">
                <a16:creationId xmlns:a16="http://schemas.microsoft.com/office/drawing/2014/main" id="{679BDA23-FDDC-284A-82E2-86A1DC965E30}"/>
              </a:ext>
            </a:extLst>
          </p:cNvPr>
          <p:cNvPicPr>
            <a:picLocks noChangeAspect="1"/>
          </p:cNvPicPr>
          <p:nvPr/>
        </p:nvPicPr>
        <p:blipFill>
          <a:blip r:embed="rId3"/>
          <a:srcRect l="37097" t="71113" r="58602" b="20860"/>
          <a:stretch>
            <a:fillRect/>
          </a:stretch>
        </p:blipFill>
        <p:spPr>
          <a:xfrm>
            <a:off x="545231" y="3195649"/>
            <a:ext cx="393291" cy="412903"/>
          </a:xfrm>
          <a:prstGeom prst="rect">
            <a:avLst/>
          </a:prstGeom>
        </p:spPr>
      </p:pic>
      <p:cxnSp>
        <p:nvCxnSpPr>
          <p:cNvPr id="7" name="Straight Connector 6">
            <a:extLst>
              <a:ext uri="{FF2B5EF4-FFF2-40B4-BE49-F238E27FC236}">
                <a16:creationId xmlns:a16="http://schemas.microsoft.com/office/drawing/2014/main" id="{7B02482B-C4DB-3846-8A83-A414134D57CD}"/>
              </a:ext>
            </a:extLst>
          </p:cNvPr>
          <p:cNvCxnSpPr/>
          <p:nvPr/>
        </p:nvCxnSpPr>
        <p:spPr>
          <a:xfrm>
            <a:off x="0" y="315468"/>
            <a:ext cx="914264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058C23F-99CE-FD45-BEFF-A2716C905A41}"/>
              </a:ext>
            </a:extLst>
          </p:cNvPr>
          <p:cNvSpPr/>
          <p:nvPr/>
        </p:nvSpPr>
        <p:spPr>
          <a:xfrm>
            <a:off x="0" y="92430"/>
            <a:ext cx="2233914" cy="446076"/>
          </a:xfrm>
          <a:prstGeom prst="rect">
            <a:avLst/>
          </a:prstGeom>
          <a:solidFill>
            <a:srgbClr val="2962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72" rtlCol="0" anchor="ctr"/>
          <a:lstStyle/>
          <a:p>
            <a:r>
              <a:rPr lang="es-MX" sz="900" b="0" i="0" strike="noStrike" cap="none" spc="0" baseline="0">
                <a:solidFill>
                  <a:srgbClr val="FFFFFF"/>
                </a:solidFill>
                <a:effectLst/>
                <a:latin typeface="Arial"/>
                <a:ea typeface="Arial"/>
                <a:cs typeface="Arial"/>
              </a:rPr>
              <a:t>CÓMO INSCRIBIRSE EN LOS PLANES TRS-CARE MEDICARE</a:t>
            </a:r>
          </a:p>
        </p:txBody>
      </p:sp>
      <p:sp>
        <p:nvSpPr>
          <p:cNvPr id="9" name="Rectangle 8">
            <a:extLst>
              <a:ext uri="{FF2B5EF4-FFF2-40B4-BE49-F238E27FC236}">
                <a16:creationId xmlns:a16="http://schemas.microsoft.com/office/drawing/2014/main" id="{14DE239F-D826-2942-B27E-F402E69BCCAD}"/>
              </a:ext>
            </a:extLst>
          </p:cNvPr>
          <p:cNvSpPr/>
          <p:nvPr/>
        </p:nvSpPr>
        <p:spPr>
          <a:xfrm>
            <a:off x="0" y="92430"/>
            <a:ext cx="457200" cy="446076"/>
          </a:xfrm>
          <a:prstGeom prst="rect">
            <a:avLst/>
          </a:prstGeom>
          <a:gradFill>
            <a:gsLst>
              <a:gs pos="0">
                <a:schemeClr val="tx1">
                  <a:alpha val="0"/>
                </a:schemeClr>
              </a:gs>
              <a:gs pos="100000">
                <a:schemeClr val="tx1">
                  <a:alpha val="10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1BC02D8-EB7C-A540-B82B-59F5DF68CA9E}"/>
              </a:ext>
            </a:extLst>
          </p:cNvPr>
          <p:cNvSpPr/>
          <p:nvPr/>
        </p:nvSpPr>
        <p:spPr>
          <a:xfrm>
            <a:off x="2329167" y="92430"/>
            <a:ext cx="1108880" cy="446076"/>
          </a:xfrm>
          <a:prstGeom prst="rect">
            <a:avLst/>
          </a:prstGeom>
          <a:solidFill>
            <a:srgbClr val="3583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¿QUIÉN DEBERÍA INSCRIBIRSE?</a:t>
            </a:r>
          </a:p>
        </p:txBody>
      </p:sp>
      <p:sp>
        <p:nvSpPr>
          <p:cNvPr id="11" name="Rectangle 10">
            <a:extLst>
              <a:ext uri="{FF2B5EF4-FFF2-40B4-BE49-F238E27FC236}">
                <a16:creationId xmlns:a16="http://schemas.microsoft.com/office/drawing/2014/main" id="{C739A026-E234-7F49-B1E1-BFBF8FB1386C}"/>
              </a:ext>
            </a:extLst>
          </p:cNvPr>
          <p:cNvSpPr/>
          <p:nvPr/>
        </p:nvSpPr>
        <p:spPr>
          <a:xfrm>
            <a:off x="3487949" y="92430"/>
            <a:ext cx="775739" cy="446076"/>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dirty="0">
                <a:solidFill>
                  <a:srgbClr val="FFFFFF"/>
                </a:solidFill>
                <a:effectLst/>
                <a:latin typeface="Arial"/>
                <a:ea typeface="Arial"/>
                <a:cs typeface="Arial"/>
              </a:rPr>
              <a:t>TOMAR </a:t>
            </a:r>
            <a:br>
              <a:rPr sz="900" dirty="0"/>
            </a:br>
            <a:r>
              <a:rPr lang="es-MX" sz="900" b="0" i="0" strike="noStrike" cap="none" spc="0" baseline="0" dirty="0">
                <a:solidFill>
                  <a:srgbClr val="FFFFFF"/>
                </a:solidFill>
                <a:effectLst/>
                <a:latin typeface="Arial"/>
                <a:ea typeface="Arial"/>
                <a:cs typeface="Arial"/>
              </a:rPr>
              <a:t>MEDIDAS</a:t>
            </a:r>
          </a:p>
        </p:txBody>
      </p:sp>
      <p:sp>
        <p:nvSpPr>
          <p:cNvPr id="12" name="Rectangle 11">
            <a:extLst>
              <a:ext uri="{FF2B5EF4-FFF2-40B4-BE49-F238E27FC236}">
                <a16:creationId xmlns:a16="http://schemas.microsoft.com/office/drawing/2014/main" id="{DA2328F5-7C84-1345-A411-EC437FE69646}"/>
              </a:ext>
            </a:extLst>
          </p:cNvPr>
          <p:cNvSpPr/>
          <p:nvPr/>
        </p:nvSpPr>
        <p:spPr>
          <a:xfrm>
            <a:off x="4308151" y="92430"/>
            <a:ext cx="1108880" cy="446076"/>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sz="900"/>
            </a:br>
            <a:r>
              <a:rPr lang="es-MX" sz="900" b="0" i="0" strike="noStrike" cap="none" spc="0" baseline="0">
                <a:solidFill>
                  <a:srgbClr val="FFFFFF"/>
                </a:solidFill>
                <a:effectLst/>
                <a:latin typeface="Arial"/>
                <a:ea typeface="Arial"/>
                <a:cs typeface="Arial"/>
              </a:rPr>
              <a:t>INSCRIPCIÓN AUTOMÁTICA</a:t>
            </a:r>
          </a:p>
        </p:txBody>
      </p:sp>
      <p:sp>
        <p:nvSpPr>
          <p:cNvPr id="13" name="Rectangle 12">
            <a:extLst>
              <a:ext uri="{FF2B5EF4-FFF2-40B4-BE49-F238E27FC236}">
                <a16:creationId xmlns:a16="http://schemas.microsoft.com/office/drawing/2014/main" id="{FA75D820-0A3C-6F44-89B6-82C487B72F8E}"/>
              </a:ext>
            </a:extLst>
          </p:cNvPr>
          <p:cNvSpPr/>
          <p:nvPr/>
        </p:nvSpPr>
        <p:spPr>
          <a:xfrm>
            <a:off x="5505956" y="92430"/>
            <a:ext cx="1108880" cy="446076"/>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sz="900"/>
            </a:br>
            <a:r>
              <a:rPr lang="es-MX" sz="900" b="0" i="0" strike="noStrike" cap="none" spc="0" baseline="0">
                <a:solidFill>
                  <a:srgbClr val="FFFFFF"/>
                </a:solidFill>
                <a:effectLst/>
                <a:latin typeface="Arial"/>
                <a:ea typeface="Arial"/>
                <a:cs typeface="Arial"/>
              </a:rPr>
              <a:t>INSCRIPCIÓN INICIAL</a:t>
            </a:r>
          </a:p>
        </p:txBody>
      </p:sp>
      <p:sp>
        <p:nvSpPr>
          <p:cNvPr id="14" name="Rectangle 13">
            <a:extLst>
              <a:ext uri="{FF2B5EF4-FFF2-40B4-BE49-F238E27FC236}">
                <a16:creationId xmlns:a16="http://schemas.microsoft.com/office/drawing/2014/main" id="{3D449C9E-2BE7-FC4F-A317-7B24B13F4F14}"/>
              </a:ext>
            </a:extLst>
          </p:cNvPr>
          <p:cNvSpPr/>
          <p:nvPr/>
        </p:nvSpPr>
        <p:spPr>
          <a:xfrm>
            <a:off x="6718833" y="92430"/>
            <a:ext cx="1108880" cy="446076"/>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JUBILARSE </a:t>
            </a:r>
            <a:br>
              <a:rPr sz="900"/>
            </a:br>
            <a:r>
              <a:rPr lang="es-MX" sz="900" b="0" i="0" strike="noStrike" cap="none" spc="0" baseline="0">
                <a:solidFill>
                  <a:srgbClr val="FFFFFF"/>
                </a:solidFill>
                <a:effectLst/>
                <a:latin typeface="Arial"/>
                <a:ea typeface="Arial"/>
                <a:cs typeface="Arial"/>
              </a:rPr>
              <a:t>A PARTIR DE LOS 65 AÑOS</a:t>
            </a:r>
          </a:p>
        </p:txBody>
      </p:sp>
      <p:sp>
        <p:nvSpPr>
          <p:cNvPr id="15" name="Rectangle 14">
            <a:extLst>
              <a:ext uri="{FF2B5EF4-FFF2-40B4-BE49-F238E27FC236}">
                <a16:creationId xmlns:a16="http://schemas.microsoft.com/office/drawing/2014/main" id="{4E5D6EBD-FD76-9347-AC33-1D94E57ED7A8}"/>
              </a:ext>
            </a:extLst>
          </p:cNvPr>
          <p:cNvSpPr/>
          <p:nvPr/>
        </p:nvSpPr>
        <p:spPr>
          <a:xfrm>
            <a:off x="7931710" y="92430"/>
            <a:ext cx="957647" cy="446076"/>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PAQUETE </a:t>
            </a:r>
            <a:br>
              <a:rPr sz="900"/>
            </a:br>
            <a:r>
              <a:rPr lang="es-MX" sz="900" b="0" i="0" strike="noStrike" cap="none" spc="0" baseline="0">
                <a:solidFill>
                  <a:srgbClr val="FFFFFF"/>
                </a:solidFill>
                <a:effectLst/>
                <a:latin typeface="Arial"/>
                <a:ea typeface="Arial"/>
                <a:cs typeface="Arial"/>
              </a:rPr>
              <a:t>CUMPLIR 65</a:t>
            </a:r>
          </a:p>
        </p:txBody>
      </p:sp>
      <p:sp>
        <p:nvSpPr>
          <p:cNvPr id="16" name="TextBox 15">
            <a:extLst>
              <a:ext uri="{FF2B5EF4-FFF2-40B4-BE49-F238E27FC236}">
                <a16:creationId xmlns:a16="http://schemas.microsoft.com/office/drawing/2014/main" id="{4EA8122B-2074-E844-AC9D-F9B00B795206}"/>
              </a:ext>
            </a:extLst>
          </p:cNvPr>
          <p:cNvSpPr txBox="1"/>
          <p:nvPr/>
        </p:nvSpPr>
        <p:spPr>
          <a:xfrm>
            <a:off x="487394" y="853974"/>
            <a:ext cx="8656606" cy="304800"/>
          </a:xfrm>
          <a:prstGeom prst="rect">
            <a:avLst/>
          </a:prstGeom>
          <a:noFill/>
        </p:spPr>
        <p:txBody>
          <a:bodyPr wrap="square" rtlCol="0">
            <a:spAutoFit/>
          </a:bodyPr>
          <a:lstStyle/>
          <a:p>
            <a:pPr>
              <a:spcAft>
                <a:spcPts val="1800"/>
              </a:spcAft>
            </a:pPr>
            <a:r>
              <a:rPr lang="es-MX" sz="1400" b="1" i="0" strike="noStrike" cap="none" spc="0" baseline="0">
                <a:solidFill>
                  <a:srgbClr val="262626"/>
                </a:solidFill>
                <a:effectLst/>
                <a:latin typeface="Arial"/>
                <a:ea typeface="Arial"/>
                <a:cs typeface="Arial"/>
              </a:rPr>
              <a:t>QUIÉN DEBERÍA INSCRIBIRSE</a:t>
            </a:r>
            <a:endParaRPr lang="en-US" sz="1400">
              <a:solidFill>
                <a:schemeClr val="tx1">
                  <a:lumMod val="85000"/>
                  <a:lumOff val="15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F825C7A2-2F55-D640-B132-7D9E3691B9BF}"/>
              </a:ext>
            </a:extLst>
          </p:cNvPr>
          <p:cNvSpPr txBox="1"/>
          <p:nvPr/>
        </p:nvSpPr>
        <p:spPr>
          <a:xfrm>
            <a:off x="968973" y="1546493"/>
            <a:ext cx="3387966" cy="2987040"/>
          </a:xfrm>
          <a:prstGeom prst="rect">
            <a:avLst/>
          </a:prstGeom>
          <a:noFill/>
        </p:spPr>
        <p:txBody>
          <a:bodyPr wrap="square" rtlCol="0">
            <a:spAutoFit/>
          </a:bodyPr>
          <a:lstStyle/>
          <a:p>
            <a:pPr>
              <a:spcAft>
                <a:spcPts val="1800"/>
              </a:spcAft>
            </a:pPr>
            <a:r>
              <a:rPr lang="es-MX" sz="1600" b="0" i="0" strike="noStrike" cap="none" spc="0" baseline="0">
                <a:solidFill>
                  <a:srgbClr val="262626"/>
                </a:solidFill>
                <a:effectLst/>
                <a:latin typeface="Arial"/>
                <a:ea typeface="Arial"/>
                <a:cs typeface="Arial"/>
              </a:rPr>
              <a:t>Participantes actuales de TRS-Care que cumplen 65 años.</a:t>
            </a:r>
          </a:p>
          <a:p>
            <a:pPr>
              <a:spcAft>
                <a:spcPts val="1800"/>
              </a:spcAft>
            </a:pPr>
            <a:r>
              <a:rPr lang="es-MX" sz="1600" b="0" i="0" strike="noStrike" cap="none" spc="0" baseline="0">
                <a:solidFill>
                  <a:srgbClr val="262626"/>
                </a:solidFill>
                <a:effectLst/>
                <a:latin typeface="Arial"/>
                <a:ea typeface="Arial"/>
                <a:cs typeface="Arial"/>
              </a:rPr>
              <a:t>Participantes actuales de TRS-Care que son elegibles para Medicare debido a discapacidad.</a:t>
            </a:r>
          </a:p>
          <a:p>
            <a:pPr>
              <a:spcAft>
                <a:spcPts val="1800"/>
              </a:spcAft>
            </a:pPr>
            <a:r>
              <a:rPr lang="es-MX" sz="1600" b="0" i="0" strike="noStrike" cap="none" spc="0" baseline="0">
                <a:solidFill>
                  <a:srgbClr val="262626"/>
                </a:solidFill>
                <a:effectLst/>
                <a:latin typeface="Arial"/>
                <a:ea typeface="Arial"/>
                <a:cs typeface="Arial"/>
              </a:rPr>
              <a:t>Miembros de TRS que van a jubilarse y sus dependientes elegibles </a:t>
            </a:r>
            <a:br>
              <a:rPr sz="1600"/>
            </a:br>
            <a:r>
              <a:rPr lang="es-MX" sz="1600" b="0" i="0" strike="noStrike" cap="none" spc="0" baseline="0">
                <a:solidFill>
                  <a:srgbClr val="262626"/>
                </a:solidFill>
                <a:effectLst/>
                <a:latin typeface="Arial"/>
                <a:ea typeface="Arial"/>
                <a:cs typeface="Arial"/>
              </a:rPr>
              <a:t>que tengan 65 años o más </a:t>
            </a:r>
            <a:br>
              <a:rPr sz="1600"/>
            </a:br>
            <a:r>
              <a:rPr lang="es-MX" sz="1600" b="0" i="0" strike="noStrike" cap="none" spc="0" baseline="0">
                <a:solidFill>
                  <a:srgbClr val="262626"/>
                </a:solidFill>
                <a:effectLst/>
                <a:latin typeface="Arial"/>
                <a:ea typeface="Arial"/>
                <a:cs typeface="Arial"/>
              </a:rPr>
              <a:t>(periodo de inscripción inicial).</a:t>
            </a:r>
          </a:p>
        </p:txBody>
      </p:sp>
      <p:sp>
        <p:nvSpPr>
          <p:cNvPr id="18" name="TextBox 17">
            <a:extLst>
              <a:ext uri="{FF2B5EF4-FFF2-40B4-BE49-F238E27FC236}">
                <a16:creationId xmlns:a16="http://schemas.microsoft.com/office/drawing/2014/main" id="{7C3762F5-51F0-934F-87E9-51C94AA59CBE}"/>
              </a:ext>
            </a:extLst>
          </p:cNvPr>
          <p:cNvSpPr txBox="1"/>
          <p:nvPr/>
        </p:nvSpPr>
        <p:spPr>
          <a:xfrm>
            <a:off x="5067192" y="1546493"/>
            <a:ext cx="3387966" cy="2987040"/>
          </a:xfrm>
          <a:prstGeom prst="rect">
            <a:avLst/>
          </a:prstGeom>
          <a:noFill/>
        </p:spPr>
        <p:txBody>
          <a:bodyPr wrap="square" rtlCol="0">
            <a:spAutoFit/>
          </a:bodyPr>
          <a:lstStyle/>
          <a:p>
            <a:pPr>
              <a:spcAft>
                <a:spcPts val="1200"/>
              </a:spcAft>
            </a:pPr>
            <a:r>
              <a:rPr lang="es-MX" sz="1600" b="0" i="0" strike="noStrike" cap="none" spc="0" baseline="0">
                <a:solidFill>
                  <a:srgbClr val="262626"/>
                </a:solidFill>
                <a:effectLst/>
                <a:latin typeface="Arial"/>
                <a:ea typeface="Arial"/>
                <a:cs typeface="Arial"/>
              </a:rPr>
              <a:t>Jubilados elegibles de TRS </a:t>
            </a:r>
            <a:br>
              <a:rPr sz="1600"/>
            </a:br>
            <a:r>
              <a:rPr lang="es-MX" sz="1600" b="0" i="0" strike="noStrike" cap="none" spc="0" baseline="0">
                <a:solidFill>
                  <a:srgbClr val="262626"/>
                </a:solidFill>
                <a:effectLst/>
                <a:latin typeface="Arial"/>
                <a:ea typeface="Arial"/>
                <a:cs typeface="Arial"/>
              </a:rPr>
              <a:t>que cumplen 65 años que:</a:t>
            </a:r>
          </a:p>
          <a:p>
            <a:pPr marL="285750" indent="-285750">
              <a:spcAft>
                <a:spcPts val="1200"/>
              </a:spcAft>
              <a:buFont typeface="Arial" panose="020B0604020202020204" pitchFamily="34" charset="0"/>
              <a:buChar char="•"/>
            </a:pPr>
            <a:r>
              <a:rPr lang="es-MX" sz="1600" b="0" i="0" strike="noStrike" cap="none" spc="0" baseline="0">
                <a:solidFill>
                  <a:srgbClr val="262626"/>
                </a:solidFill>
                <a:effectLst/>
                <a:latin typeface="Arial"/>
                <a:ea typeface="Arial"/>
                <a:cs typeface="Arial"/>
              </a:rPr>
              <a:t>Fueron elegibles en el momento de la jubilación, pero no se inscribieron en el momento de la inscripción inicial.</a:t>
            </a:r>
          </a:p>
          <a:p>
            <a:pPr marL="285750" indent="-285750">
              <a:spcAft>
                <a:spcPts val="1200"/>
              </a:spcAft>
              <a:buFont typeface="Arial" panose="020B0604020202020204" pitchFamily="34" charset="0"/>
              <a:buChar char="•"/>
            </a:pPr>
            <a:r>
              <a:rPr lang="es-MX" sz="1600" b="0" i="0" strike="noStrike" cap="none" spc="0" baseline="0">
                <a:solidFill>
                  <a:srgbClr val="262626"/>
                </a:solidFill>
                <a:effectLst/>
                <a:latin typeface="Arial"/>
                <a:ea typeface="Arial"/>
                <a:cs typeface="Arial"/>
              </a:rPr>
              <a:t>Terminaron la cobertura de TRS-Care antes de cumplir 65 años.</a:t>
            </a:r>
          </a:p>
          <a:p>
            <a:pPr marL="285750" indent="-285750">
              <a:spcAft>
                <a:spcPts val="1200"/>
              </a:spcAft>
              <a:buFont typeface="Arial" panose="020B0604020202020204" pitchFamily="34" charset="0"/>
              <a:buChar char="•"/>
            </a:pPr>
            <a:r>
              <a:rPr lang="es-MX" sz="1600" b="0" i="0" strike="noStrike" cap="none" spc="0" baseline="0">
                <a:solidFill>
                  <a:srgbClr val="262626"/>
                </a:solidFill>
                <a:effectLst/>
                <a:latin typeface="Arial"/>
                <a:ea typeface="Arial"/>
                <a:cs typeface="Arial"/>
              </a:rPr>
              <a:t>Disfrute de un evento especial de inscripción.</a:t>
            </a:r>
          </a:p>
        </p:txBody>
      </p:sp>
    </p:spTree>
    <p:extLst>
      <p:ext uri="{BB962C8B-B14F-4D97-AF65-F5344CB8AC3E}">
        <p14:creationId xmlns:p14="http://schemas.microsoft.com/office/powerpoint/2010/main" val="9527403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A993FC-73AE-C743-AB4E-2B2A0AF31EF8}"/>
              </a:ext>
            </a:extLst>
          </p:cNvPr>
          <p:cNvSpPr/>
          <p:nvPr/>
        </p:nvSpPr>
        <p:spPr>
          <a:xfrm>
            <a:off x="0" y="-2"/>
            <a:ext cx="9144000" cy="5143501"/>
          </a:xfrm>
          <a:prstGeom prst="rect">
            <a:avLst/>
          </a:prstGeom>
          <a:solidFill>
            <a:srgbClr val="F5F5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10A3FFC-BF98-4645-B86B-C2A834650AA3}"/>
              </a:ext>
            </a:extLst>
          </p:cNvPr>
          <p:cNvSpPr txBox="1"/>
          <p:nvPr/>
        </p:nvSpPr>
        <p:spPr>
          <a:xfrm>
            <a:off x="487394" y="853974"/>
            <a:ext cx="8656606" cy="304800"/>
          </a:xfrm>
          <a:prstGeom prst="rect">
            <a:avLst/>
          </a:prstGeom>
          <a:noFill/>
        </p:spPr>
        <p:txBody>
          <a:bodyPr wrap="square" rtlCol="0">
            <a:spAutoFit/>
          </a:bodyPr>
          <a:lstStyle/>
          <a:p>
            <a:pPr>
              <a:spcAft>
                <a:spcPts val="1800"/>
              </a:spcAft>
            </a:pPr>
            <a:r>
              <a:rPr lang="es-MX" sz="1400" b="1" i="0" strike="noStrike" cap="none" spc="0" baseline="0">
                <a:solidFill>
                  <a:srgbClr val="262626"/>
                </a:solidFill>
                <a:effectLst/>
                <a:latin typeface="Arial"/>
                <a:ea typeface="Arial"/>
                <a:cs typeface="Arial"/>
              </a:rPr>
              <a:t>TOMAR MEDIDAS</a:t>
            </a:r>
            <a:endParaRPr lang="en-US" sz="1400">
              <a:solidFill>
                <a:schemeClr val="tx1">
                  <a:lumMod val="85000"/>
                  <a:lumOff val="15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E6CEA49-4A9B-784F-890A-86F604900FCE}"/>
              </a:ext>
            </a:extLst>
          </p:cNvPr>
          <p:cNvSpPr txBox="1"/>
          <p:nvPr/>
        </p:nvSpPr>
        <p:spPr>
          <a:xfrm>
            <a:off x="487394" y="1349768"/>
            <a:ext cx="4472533" cy="914400"/>
          </a:xfrm>
          <a:prstGeom prst="rect">
            <a:avLst/>
          </a:prstGeom>
          <a:noFill/>
        </p:spPr>
        <p:txBody>
          <a:bodyPr wrap="square" rtlCol="0">
            <a:spAutoFit/>
          </a:bodyPr>
          <a:lstStyle/>
          <a:p>
            <a:pPr>
              <a:spcAft>
                <a:spcPts val="1800"/>
              </a:spcAft>
            </a:pPr>
            <a:r>
              <a:rPr lang="es-MX" sz="1800" b="0" i="0" strike="noStrike" cap="none" spc="0" baseline="0" dirty="0">
                <a:solidFill>
                  <a:srgbClr val="262626"/>
                </a:solidFill>
                <a:effectLst/>
                <a:latin typeface="Arial"/>
                <a:ea typeface="Arial"/>
                <a:cs typeface="Arial"/>
              </a:rPr>
              <a:t>Si no recibe beneficios de SSA, debe tomar medidas para inscribirse en Medicare:</a:t>
            </a:r>
          </a:p>
        </p:txBody>
      </p:sp>
      <p:sp>
        <p:nvSpPr>
          <p:cNvPr id="17" name="TextBox 16">
            <a:extLst>
              <a:ext uri="{FF2B5EF4-FFF2-40B4-BE49-F238E27FC236}">
                <a16:creationId xmlns:a16="http://schemas.microsoft.com/office/drawing/2014/main" id="{B4B28E41-6A81-9349-9467-D855F25D5E94}"/>
              </a:ext>
            </a:extLst>
          </p:cNvPr>
          <p:cNvSpPr txBox="1"/>
          <p:nvPr/>
        </p:nvSpPr>
        <p:spPr>
          <a:xfrm>
            <a:off x="909779" y="2424443"/>
            <a:ext cx="5172364" cy="335280"/>
          </a:xfrm>
          <a:prstGeom prst="rect">
            <a:avLst/>
          </a:prstGeom>
          <a:noFill/>
        </p:spPr>
        <p:txBody>
          <a:bodyPr wrap="square" rtlCol="0">
            <a:spAutoFit/>
          </a:bodyPr>
          <a:lstStyle/>
          <a:p>
            <a:r>
              <a:rPr lang="es-MX" sz="1600" b="1" i="0" strike="noStrike" cap="none" spc="0" baseline="0" dirty="0">
                <a:solidFill>
                  <a:srgbClr val="29628F"/>
                </a:solidFill>
                <a:effectLst/>
                <a:latin typeface="Arial"/>
                <a:ea typeface="Arial"/>
                <a:cs typeface="Arial"/>
              </a:rPr>
              <a:t>INSCRÍBASE EN www.ssa.gov/benefits/medicare/</a:t>
            </a:r>
            <a:endParaRPr lang="en-US" sz="1600" b="1" u="sng" dirty="0">
              <a:solidFill>
                <a:srgbClr val="29628F"/>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AA1D509-1C4F-A847-B0E9-2D9E768486ED}"/>
              </a:ext>
            </a:extLst>
          </p:cNvPr>
          <p:cNvSpPr txBox="1"/>
          <p:nvPr/>
        </p:nvSpPr>
        <p:spPr>
          <a:xfrm>
            <a:off x="909779" y="2978623"/>
            <a:ext cx="5172364" cy="335280"/>
          </a:xfrm>
          <a:prstGeom prst="rect">
            <a:avLst/>
          </a:prstGeom>
          <a:noFill/>
        </p:spPr>
        <p:txBody>
          <a:bodyPr wrap="square" rtlCol="0">
            <a:spAutoFit/>
          </a:bodyPr>
          <a:lstStyle/>
          <a:p>
            <a:r>
              <a:rPr lang="es-MX" sz="1600" b="1" i="0" strike="noStrike" cap="none" spc="0" baseline="0">
                <a:solidFill>
                  <a:srgbClr val="29628F"/>
                </a:solidFill>
                <a:effectLst/>
                <a:latin typeface="Arial"/>
                <a:ea typeface="Arial"/>
                <a:cs typeface="Arial"/>
              </a:rPr>
              <a:t>LLAME A SSA AL 1-800-772-1213</a:t>
            </a:r>
          </a:p>
        </p:txBody>
      </p:sp>
      <p:sp>
        <p:nvSpPr>
          <p:cNvPr id="19" name="TextBox 18">
            <a:extLst>
              <a:ext uri="{FF2B5EF4-FFF2-40B4-BE49-F238E27FC236}">
                <a16:creationId xmlns:a16="http://schemas.microsoft.com/office/drawing/2014/main" id="{D4003C76-9645-7347-95A0-20AA8D44EAFD}"/>
              </a:ext>
            </a:extLst>
          </p:cNvPr>
          <p:cNvSpPr txBox="1"/>
          <p:nvPr/>
        </p:nvSpPr>
        <p:spPr>
          <a:xfrm>
            <a:off x="909779" y="3502668"/>
            <a:ext cx="5172364" cy="335280"/>
          </a:xfrm>
          <a:prstGeom prst="rect">
            <a:avLst/>
          </a:prstGeom>
          <a:noFill/>
        </p:spPr>
        <p:txBody>
          <a:bodyPr wrap="square" rtlCol="0">
            <a:spAutoFit/>
          </a:bodyPr>
          <a:lstStyle/>
          <a:p>
            <a:r>
              <a:rPr lang="es-MX" sz="1600" b="1" i="0" strike="noStrike" cap="none" spc="0" baseline="0">
                <a:solidFill>
                  <a:srgbClr val="29628F"/>
                </a:solidFill>
                <a:effectLst/>
                <a:latin typeface="Arial"/>
                <a:ea typeface="Arial"/>
                <a:cs typeface="Arial"/>
              </a:rPr>
              <a:t>VISITE UNA OFICINA LOCAL DE SSA</a:t>
            </a:r>
          </a:p>
        </p:txBody>
      </p:sp>
      <p:pic>
        <p:nvPicPr>
          <p:cNvPr id="21" name="Picture 20">
            <a:extLst>
              <a:ext uri="{FF2B5EF4-FFF2-40B4-BE49-F238E27FC236}">
                <a16:creationId xmlns:a16="http://schemas.microsoft.com/office/drawing/2014/main" id="{94C686F1-8481-EE45-9B49-718BF4E40E70}"/>
              </a:ext>
            </a:extLst>
          </p:cNvPr>
          <p:cNvPicPr>
            <a:picLocks noChangeAspect="1"/>
          </p:cNvPicPr>
          <p:nvPr/>
        </p:nvPicPr>
        <p:blipFill>
          <a:blip r:embed="rId3"/>
          <a:stretch>
            <a:fillRect/>
          </a:stretch>
        </p:blipFill>
        <p:spPr>
          <a:xfrm>
            <a:off x="5586582" y="2189422"/>
            <a:ext cx="3392231" cy="1947141"/>
          </a:xfrm>
          <a:prstGeom prst="rect">
            <a:avLst/>
          </a:prstGeom>
        </p:spPr>
      </p:pic>
      <p:cxnSp>
        <p:nvCxnSpPr>
          <p:cNvPr id="23" name="Straight Connector 22">
            <a:extLst>
              <a:ext uri="{FF2B5EF4-FFF2-40B4-BE49-F238E27FC236}">
                <a16:creationId xmlns:a16="http://schemas.microsoft.com/office/drawing/2014/main" id="{4C8E0F32-CE1F-C547-A79B-D42507623A49}"/>
              </a:ext>
            </a:extLst>
          </p:cNvPr>
          <p:cNvCxnSpPr/>
          <p:nvPr/>
        </p:nvCxnSpPr>
        <p:spPr>
          <a:xfrm>
            <a:off x="0" y="315468"/>
            <a:ext cx="914264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33C5C8DA-EB33-9646-AD40-09A5368B46C8}"/>
              </a:ext>
            </a:extLst>
          </p:cNvPr>
          <p:cNvSpPr/>
          <p:nvPr/>
        </p:nvSpPr>
        <p:spPr>
          <a:xfrm>
            <a:off x="0" y="92430"/>
            <a:ext cx="2233914" cy="446076"/>
          </a:xfrm>
          <a:prstGeom prst="rect">
            <a:avLst/>
          </a:prstGeom>
          <a:solidFill>
            <a:srgbClr val="2962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72" rtlCol="0" anchor="ctr"/>
          <a:lstStyle/>
          <a:p>
            <a:r>
              <a:rPr lang="es-MX" sz="900" b="0" i="0" strike="noStrike" cap="none" spc="0" baseline="0">
                <a:solidFill>
                  <a:srgbClr val="FFFFFF"/>
                </a:solidFill>
                <a:effectLst/>
                <a:latin typeface="Arial"/>
                <a:ea typeface="Arial"/>
                <a:cs typeface="Arial"/>
              </a:rPr>
              <a:t>CÓMO INSCRIBIRSE EN LOS PLANES TRS-CARE MEDICARE</a:t>
            </a:r>
          </a:p>
        </p:txBody>
      </p:sp>
      <p:sp>
        <p:nvSpPr>
          <p:cNvPr id="25" name="Rectangle 24">
            <a:extLst>
              <a:ext uri="{FF2B5EF4-FFF2-40B4-BE49-F238E27FC236}">
                <a16:creationId xmlns:a16="http://schemas.microsoft.com/office/drawing/2014/main" id="{4E430C62-17B4-9446-9C2C-9946512ABB00}"/>
              </a:ext>
            </a:extLst>
          </p:cNvPr>
          <p:cNvSpPr/>
          <p:nvPr/>
        </p:nvSpPr>
        <p:spPr>
          <a:xfrm>
            <a:off x="0" y="92430"/>
            <a:ext cx="457200" cy="446076"/>
          </a:xfrm>
          <a:prstGeom prst="rect">
            <a:avLst/>
          </a:prstGeom>
          <a:gradFill>
            <a:gsLst>
              <a:gs pos="0">
                <a:schemeClr val="tx1">
                  <a:alpha val="0"/>
                </a:schemeClr>
              </a:gs>
              <a:gs pos="100000">
                <a:schemeClr val="tx1">
                  <a:alpha val="10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6084481-9A98-8C49-9A0A-5E7ECF130C42}"/>
              </a:ext>
            </a:extLst>
          </p:cNvPr>
          <p:cNvSpPr/>
          <p:nvPr/>
        </p:nvSpPr>
        <p:spPr>
          <a:xfrm>
            <a:off x="2329167" y="92430"/>
            <a:ext cx="1108880" cy="446076"/>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¿QUIÉN DEBERÍA</a:t>
            </a:r>
            <a:br>
              <a:rPr sz="900"/>
            </a:br>
            <a:r>
              <a:rPr lang="es-MX" sz="900" b="0" i="0" strike="noStrike" cap="none" spc="0" baseline="0">
                <a:solidFill>
                  <a:srgbClr val="FFFFFF"/>
                </a:solidFill>
                <a:effectLst/>
                <a:latin typeface="Arial"/>
                <a:ea typeface="Arial"/>
                <a:cs typeface="Arial"/>
              </a:rPr>
              <a:t>INSCRIBIRSE?</a:t>
            </a:r>
          </a:p>
        </p:txBody>
      </p:sp>
      <p:sp>
        <p:nvSpPr>
          <p:cNvPr id="27" name="Rectangle 26">
            <a:extLst>
              <a:ext uri="{FF2B5EF4-FFF2-40B4-BE49-F238E27FC236}">
                <a16:creationId xmlns:a16="http://schemas.microsoft.com/office/drawing/2014/main" id="{F16486AF-3383-2343-BA8E-7D50A7DD81BD}"/>
              </a:ext>
            </a:extLst>
          </p:cNvPr>
          <p:cNvSpPr/>
          <p:nvPr/>
        </p:nvSpPr>
        <p:spPr>
          <a:xfrm>
            <a:off x="3531057" y="92430"/>
            <a:ext cx="683145" cy="446076"/>
          </a:xfrm>
          <a:prstGeom prst="rect">
            <a:avLst/>
          </a:prstGeom>
          <a:solidFill>
            <a:srgbClr val="3583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b="0" i="0" strike="noStrike" cap="none" spc="0" baseline="0" dirty="0">
                <a:solidFill>
                  <a:srgbClr val="FFFFFF"/>
                </a:solidFill>
                <a:effectLst/>
                <a:latin typeface="Arial"/>
                <a:ea typeface="Arial"/>
                <a:cs typeface="Arial"/>
              </a:rPr>
              <a:t>TOMAR </a:t>
            </a:r>
            <a:br>
              <a:rPr sz="700" dirty="0"/>
            </a:br>
            <a:r>
              <a:rPr lang="es-MX" sz="700" b="0" i="0" strike="noStrike" cap="none" spc="0" baseline="0" dirty="0">
                <a:solidFill>
                  <a:srgbClr val="FFFFFF"/>
                </a:solidFill>
                <a:effectLst/>
                <a:latin typeface="Arial"/>
                <a:ea typeface="Arial"/>
                <a:cs typeface="Arial"/>
              </a:rPr>
              <a:t>MEDIDAS</a:t>
            </a:r>
          </a:p>
        </p:txBody>
      </p:sp>
      <p:sp>
        <p:nvSpPr>
          <p:cNvPr id="28" name="Rectangle 27">
            <a:extLst>
              <a:ext uri="{FF2B5EF4-FFF2-40B4-BE49-F238E27FC236}">
                <a16:creationId xmlns:a16="http://schemas.microsoft.com/office/drawing/2014/main" id="{71218169-FC08-554D-9AEA-264B2C28E668}"/>
              </a:ext>
            </a:extLst>
          </p:cNvPr>
          <p:cNvSpPr/>
          <p:nvPr/>
        </p:nvSpPr>
        <p:spPr>
          <a:xfrm>
            <a:off x="4308151" y="92430"/>
            <a:ext cx="1108880" cy="446076"/>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INSCRIPCIÓN </a:t>
            </a:r>
            <a:br>
              <a:rPr sz="900"/>
            </a:br>
            <a:r>
              <a:rPr lang="es-MX" sz="900" b="0" i="0" strike="noStrike" cap="none" spc="0" baseline="0">
                <a:solidFill>
                  <a:srgbClr val="FFFFFF"/>
                </a:solidFill>
                <a:effectLst/>
                <a:latin typeface="Arial"/>
                <a:ea typeface="Arial"/>
                <a:cs typeface="Arial"/>
              </a:rPr>
              <a:t>AUTOMÁTICA</a:t>
            </a:r>
          </a:p>
        </p:txBody>
      </p:sp>
      <p:sp>
        <p:nvSpPr>
          <p:cNvPr id="29" name="Rectangle 28">
            <a:extLst>
              <a:ext uri="{FF2B5EF4-FFF2-40B4-BE49-F238E27FC236}">
                <a16:creationId xmlns:a16="http://schemas.microsoft.com/office/drawing/2014/main" id="{8EB1B20B-2C10-404B-8D50-A5FA9B780B85}"/>
              </a:ext>
            </a:extLst>
          </p:cNvPr>
          <p:cNvSpPr/>
          <p:nvPr/>
        </p:nvSpPr>
        <p:spPr>
          <a:xfrm>
            <a:off x="5505956" y="92430"/>
            <a:ext cx="1108880" cy="446076"/>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INSCRIPCIÓN </a:t>
            </a:r>
            <a:br>
              <a:rPr sz="900"/>
            </a:br>
            <a:r>
              <a:rPr lang="es-MX" sz="900" b="0" i="0" strike="noStrike" cap="none" spc="0" baseline="0">
                <a:solidFill>
                  <a:srgbClr val="FFFFFF"/>
                </a:solidFill>
                <a:effectLst/>
                <a:latin typeface="Arial"/>
                <a:ea typeface="Arial"/>
                <a:cs typeface="Arial"/>
              </a:rPr>
              <a:t>INICIAL</a:t>
            </a:r>
          </a:p>
        </p:txBody>
      </p:sp>
      <p:sp>
        <p:nvSpPr>
          <p:cNvPr id="30" name="Rectangle 29">
            <a:extLst>
              <a:ext uri="{FF2B5EF4-FFF2-40B4-BE49-F238E27FC236}">
                <a16:creationId xmlns:a16="http://schemas.microsoft.com/office/drawing/2014/main" id="{BD708E23-A6C0-5947-BBB3-8B4B5B525D8A}"/>
              </a:ext>
            </a:extLst>
          </p:cNvPr>
          <p:cNvSpPr/>
          <p:nvPr/>
        </p:nvSpPr>
        <p:spPr>
          <a:xfrm>
            <a:off x="6718833" y="92430"/>
            <a:ext cx="1108880" cy="446076"/>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JUBILARSE </a:t>
            </a:r>
            <a:br>
              <a:rPr sz="900"/>
            </a:br>
            <a:r>
              <a:rPr lang="es-MX" sz="900" b="0" i="0" strike="noStrike" cap="none" spc="0" baseline="0">
                <a:solidFill>
                  <a:srgbClr val="FFFFFF"/>
                </a:solidFill>
                <a:effectLst/>
                <a:latin typeface="Arial"/>
                <a:ea typeface="Arial"/>
                <a:cs typeface="Arial"/>
              </a:rPr>
              <a:t>A PARTIR DE LOS 65 AÑOS</a:t>
            </a:r>
          </a:p>
        </p:txBody>
      </p:sp>
      <p:sp>
        <p:nvSpPr>
          <p:cNvPr id="31" name="Rectangle 30">
            <a:extLst>
              <a:ext uri="{FF2B5EF4-FFF2-40B4-BE49-F238E27FC236}">
                <a16:creationId xmlns:a16="http://schemas.microsoft.com/office/drawing/2014/main" id="{F746DE78-54F1-EA4F-A0C1-2CBA169CE627}"/>
              </a:ext>
            </a:extLst>
          </p:cNvPr>
          <p:cNvSpPr/>
          <p:nvPr/>
        </p:nvSpPr>
        <p:spPr>
          <a:xfrm>
            <a:off x="7931710" y="92430"/>
            <a:ext cx="957647" cy="446076"/>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PAQUETE </a:t>
            </a:r>
            <a:br>
              <a:rPr sz="900"/>
            </a:br>
            <a:r>
              <a:rPr lang="es-MX" sz="900" b="0" i="0" strike="noStrike" cap="none" spc="0" baseline="0">
                <a:solidFill>
                  <a:srgbClr val="FFFFFF"/>
                </a:solidFill>
                <a:effectLst/>
                <a:latin typeface="Arial"/>
                <a:ea typeface="Arial"/>
                <a:cs typeface="Arial"/>
              </a:rPr>
              <a:t>CUMPLIR 65</a:t>
            </a:r>
          </a:p>
        </p:txBody>
      </p:sp>
      <p:pic>
        <p:nvPicPr>
          <p:cNvPr id="32" name="Picture 31">
            <a:extLst>
              <a:ext uri="{FF2B5EF4-FFF2-40B4-BE49-F238E27FC236}">
                <a16:creationId xmlns:a16="http://schemas.microsoft.com/office/drawing/2014/main" id="{EBF66ABE-1745-F847-A493-6C32046E759F}"/>
              </a:ext>
            </a:extLst>
          </p:cNvPr>
          <p:cNvPicPr>
            <a:picLocks noChangeAspect="1"/>
          </p:cNvPicPr>
          <p:nvPr/>
        </p:nvPicPr>
        <p:blipFill>
          <a:blip r:embed="rId4"/>
          <a:srcRect l="5962" t="46415" r="90051" b="46282"/>
          <a:stretch>
            <a:fillRect/>
          </a:stretch>
        </p:blipFill>
        <p:spPr>
          <a:xfrm>
            <a:off x="545232" y="2387372"/>
            <a:ext cx="364547" cy="375625"/>
          </a:xfrm>
          <a:prstGeom prst="rect">
            <a:avLst/>
          </a:prstGeom>
        </p:spPr>
      </p:pic>
      <p:pic>
        <p:nvPicPr>
          <p:cNvPr id="33" name="Picture 32">
            <a:extLst>
              <a:ext uri="{FF2B5EF4-FFF2-40B4-BE49-F238E27FC236}">
                <a16:creationId xmlns:a16="http://schemas.microsoft.com/office/drawing/2014/main" id="{BAED7E6E-02A2-6B40-95DD-E80754D2E600}"/>
              </a:ext>
            </a:extLst>
          </p:cNvPr>
          <p:cNvPicPr>
            <a:picLocks noChangeAspect="1"/>
          </p:cNvPicPr>
          <p:nvPr/>
        </p:nvPicPr>
        <p:blipFill>
          <a:blip r:embed="rId4"/>
          <a:srcRect l="5962" t="57325" r="90051" b="35507"/>
          <a:stretch>
            <a:fillRect/>
          </a:stretch>
        </p:blipFill>
        <p:spPr>
          <a:xfrm>
            <a:off x="545232" y="2948488"/>
            <a:ext cx="364547" cy="368689"/>
          </a:xfrm>
          <a:prstGeom prst="rect">
            <a:avLst/>
          </a:prstGeom>
        </p:spPr>
      </p:pic>
      <p:pic>
        <p:nvPicPr>
          <p:cNvPr id="34" name="Picture 33">
            <a:extLst>
              <a:ext uri="{FF2B5EF4-FFF2-40B4-BE49-F238E27FC236}">
                <a16:creationId xmlns:a16="http://schemas.microsoft.com/office/drawing/2014/main" id="{78B84BE5-7DC1-7946-A7FC-4DC3D741FC19}"/>
              </a:ext>
            </a:extLst>
          </p:cNvPr>
          <p:cNvPicPr>
            <a:picLocks noChangeAspect="1"/>
          </p:cNvPicPr>
          <p:nvPr/>
        </p:nvPicPr>
        <p:blipFill>
          <a:blip r:embed="rId4"/>
          <a:srcRect l="5962" t="68099" r="90051" b="24733"/>
          <a:stretch>
            <a:fillRect/>
          </a:stretch>
        </p:blipFill>
        <p:spPr>
          <a:xfrm>
            <a:off x="545232" y="3502669"/>
            <a:ext cx="364547" cy="368690"/>
          </a:xfrm>
          <a:prstGeom prst="rect">
            <a:avLst/>
          </a:prstGeom>
        </p:spPr>
      </p:pic>
    </p:spTree>
    <p:extLst>
      <p:ext uri="{BB962C8B-B14F-4D97-AF65-F5344CB8AC3E}">
        <p14:creationId xmlns:p14="http://schemas.microsoft.com/office/powerpoint/2010/main" val="252957487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43984F-B459-E544-8370-22A8D997D512}"/>
              </a:ext>
            </a:extLst>
          </p:cNvPr>
          <p:cNvSpPr/>
          <p:nvPr/>
        </p:nvSpPr>
        <p:spPr>
          <a:xfrm>
            <a:off x="0" y="-2"/>
            <a:ext cx="9144000" cy="5143501"/>
          </a:xfrm>
          <a:prstGeom prst="rect">
            <a:avLst/>
          </a:prstGeom>
          <a:solidFill>
            <a:srgbClr val="F5F5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FE8D928-D429-494C-9D7B-637B6FCC162D}"/>
              </a:ext>
            </a:extLst>
          </p:cNvPr>
          <p:cNvPicPr>
            <a:picLocks noChangeAspect="1"/>
          </p:cNvPicPr>
          <p:nvPr/>
        </p:nvPicPr>
        <p:blipFill>
          <a:blip r:embed="rId3"/>
          <a:srcRect l="55055" t="42003" r="5165" b="24396"/>
          <a:stretch>
            <a:fillRect/>
          </a:stretch>
        </p:blipFill>
        <p:spPr>
          <a:xfrm>
            <a:off x="5034224" y="2160396"/>
            <a:ext cx="3637503" cy="1728316"/>
          </a:xfrm>
          <a:prstGeom prst="rect">
            <a:avLst/>
          </a:prstGeom>
        </p:spPr>
      </p:pic>
      <p:sp>
        <p:nvSpPr>
          <p:cNvPr id="13" name="TextBox 12">
            <a:extLst>
              <a:ext uri="{FF2B5EF4-FFF2-40B4-BE49-F238E27FC236}">
                <a16:creationId xmlns:a16="http://schemas.microsoft.com/office/drawing/2014/main" id="{AE3642AC-D4E7-A94F-9BD4-6F89A4E7E1E8}"/>
              </a:ext>
            </a:extLst>
          </p:cNvPr>
          <p:cNvSpPr txBox="1"/>
          <p:nvPr/>
        </p:nvSpPr>
        <p:spPr>
          <a:xfrm>
            <a:off x="487394" y="853974"/>
            <a:ext cx="8656606" cy="304800"/>
          </a:xfrm>
          <a:prstGeom prst="rect">
            <a:avLst/>
          </a:prstGeom>
          <a:noFill/>
        </p:spPr>
        <p:txBody>
          <a:bodyPr wrap="square" rtlCol="0">
            <a:spAutoFit/>
          </a:bodyPr>
          <a:lstStyle/>
          <a:p>
            <a:pPr>
              <a:spcAft>
                <a:spcPts val="1800"/>
              </a:spcAft>
            </a:pPr>
            <a:r>
              <a:rPr lang="es-MX" sz="1400" b="1" i="0" strike="noStrike" cap="none" spc="0" baseline="0">
                <a:solidFill>
                  <a:srgbClr val="262626"/>
                </a:solidFill>
                <a:effectLst/>
                <a:latin typeface="Arial"/>
                <a:ea typeface="Arial"/>
                <a:cs typeface="Arial"/>
              </a:rPr>
              <a:t>INSCRIPCIÓN AUTOMÁTICA</a:t>
            </a:r>
            <a:endParaRPr lang="en-US" sz="1400">
              <a:solidFill>
                <a:schemeClr val="tx1">
                  <a:lumMod val="85000"/>
                  <a:lumOff val="15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8EB280C-072A-A840-93BE-C462EFC4402C}"/>
              </a:ext>
            </a:extLst>
          </p:cNvPr>
          <p:cNvSpPr txBox="1"/>
          <p:nvPr/>
        </p:nvSpPr>
        <p:spPr>
          <a:xfrm>
            <a:off x="487393" y="1786087"/>
            <a:ext cx="4278571" cy="2286000"/>
          </a:xfrm>
          <a:prstGeom prst="rect">
            <a:avLst/>
          </a:prstGeom>
          <a:noFill/>
        </p:spPr>
        <p:txBody>
          <a:bodyPr wrap="square" rtlCol="0">
            <a:spAutoFit/>
          </a:bodyPr>
          <a:lstStyle/>
          <a:p>
            <a:pPr>
              <a:spcAft>
                <a:spcPts val="1800"/>
              </a:spcAft>
            </a:pPr>
            <a:r>
              <a:rPr lang="es-MX" sz="2400" b="0" i="0" strike="noStrike" cap="none" spc="0" baseline="0">
                <a:solidFill>
                  <a:srgbClr val="262626"/>
                </a:solidFill>
                <a:effectLst/>
                <a:latin typeface="Arial"/>
                <a:ea typeface="Arial"/>
                <a:cs typeface="Arial"/>
              </a:rPr>
              <a:t>Si ya está recibiendo beneficios de SSA, se </a:t>
            </a:r>
            <a:r>
              <a:rPr lang="es-MX" sz="2400" b="1" i="0" strike="noStrike" cap="none" spc="0" baseline="0">
                <a:solidFill>
                  <a:srgbClr val="262626"/>
                </a:solidFill>
                <a:effectLst/>
                <a:latin typeface="Arial"/>
                <a:ea typeface="Arial"/>
                <a:cs typeface="Arial"/>
              </a:rPr>
              <a:t>inscribirá automáticamente</a:t>
            </a:r>
            <a:r>
              <a:rPr lang="es-MX" sz="2400" b="0" i="0" strike="noStrike" cap="none" spc="0" baseline="0">
                <a:solidFill>
                  <a:srgbClr val="262626"/>
                </a:solidFill>
                <a:effectLst/>
                <a:latin typeface="Arial"/>
                <a:ea typeface="Arial"/>
                <a:cs typeface="Arial"/>
              </a:rPr>
              <a:t> en Medicare. Por lo general, las primas saldrán de su cuenta de SSA.</a:t>
            </a:r>
          </a:p>
        </p:txBody>
      </p:sp>
      <p:cxnSp>
        <p:nvCxnSpPr>
          <p:cNvPr id="15" name="Straight Connector 14">
            <a:extLst>
              <a:ext uri="{FF2B5EF4-FFF2-40B4-BE49-F238E27FC236}">
                <a16:creationId xmlns:a16="http://schemas.microsoft.com/office/drawing/2014/main" id="{F163E48D-17CC-0D45-B89D-7C23F4F9A32D}"/>
              </a:ext>
            </a:extLst>
          </p:cNvPr>
          <p:cNvCxnSpPr/>
          <p:nvPr/>
        </p:nvCxnSpPr>
        <p:spPr>
          <a:xfrm>
            <a:off x="0" y="315468"/>
            <a:ext cx="914264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D2381541-327F-D749-8F54-DF8F94A2CF7B}"/>
              </a:ext>
            </a:extLst>
          </p:cNvPr>
          <p:cNvSpPr/>
          <p:nvPr/>
        </p:nvSpPr>
        <p:spPr>
          <a:xfrm>
            <a:off x="0" y="92430"/>
            <a:ext cx="2233914" cy="446076"/>
          </a:xfrm>
          <a:prstGeom prst="rect">
            <a:avLst/>
          </a:prstGeom>
          <a:solidFill>
            <a:srgbClr val="2962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72" rtlCol="0" anchor="ctr"/>
          <a:lstStyle/>
          <a:p>
            <a:r>
              <a:rPr lang="es-MX" sz="900" b="0" i="0" strike="noStrike" cap="none" spc="0" baseline="0">
                <a:solidFill>
                  <a:srgbClr val="FFFFFF"/>
                </a:solidFill>
                <a:effectLst/>
                <a:latin typeface="Arial"/>
                <a:ea typeface="Arial"/>
                <a:cs typeface="Arial"/>
              </a:rPr>
              <a:t>CÓMO INSCRIBIRSE EN LOS PLANES TRS-CARE MEDICARE</a:t>
            </a:r>
          </a:p>
        </p:txBody>
      </p:sp>
      <p:sp>
        <p:nvSpPr>
          <p:cNvPr id="17" name="Rectangle 16">
            <a:extLst>
              <a:ext uri="{FF2B5EF4-FFF2-40B4-BE49-F238E27FC236}">
                <a16:creationId xmlns:a16="http://schemas.microsoft.com/office/drawing/2014/main" id="{8B3BB657-9533-5944-8285-99406698268E}"/>
              </a:ext>
            </a:extLst>
          </p:cNvPr>
          <p:cNvSpPr/>
          <p:nvPr/>
        </p:nvSpPr>
        <p:spPr>
          <a:xfrm>
            <a:off x="0" y="92430"/>
            <a:ext cx="457200" cy="446076"/>
          </a:xfrm>
          <a:prstGeom prst="rect">
            <a:avLst/>
          </a:prstGeom>
          <a:gradFill>
            <a:gsLst>
              <a:gs pos="0">
                <a:schemeClr val="tx1">
                  <a:alpha val="0"/>
                </a:schemeClr>
              </a:gs>
              <a:gs pos="100000">
                <a:schemeClr val="tx1">
                  <a:alpha val="10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ECC7FBC-6BBC-5C45-9E69-F65592C45D79}"/>
              </a:ext>
            </a:extLst>
          </p:cNvPr>
          <p:cNvSpPr/>
          <p:nvPr/>
        </p:nvSpPr>
        <p:spPr>
          <a:xfrm>
            <a:off x="2329167" y="92430"/>
            <a:ext cx="1108880" cy="446076"/>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¿QUIÉN DEBERÍA</a:t>
            </a:r>
            <a:br>
              <a:rPr sz="900"/>
            </a:br>
            <a:r>
              <a:rPr lang="es-MX" sz="900" b="0" i="0" strike="noStrike" cap="none" spc="0" baseline="0">
                <a:solidFill>
                  <a:srgbClr val="FFFFFF"/>
                </a:solidFill>
                <a:effectLst/>
                <a:latin typeface="Arial"/>
                <a:ea typeface="Arial"/>
                <a:cs typeface="Arial"/>
              </a:rPr>
              <a:t>INSCRIBIRSE?</a:t>
            </a:r>
          </a:p>
        </p:txBody>
      </p:sp>
      <p:sp>
        <p:nvSpPr>
          <p:cNvPr id="19" name="Rectangle 18">
            <a:extLst>
              <a:ext uri="{FF2B5EF4-FFF2-40B4-BE49-F238E27FC236}">
                <a16:creationId xmlns:a16="http://schemas.microsoft.com/office/drawing/2014/main" id="{A25CA1C7-06A2-994E-8C07-37E347A99262}"/>
              </a:ext>
            </a:extLst>
          </p:cNvPr>
          <p:cNvSpPr/>
          <p:nvPr/>
        </p:nvSpPr>
        <p:spPr>
          <a:xfrm>
            <a:off x="3494763" y="92430"/>
            <a:ext cx="724464" cy="446076"/>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dirty="0">
                <a:solidFill>
                  <a:srgbClr val="FFFFFF"/>
                </a:solidFill>
                <a:effectLst/>
                <a:latin typeface="Arial"/>
                <a:ea typeface="Arial"/>
                <a:cs typeface="Arial"/>
              </a:rPr>
              <a:t>TOMAR </a:t>
            </a:r>
            <a:br>
              <a:rPr sz="900" dirty="0"/>
            </a:br>
            <a:r>
              <a:rPr lang="es-MX" sz="900" b="0" i="0" strike="noStrike" cap="none" spc="0" baseline="0" dirty="0">
                <a:solidFill>
                  <a:srgbClr val="FFFFFF"/>
                </a:solidFill>
                <a:effectLst/>
                <a:latin typeface="Arial"/>
                <a:ea typeface="Arial"/>
                <a:cs typeface="Arial"/>
              </a:rPr>
              <a:t>MEDIDAS</a:t>
            </a:r>
          </a:p>
        </p:txBody>
      </p:sp>
      <p:sp>
        <p:nvSpPr>
          <p:cNvPr id="20" name="Rectangle 19">
            <a:extLst>
              <a:ext uri="{FF2B5EF4-FFF2-40B4-BE49-F238E27FC236}">
                <a16:creationId xmlns:a16="http://schemas.microsoft.com/office/drawing/2014/main" id="{2E3D993E-CC6E-6E42-9244-3834C654A87A}"/>
              </a:ext>
            </a:extLst>
          </p:cNvPr>
          <p:cNvSpPr/>
          <p:nvPr/>
        </p:nvSpPr>
        <p:spPr>
          <a:xfrm>
            <a:off x="4308151" y="92430"/>
            <a:ext cx="1108880" cy="446076"/>
          </a:xfrm>
          <a:prstGeom prst="rect">
            <a:avLst/>
          </a:prstGeom>
          <a:solidFill>
            <a:srgbClr val="3583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INSCRIPCIÓN </a:t>
            </a:r>
            <a:br>
              <a:rPr sz="900"/>
            </a:br>
            <a:r>
              <a:rPr lang="es-MX" sz="900" b="0" i="0" strike="noStrike" cap="none" spc="0" baseline="0">
                <a:solidFill>
                  <a:srgbClr val="FFFFFF"/>
                </a:solidFill>
                <a:effectLst/>
                <a:latin typeface="Arial"/>
                <a:ea typeface="Arial"/>
                <a:cs typeface="Arial"/>
              </a:rPr>
              <a:t>AUTOMÁTICA</a:t>
            </a:r>
          </a:p>
        </p:txBody>
      </p:sp>
      <p:sp>
        <p:nvSpPr>
          <p:cNvPr id="21" name="Rectangle 20">
            <a:extLst>
              <a:ext uri="{FF2B5EF4-FFF2-40B4-BE49-F238E27FC236}">
                <a16:creationId xmlns:a16="http://schemas.microsoft.com/office/drawing/2014/main" id="{06A32A30-2671-AF43-BC96-B82080A3272D}"/>
              </a:ext>
            </a:extLst>
          </p:cNvPr>
          <p:cNvSpPr/>
          <p:nvPr/>
        </p:nvSpPr>
        <p:spPr>
          <a:xfrm>
            <a:off x="5505956" y="92430"/>
            <a:ext cx="1108880" cy="446076"/>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INSCRIPCIÓN </a:t>
            </a:r>
            <a:br>
              <a:rPr sz="900"/>
            </a:br>
            <a:r>
              <a:rPr lang="es-MX" sz="900" b="0" i="0" strike="noStrike" cap="none" spc="0" baseline="0">
                <a:solidFill>
                  <a:srgbClr val="FFFFFF"/>
                </a:solidFill>
                <a:effectLst/>
                <a:latin typeface="Arial"/>
                <a:ea typeface="Arial"/>
                <a:cs typeface="Arial"/>
              </a:rPr>
              <a:t>INICIAL</a:t>
            </a:r>
          </a:p>
        </p:txBody>
      </p:sp>
      <p:sp>
        <p:nvSpPr>
          <p:cNvPr id="22" name="Rectangle 21">
            <a:extLst>
              <a:ext uri="{FF2B5EF4-FFF2-40B4-BE49-F238E27FC236}">
                <a16:creationId xmlns:a16="http://schemas.microsoft.com/office/drawing/2014/main" id="{DAB7D6E0-D2FA-0E4F-AA2E-E36C3DA6334F}"/>
              </a:ext>
            </a:extLst>
          </p:cNvPr>
          <p:cNvSpPr/>
          <p:nvPr/>
        </p:nvSpPr>
        <p:spPr>
          <a:xfrm>
            <a:off x="6718833" y="92430"/>
            <a:ext cx="1108880" cy="446076"/>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JUBILARSE </a:t>
            </a:r>
            <a:br>
              <a:rPr sz="900"/>
            </a:br>
            <a:r>
              <a:rPr lang="es-MX" sz="900" b="0" i="0" strike="noStrike" cap="none" spc="0" baseline="0">
                <a:solidFill>
                  <a:srgbClr val="FFFFFF"/>
                </a:solidFill>
                <a:effectLst/>
                <a:latin typeface="Arial"/>
                <a:ea typeface="Arial"/>
                <a:cs typeface="Arial"/>
              </a:rPr>
              <a:t>A PARTIR DE LOS 65 AÑOS</a:t>
            </a:r>
          </a:p>
        </p:txBody>
      </p:sp>
      <p:sp>
        <p:nvSpPr>
          <p:cNvPr id="23" name="Rectangle 22">
            <a:extLst>
              <a:ext uri="{FF2B5EF4-FFF2-40B4-BE49-F238E27FC236}">
                <a16:creationId xmlns:a16="http://schemas.microsoft.com/office/drawing/2014/main" id="{8BE260E2-9AF6-3947-A462-67EF26027941}"/>
              </a:ext>
            </a:extLst>
          </p:cNvPr>
          <p:cNvSpPr/>
          <p:nvPr/>
        </p:nvSpPr>
        <p:spPr>
          <a:xfrm>
            <a:off x="7931710" y="92430"/>
            <a:ext cx="957647" cy="446076"/>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PAQUETE </a:t>
            </a:r>
            <a:br>
              <a:rPr sz="900"/>
            </a:br>
            <a:r>
              <a:rPr lang="es-MX" sz="900" b="0" i="0" strike="noStrike" cap="none" spc="0" baseline="0">
                <a:solidFill>
                  <a:srgbClr val="FFFFFF"/>
                </a:solidFill>
                <a:effectLst/>
                <a:latin typeface="Arial"/>
                <a:ea typeface="Arial"/>
                <a:cs typeface="Arial"/>
              </a:rPr>
              <a:t>CUMPLIR 65</a:t>
            </a:r>
          </a:p>
        </p:txBody>
      </p:sp>
    </p:spTree>
    <p:extLst>
      <p:ext uri="{BB962C8B-B14F-4D97-AF65-F5344CB8AC3E}">
        <p14:creationId xmlns:p14="http://schemas.microsoft.com/office/powerpoint/2010/main" val="350978511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ECC116-4D0D-EB4C-9DAC-EFAAAE0DCFB1}"/>
              </a:ext>
            </a:extLst>
          </p:cNvPr>
          <p:cNvSpPr/>
          <p:nvPr/>
        </p:nvSpPr>
        <p:spPr>
          <a:xfrm>
            <a:off x="0" y="-2"/>
            <a:ext cx="9144000" cy="5143501"/>
          </a:xfrm>
          <a:prstGeom prst="rect">
            <a:avLst/>
          </a:prstGeom>
          <a:solidFill>
            <a:srgbClr val="F5F5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5ADA598-5B84-9644-94AF-45CB45BE5651}"/>
              </a:ext>
            </a:extLst>
          </p:cNvPr>
          <p:cNvSpPr txBox="1"/>
          <p:nvPr/>
        </p:nvSpPr>
        <p:spPr>
          <a:xfrm>
            <a:off x="487394" y="853974"/>
            <a:ext cx="8656606" cy="304800"/>
          </a:xfrm>
          <a:prstGeom prst="rect">
            <a:avLst/>
          </a:prstGeom>
          <a:noFill/>
        </p:spPr>
        <p:txBody>
          <a:bodyPr wrap="square" rtlCol="0">
            <a:spAutoFit/>
          </a:bodyPr>
          <a:lstStyle/>
          <a:p>
            <a:pPr>
              <a:spcAft>
                <a:spcPts val="1800"/>
              </a:spcAft>
            </a:pPr>
            <a:r>
              <a:rPr lang="es-MX" sz="1400" b="1" i="0" strike="noStrike" cap="none" spc="0" baseline="0">
                <a:solidFill>
                  <a:srgbClr val="262626"/>
                </a:solidFill>
                <a:effectLst/>
                <a:latin typeface="Arial"/>
                <a:ea typeface="Arial"/>
                <a:cs typeface="Arial"/>
              </a:rPr>
              <a:t>INSCRIPCIÓN INICIAL</a:t>
            </a:r>
            <a:endParaRPr lang="en-US" sz="1400">
              <a:solidFill>
                <a:schemeClr val="tx1">
                  <a:lumMod val="85000"/>
                  <a:lumOff val="15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9B290303-A5BA-D547-AAA2-9A8619077599}"/>
              </a:ext>
            </a:extLst>
          </p:cNvPr>
          <p:cNvSpPr txBox="1"/>
          <p:nvPr/>
        </p:nvSpPr>
        <p:spPr>
          <a:xfrm>
            <a:off x="487393" y="1392480"/>
            <a:ext cx="7742207" cy="1554480"/>
          </a:xfrm>
          <a:prstGeom prst="rect">
            <a:avLst/>
          </a:prstGeom>
          <a:noFill/>
        </p:spPr>
        <p:txBody>
          <a:bodyPr wrap="square" rtlCol="0">
            <a:spAutoFit/>
          </a:bodyPr>
          <a:lstStyle/>
          <a:p>
            <a:pPr>
              <a:spcAft>
                <a:spcPts val="1800"/>
              </a:spcAft>
            </a:pPr>
            <a:r>
              <a:rPr lang="es-MX" sz="2400" b="0" i="0" strike="noStrike" cap="none" spc="0" baseline="0">
                <a:solidFill>
                  <a:srgbClr val="262626"/>
                </a:solidFill>
                <a:effectLst/>
                <a:latin typeface="Arial"/>
                <a:ea typeface="Arial"/>
                <a:cs typeface="Arial"/>
              </a:rPr>
              <a:t>Medicare le da </a:t>
            </a:r>
            <a:r>
              <a:rPr lang="es-MX" sz="2400" b="1" i="0" strike="noStrike" cap="none" spc="0" baseline="0">
                <a:solidFill>
                  <a:srgbClr val="262626"/>
                </a:solidFill>
                <a:effectLst/>
                <a:latin typeface="Arial"/>
                <a:ea typeface="Arial"/>
                <a:cs typeface="Arial"/>
              </a:rPr>
              <a:t>siete meses </a:t>
            </a:r>
            <a:r>
              <a:rPr lang="es-MX" sz="2400" b="0" i="0" strike="noStrike" cap="none" spc="0" baseline="0">
                <a:solidFill>
                  <a:srgbClr val="262626"/>
                </a:solidFill>
                <a:effectLst/>
                <a:latin typeface="Arial"/>
                <a:ea typeface="Arial"/>
                <a:cs typeface="Arial"/>
              </a:rPr>
              <a:t>para inscribirse: tres meses antes de su mes de cumpleaños, su mes de cumpleaños y tres meses después de su mes de cumpleaños.</a:t>
            </a:r>
          </a:p>
        </p:txBody>
      </p:sp>
      <p:sp>
        <p:nvSpPr>
          <p:cNvPr id="15" name="TextBox 14">
            <a:extLst>
              <a:ext uri="{FF2B5EF4-FFF2-40B4-BE49-F238E27FC236}">
                <a16:creationId xmlns:a16="http://schemas.microsoft.com/office/drawing/2014/main" id="{EC56E148-34BD-5646-ABB4-D6BDDAFAC813}"/>
              </a:ext>
            </a:extLst>
          </p:cNvPr>
          <p:cNvSpPr txBox="1"/>
          <p:nvPr/>
        </p:nvSpPr>
        <p:spPr>
          <a:xfrm>
            <a:off x="6475641" y="3486539"/>
            <a:ext cx="2222319" cy="969264"/>
          </a:xfrm>
          <a:prstGeom prst="rect">
            <a:avLst/>
          </a:prstGeom>
          <a:noFill/>
        </p:spPr>
        <p:txBody>
          <a:bodyPr wrap="square" rtlCol="0">
            <a:spAutoFit/>
          </a:bodyPr>
          <a:lstStyle/>
          <a:p>
            <a:pPr>
              <a:lnSpc>
                <a:spcPct val="120000"/>
              </a:lnSpc>
              <a:spcAft>
                <a:spcPts val="1800"/>
              </a:spcAft>
            </a:pPr>
            <a:r>
              <a:rPr lang="es-MX" sz="1200" b="0" i="0" strike="noStrike" cap="none" spc="0" baseline="0">
                <a:solidFill>
                  <a:srgbClr val="CE4927"/>
                </a:solidFill>
                <a:effectLst/>
                <a:latin typeface="Arial"/>
                <a:ea typeface="Arial"/>
                <a:cs typeface="Arial"/>
              </a:rPr>
              <a:t>TRS le recomienda que inicie el proceso de inscripción </a:t>
            </a:r>
            <a:r>
              <a:rPr lang="es-MX" sz="1200" b="1" i="0" strike="noStrike" cap="none" spc="0" baseline="0">
                <a:solidFill>
                  <a:srgbClr val="CE4927"/>
                </a:solidFill>
                <a:effectLst/>
                <a:latin typeface="Arial"/>
                <a:ea typeface="Arial"/>
                <a:cs typeface="Arial"/>
              </a:rPr>
              <a:t>tres meses </a:t>
            </a:r>
            <a:r>
              <a:rPr lang="es-MX" sz="1200" b="0" i="0" strike="noStrike" cap="none" spc="0" baseline="0">
                <a:solidFill>
                  <a:srgbClr val="CE4927"/>
                </a:solidFill>
                <a:effectLst/>
                <a:latin typeface="Arial"/>
                <a:ea typeface="Arial"/>
                <a:cs typeface="Arial"/>
              </a:rPr>
              <a:t>antes de su mes de cumpleaños 65.</a:t>
            </a:r>
          </a:p>
        </p:txBody>
      </p:sp>
      <p:cxnSp>
        <p:nvCxnSpPr>
          <p:cNvPr id="21" name="Straight Connector 20">
            <a:extLst>
              <a:ext uri="{FF2B5EF4-FFF2-40B4-BE49-F238E27FC236}">
                <a16:creationId xmlns:a16="http://schemas.microsoft.com/office/drawing/2014/main" id="{ECD46589-D01F-5C4E-84AB-690AA1FA7B02}"/>
              </a:ext>
            </a:extLst>
          </p:cNvPr>
          <p:cNvCxnSpPr/>
          <p:nvPr/>
        </p:nvCxnSpPr>
        <p:spPr>
          <a:xfrm>
            <a:off x="0" y="315468"/>
            <a:ext cx="914264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AE7B2DC-272A-B94D-9E76-9EE1680CA94E}"/>
              </a:ext>
            </a:extLst>
          </p:cNvPr>
          <p:cNvSpPr/>
          <p:nvPr/>
        </p:nvSpPr>
        <p:spPr>
          <a:xfrm>
            <a:off x="0" y="92430"/>
            <a:ext cx="2233914" cy="446076"/>
          </a:xfrm>
          <a:prstGeom prst="rect">
            <a:avLst/>
          </a:prstGeom>
          <a:solidFill>
            <a:srgbClr val="2962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72" rtlCol="0" anchor="ctr"/>
          <a:lstStyle/>
          <a:p>
            <a:r>
              <a:rPr lang="es-MX" sz="900" b="0" i="0" strike="noStrike" cap="none" spc="0" baseline="0">
                <a:solidFill>
                  <a:srgbClr val="FFFFFF"/>
                </a:solidFill>
                <a:effectLst/>
                <a:latin typeface="Arial"/>
                <a:ea typeface="Arial"/>
                <a:cs typeface="Arial"/>
              </a:rPr>
              <a:t>CÓMO INSCRIBIRSE EN LOS PLANES TRS-CARE MEDICARE</a:t>
            </a:r>
          </a:p>
        </p:txBody>
      </p:sp>
      <p:sp>
        <p:nvSpPr>
          <p:cNvPr id="23" name="Rectangle 22">
            <a:extLst>
              <a:ext uri="{FF2B5EF4-FFF2-40B4-BE49-F238E27FC236}">
                <a16:creationId xmlns:a16="http://schemas.microsoft.com/office/drawing/2014/main" id="{3BEE5A96-AC35-0F4D-8285-37E2FE7E4394}"/>
              </a:ext>
            </a:extLst>
          </p:cNvPr>
          <p:cNvSpPr/>
          <p:nvPr/>
        </p:nvSpPr>
        <p:spPr>
          <a:xfrm>
            <a:off x="0" y="92430"/>
            <a:ext cx="457200" cy="446076"/>
          </a:xfrm>
          <a:prstGeom prst="rect">
            <a:avLst/>
          </a:prstGeom>
          <a:gradFill>
            <a:gsLst>
              <a:gs pos="0">
                <a:schemeClr val="tx1">
                  <a:alpha val="0"/>
                </a:schemeClr>
              </a:gs>
              <a:gs pos="100000">
                <a:schemeClr val="tx1">
                  <a:alpha val="10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5D9EEB5-A4BB-6F4A-92AF-0313C43A7D90}"/>
              </a:ext>
            </a:extLst>
          </p:cNvPr>
          <p:cNvSpPr/>
          <p:nvPr/>
        </p:nvSpPr>
        <p:spPr>
          <a:xfrm>
            <a:off x="2329167" y="92430"/>
            <a:ext cx="1108880" cy="446076"/>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¿QUIÉN DEBERÍA</a:t>
            </a:r>
            <a:br>
              <a:rPr sz="900"/>
            </a:br>
            <a:r>
              <a:rPr lang="es-MX" sz="900" b="0" i="0" strike="noStrike" cap="none" spc="0" baseline="0">
                <a:solidFill>
                  <a:srgbClr val="FFFFFF"/>
                </a:solidFill>
                <a:effectLst/>
                <a:latin typeface="Arial"/>
                <a:ea typeface="Arial"/>
                <a:cs typeface="Arial"/>
              </a:rPr>
              <a:t>INSCRIBIRSE?</a:t>
            </a:r>
          </a:p>
        </p:txBody>
      </p:sp>
      <p:sp>
        <p:nvSpPr>
          <p:cNvPr id="25" name="Rectangle 24">
            <a:extLst>
              <a:ext uri="{FF2B5EF4-FFF2-40B4-BE49-F238E27FC236}">
                <a16:creationId xmlns:a16="http://schemas.microsoft.com/office/drawing/2014/main" id="{BA507099-FBEA-AA4B-9AF5-401AC520AB68}"/>
              </a:ext>
            </a:extLst>
          </p:cNvPr>
          <p:cNvSpPr/>
          <p:nvPr/>
        </p:nvSpPr>
        <p:spPr>
          <a:xfrm>
            <a:off x="3478303" y="92430"/>
            <a:ext cx="740923" cy="446076"/>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dirty="0">
                <a:solidFill>
                  <a:srgbClr val="FFFFFF"/>
                </a:solidFill>
                <a:effectLst/>
                <a:latin typeface="Arial"/>
                <a:ea typeface="Arial"/>
                <a:cs typeface="Arial"/>
              </a:rPr>
              <a:t>TOMAR </a:t>
            </a:r>
            <a:br>
              <a:rPr sz="900" dirty="0"/>
            </a:br>
            <a:r>
              <a:rPr lang="es-MX" sz="900" b="0" i="0" strike="noStrike" cap="none" spc="0" baseline="0" dirty="0">
                <a:solidFill>
                  <a:srgbClr val="FFFFFF"/>
                </a:solidFill>
                <a:effectLst/>
                <a:latin typeface="Arial"/>
                <a:ea typeface="Arial"/>
                <a:cs typeface="Arial"/>
              </a:rPr>
              <a:t>MEDIDAS</a:t>
            </a:r>
          </a:p>
        </p:txBody>
      </p:sp>
      <p:sp>
        <p:nvSpPr>
          <p:cNvPr id="26" name="Rectangle 25">
            <a:extLst>
              <a:ext uri="{FF2B5EF4-FFF2-40B4-BE49-F238E27FC236}">
                <a16:creationId xmlns:a16="http://schemas.microsoft.com/office/drawing/2014/main" id="{12D43873-7741-BF45-BD81-C69C725C7BF7}"/>
              </a:ext>
            </a:extLst>
          </p:cNvPr>
          <p:cNvSpPr/>
          <p:nvPr/>
        </p:nvSpPr>
        <p:spPr>
          <a:xfrm>
            <a:off x="4308151" y="92430"/>
            <a:ext cx="1108880" cy="446076"/>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INSCRIPCIÓN </a:t>
            </a:r>
            <a:br>
              <a:rPr sz="900"/>
            </a:br>
            <a:r>
              <a:rPr lang="es-MX" sz="900" b="0" i="0" strike="noStrike" cap="none" spc="0" baseline="0">
                <a:solidFill>
                  <a:srgbClr val="FFFFFF"/>
                </a:solidFill>
                <a:effectLst/>
                <a:latin typeface="Arial"/>
                <a:ea typeface="Arial"/>
                <a:cs typeface="Arial"/>
              </a:rPr>
              <a:t>AUTOMÁTICA</a:t>
            </a:r>
          </a:p>
        </p:txBody>
      </p:sp>
      <p:sp>
        <p:nvSpPr>
          <p:cNvPr id="27" name="Rectangle 26">
            <a:extLst>
              <a:ext uri="{FF2B5EF4-FFF2-40B4-BE49-F238E27FC236}">
                <a16:creationId xmlns:a16="http://schemas.microsoft.com/office/drawing/2014/main" id="{21AEB160-B719-AD49-845E-857A28A72C41}"/>
              </a:ext>
            </a:extLst>
          </p:cNvPr>
          <p:cNvSpPr/>
          <p:nvPr/>
        </p:nvSpPr>
        <p:spPr>
          <a:xfrm>
            <a:off x="5505956" y="92430"/>
            <a:ext cx="1108880" cy="446076"/>
          </a:xfrm>
          <a:prstGeom prst="rect">
            <a:avLst/>
          </a:prstGeom>
          <a:solidFill>
            <a:srgbClr val="3583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INSCRIPCIÓN </a:t>
            </a:r>
            <a:br>
              <a:rPr sz="900"/>
            </a:br>
            <a:r>
              <a:rPr lang="es-MX" sz="900" b="0" i="0" strike="noStrike" cap="none" spc="0" baseline="0">
                <a:solidFill>
                  <a:srgbClr val="FFFFFF"/>
                </a:solidFill>
                <a:effectLst/>
                <a:latin typeface="Arial"/>
                <a:ea typeface="Arial"/>
                <a:cs typeface="Arial"/>
              </a:rPr>
              <a:t>INICIAL</a:t>
            </a:r>
          </a:p>
        </p:txBody>
      </p:sp>
      <p:sp>
        <p:nvSpPr>
          <p:cNvPr id="28" name="Rectangle 27">
            <a:extLst>
              <a:ext uri="{FF2B5EF4-FFF2-40B4-BE49-F238E27FC236}">
                <a16:creationId xmlns:a16="http://schemas.microsoft.com/office/drawing/2014/main" id="{42F063B5-7CB1-F740-8483-1E8609352610}"/>
              </a:ext>
            </a:extLst>
          </p:cNvPr>
          <p:cNvSpPr/>
          <p:nvPr/>
        </p:nvSpPr>
        <p:spPr>
          <a:xfrm>
            <a:off x="6718833" y="92430"/>
            <a:ext cx="1108880" cy="446076"/>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JUBILARSE </a:t>
            </a:r>
            <a:br>
              <a:rPr sz="900"/>
            </a:br>
            <a:r>
              <a:rPr lang="es-MX" sz="900" b="0" i="0" strike="noStrike" cap="none" spc="0" baseline="0">
                <a:solidFill>
                  <a:srgbClr val="FFFFFF"/>
                </a:solidFill>
                <a:effectLst/>
                <a:latin typeface="Arial"/>
                <a:ea typeface="Arial"/>
                <a:cs typeface="Arial"/>
              </a:rPr>
              <a:t>A PARTIR DE LOS 65 AÑOS</a:t>
            </a:r>
          </a:p>
        </p:txBody>
      </p:sp>
      <p:sp>
        <p:nvSpPr>
          <p:cNvPr id="29" name="Rectangle 28">
            <a:extLst>
              <a:ext uri="{FF2B5EF4-FFF2-40B4-BE49-F238E27FC236}">
                <a16:creationId xmlns:a16="http://schemas.microsoft.com/office/drawing/2014/main" id="{470AF286-5114-294A-A6B9-CDAADECCAE00}"/>
              </a:ext>
            </a:extLst>
          </p:cNvPr>
          <p:cNvSpPr/>
          <p:nvPr/>
        </p:nvSpPr>
        <p:spPr>
          <a:xfrm>
            <a:off x="7931710" y="92430"/>
            <a:ext cx="957647" cy="446076"/>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PAQUETE </a:t>
            </a:r>
            <a:br>
              <a:rPr sz="900"/>
            </a:br>
            <a:r>
              <a:rPr lang="es-MX" sz="900" b="0" i="0" strike="noStrike" cap="none" spc="0" baseline="0">
                <a:solidFill>
                  <a:srgbClr val="FFFFFF"/>
                </a:solidFill>
                <a:effectLst/>
                <a:latin typeface="Arial"/>
                <a:ea typeface="Arial"/>
                <a:cs typeface="Arial"/>
              </a:rPr>
              <a:t>CUMPLIR 65</a:t>
            </a:r>
          </a:p>
        </p:txBody>
      </p:sp>
      <p:pic>
        <p:nvPicPr>
          <p:cNvPr id="33" name="Picture 32">
            <a:extLst>
              <a:ext uri="{FF2B5EF4-FFF2-40B4-BE49-F238E27FC236}">
                <a16:creationId xmlns:a16="http://schemas.microsoft.com/office/drawing/2014/main" id="{F06978F7-5E88-AE45-A9AD-4F56145B9257}"/>
              </a:ext>
            </a:extLst>
          </p:cNvPr>
          <p:cNvPicPr>
            <a:picLocks noChangeAspect="1"/>
          </p:cNvPicPr>
          <p:nvPr/>
        </p:nvPicPr>
        <p:blipFill>
          <a:blip r:embed="rId3"/>
          <a:srcRect l="29902" t="53889" r="61960" b="19444"/>
          <a:stretch>
            <a:fillRect/>
          </a:stretch>
        </p:blipFill>
        <p:spPr>
          <a:xfrm>
            <a:off x="2734231" y="2693782"/>
            <a:ext cx="744072" cy="1371601"/>
          </a:xfrm>
          <a:prstGeom prst="rect">
            <a:avLst/>
          </a:prstGeom>
        </p:spPr>
      </p:pic>
      <p:grpSp>
        <p:nvGrpSpPr>
          <p:cNvPr id="34" name="Group 33">
            <a:extLst>
              <a:ext uri="{FF2B5EF4-FFF2-40B4-BE49-F238E27FC236}">
                <a16:creationId xmlns:a16="http://schemas.microsoft.com/office/drawing/2014/main" id="{FBA6EAA6-E3B2-8D44-AE15-DEEBA151FB12}"/>
              </a:ext>
            </a:extLst>
          </p:cNvPr>
          <p:cNvGrpSpPr/>
          <p:nvPr/>
        </p:nvGrpSpPr>
        <p:grpSpPr>
          <a:xfrm rot="10800000">
            <a:off x="3455976" y="4110086"/>
            <a:ext cx="2223246" cy="45719"/>
            <a:chOff x="1286064" y="3001823"/>
            <a:chExt cx="428528" cy="102216"/>
          </a:xfrm>
        </p:grpSpPr>
        <p:cxnSp>
          <p:nvCxnSpPr>
            <p:cNvPr id="35" name="Straight Connector 34">
              <a:extLst>
                <a:ext uri="{FF2B5EF4-FFF2-40B4-BE49-F238E27FC236}">
                  <a16:creationId xmlns:a16="http://schemas.microsoft.com/office/drawing/2014/main" id="{DCBAB9AF-AE08-8D47-99F7-3B15A7B699BB}"/>
                </a:ext>
              </a:extLst>
            </p:cNvPr>
            <p:cNvCxnSpPr/>
            <p:nvPr/>
          </p:nvCxnSpPr>
          <p:spPr>
            <a:xfrm flipH="1">
              <a:off x="1714592" y="3001823"/>
              <a:ext cx="0" cy="98116"/>
            </a:xfrm>
            <a:prstGeom prst="line">
              <a:avLst/>
            </a:prstGeom>
            <a:ln w="12700">
              <a:solidFill>
                <a:srgbClr val="CE4927"/>
              </a:solidFill>
              <a:head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1B607-0A6C-9C48-B4A2-1623308E16E6}"/>
                </a:ext>
              </a:extLst>
            </p:cNvPr>
            <p:cNvCxnSpPr/>
            <p:nvPr/>
          </p:nvCxnSpPr>
          <p:spPr>
            <a:xfrm flipH="1">
              <a:off x="1286064" y="3001823"/>
              <a:ext cx="0" cy="102216"/>
            </a:xfrm>
            <a:prstGeom prst="line">
              <a:avLst/>
            </a:prstGeom>
            <a:ln w="12700">
              <a:solidFill>
                <a:srgbClr val="CE4927"/>
              </a:solidFill>
              <a:head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8912F1E-10A7-EE4E-9999-C5307B1AFC36}"/>
                </a:ext>
              </a:extLst>
            </p:cNvPr>
            <p:cNvCxnSpPr/>
            <p:nvPr/>
          </p:nvCxnSpPr>
          <p:spPr>
            <a:xfrm rot="5400000" flipH="1">
              <a:off x="1500239" y="2789578"/>
              <a:ext cx="0" cy="428349"/>
            </a:xfrm>
            <a:prstGeom prst="line">
              <a:avLst/>
            </a:prstGeom>
            <a:ln w="12700">
              <a:solidFill>
                <a:srgbClr val="CE4927"/>
              </a:solidFill>
              <a:headEnd type="none"/>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E51F72C4-D7BE-5444-BF36-EFD5BD7460E0}"/>
              </a:ext>
            </a:extLst>
          </p:cNvPr>
          <p:cNvGrpSpPr/>
          <p:nvPr/>
        </p:nvGrpSpPr>
        <p:grpSpPr>
          <a:xfrm rot="10800000">
            <a:off x="510985" y="4087302"/>
            <a:ext cx="2223246" cy="45719"/>
            <a:chOff x="1286064" y="3001823"/>
            <a:chExt cx="428528" cy="102216"/>
          </a:xfrm>
        </p:grpSpPr>
        <p:cxnSp>
          <p:nvCxnSpPr>
            <p:cNvPr id="39" name="Straight Connector 38">
              <a:extLst>
                <a:ext uri="{FF2B5EF4-FFF2-40B4-BE49-F238E27FC236}">
                  <a16:creationId xmlns:a16="http://schemas.microsoft.com/office/drawing/2014/main" id="{597A6060-D18B-6748-BC0F-A068EC083C9F}"/>
                </a:ext>
              </a:extLst>
            </p:cNvPr>
            <p:cNvCxnSpPr/>
            <p:nvPr/>
          </p:nvCxnSpPr>
          <p:spPr>
            <a:xfrm flipH="1">
              <a:off x="1714592" y="3001823"/>
              <a:ext cx="0" cy="98116"/>
            </a:xfrm>
            <a:prstGeom prst="line">
              <a:avLst/>
            </a:prstGeom>
            <a:ln w="12700">
              <a:solidFill>
                <a:srgbClr val="35835C"/>
              </a:solidFill>
              <a:head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1407540-A81A-B949-85B4-2E7293EAC1BC}"/>
                </a:ext>
              </a:extLst>
            </p:cNvPr>
            <p:cNvCxnSpPr/>
            <p:nvPr/>
          </p:nvCxnSpPr>
          <p:spPr>
            <a:xfrm flipH="1">
              <a:off x="1286064" y="3001823"/>
              <a:ext cx="0" cy="102216"/>
            </a:xfrm>
            <a:prstGeom prst="line">
              <a:avLst/>
            </a:prstGeom>
            <a:ln w="12700">
              <a:solidFill>
                <a:srgbClr val="35835C"/>
              </a:solidFill>
              <a:head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2CC1E84-6AEE-A347-ABF6-A0382D0279C4}"/>
                </a:ext>
              </a:extLst>
            </p:cNvPr>
            <p:cNvCxnSpPr/>
            <p:nvPr/>
          </p:nvCxnSpPr>
          <p:spPr>
            <a:xfrm rot="5400000" flipH="1">
              <a:off x="1500239" y="2789578"/>
              <a:ext cx="0" cy="428349"/>
            </a:xfrm>
            <a:prstGeom prst="line">
              <a:avLst/>
            </a:prstGeom>
            <a:ln w="12700">
              <a:solidFill>
                <a:srgbClr val="35835C"/>
              </a:solidFill>
              <a:headEnd type="none"/>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2671A753-B4F8-6749-B1E5-93ACA44CA430}"/>
              </a:ext>
            </a:extLst>
          </p:cNvPr>
          <p:cNvSpPr txBox="1"/>
          <p:nvPr/>
        </p:nvSpPr>
        <p:spPr>
          <a:xfrm>
            <a:off x="2752163" y="3323527"/>
            <a:ext cx="703813" cy="365760"/>
          </a:xfrm>
          <a:prstGeom prst="rect">
            <a:avLst/>
          </a:prstGeom>
          <a:noFill/>
        </p:spPr>
        <p:txBody>
          <a:bodyPr wrap="square" rtlCol="0">
            <a:spAutoFit/>
          </a:bodyPr>
          <a:lstStyle/>
          <a:p>
            <a:pPr algn="ctr">
              <a:spcAft>
                <a:spcPts val="1800"/>
              </a:spcAft>
            </a:pPr>
            <a:r>
              <a:rPr lang="es-MX" sz="1800" b="1" i="0" strike="noStrike" cap="none" spc="0" baseline="0">
                <a:solidFill>
                  <a:srgbClr val="FFFFFF"/>
                </a:solidFill>
                <a:effectLst/>
                <a:latin typeface="Arial"/>
                <a:ea typeface="Arial"/>
                <a:cs typeface="Arial"/>
              </a:rPr>
              <a:t>65</a:t>
            </a:r>
          </a:p>
        </p:txBody>
      </p:sp>
      <p:sp>
        <p:nvSpPr>
          <p:cNvPr id="43" name="TextBox 42">
            <a:extLst>
              <a:ext uri="{FF2B5EF4-FFF2-40B4-BE49-F238E27FC236}">
                <a16:creationId xmlns:a16="http://schemas.microsoft.com/office/drawing/2014/main" id="{7F88C32F-B3A8-D241-9345-00F61A64B640}"/>
              </a:ext>
            </a:extLst>
          </p:cNvPr>
          <p:cNvSpPr txBox="1"/>
          <p:nvPr/>
        </p:nvSpPr>
        <p:spPr>
          <a:xfrm>
            <a:off x="3455976" y="4174167"/>
            <a:ext cx="2223242" cy="457200"/>
          </a:xfrm>
          <a:prstGeom prst="rect">
            <a:avLst/>
          </a:prstGeom>
          <a:noFill/>
        </p:spPr>
        <p:txBody>
          <a:bodyPr wrap="square" rtlCol="0">
            <a:spAutoFit/>
          </a:bodyPr>
          <a:lstStyle/>
          <a:p>
            <a:pPr algn="ctr">
              <a:spcAft>
                <a:spcPts val="1800"/>
              </a:spcAft>
            </a:pPr>
            <a:r>
              <a:rPr lang="es-MX" sz="1200" b="0" i="0" strike="noStrike" cap="none" spc="0" baseline="0">
                <a:solidFill>
                  <a:srgbClr val="CE4927"/>
                </a:solidFill>
                <a:effectLst/>
                <a:latin typeface="Arial"/>
                <a:ea typeface="Arial"/>
                <a:cs typeface="Arial"/>
              </a:rPr>
              <a:t>Tres meses </a:t>
            </a:r>
            <a:r>
              <a:rPr lang="es-MX" sz="1200" b="1" i="0" strike="noStrike" cap="none" spc="0" baseline="0">
                <a:solidFill>
                  <a:srgbClr val="CE4927"/>
                </a:solidFill>
                <a:effectLst/>
                <a:latin typeface="Arial"/>
                <a:ea typeface="Arial"/>
                <a:cs typeface="Arial"/>
              </a:rPr>
              <a:t>después</a:t>
            </a:r>
            <a:br>
              <a:rPr sz="1200"/>
            </a:br>
            <a:r>
              <a:rPr lang="es-MX" sz="1200" b="0" i="0" strike="noStrike" cap="none" spc="0" baseline="0">
                <a:solidFill>
                  <a:srgbClr val="CE4927"/>
                </a:solidFill>
                <a:effectLst/>
                <a:latin typeface="Arial"/>
                <a:ea typeface="Arial"/>
                <a:cs typeface="Arial"/>
              </a:rPr>
              <a:t>de su cumpleaños 65</a:t>
            </a:r>
          </a:p>
        </p:txBody>
      </p:sp>
      <p:sp>
        <p:nvSpPr>
          <p:cNvPr id="44" name="TextBox 43">
            <a:extLst>
              <a:ext uri="{FF2B5EF4-FFF2-40B4-BE49-F238E27FC236}">
                <a16:creationId xmlns:a16="http://schemas.microsoft.com/office/drawing/2014/main" id="{DE86584B-4EFA-864B-AE3A-8793B90F7B40}"/>
              </a:ext>
            </a:extLst>
          </p:cNvPr>
          <p:cNvSpPr txBox="1"/>
          <p:nvPr/>
        </p:nvSpPr>
        <p:spPr>
          <a:xfrm>
            <a:off x="513911" y="4174168"/>
            <a:ext cx="2223242" cy="457200"/>
          </a:xfrm>
          <a:prstGeom prst="rect">
            <a:avLst/>
          </a:prstGeom>
          <a:noFill/>
        </p:spPr>
        <p:txBody>
          <a:bodyPr wrap="square" rtlCol="0">
            <a:spAutoFit/>
          </a:bodyPr>
          <a:lstStyle/>
          <a:p>
            <a:pPr algn="ctr">
              <a:spcAft>
                <a:spcPts val="1800"/>
              </a:spcAft>
            </a:pPr>
            <a:r>
              <a:rPr lang="es-MX" sz="1200" b="0" i="0" strike="noStrike" cap="none" spc="0" baseline="0">
                <a:solidFill>
                  <a:srgbClr val="35835C"/>
                </a:solidFill>
                <a:effectLst/>
                <a:latin typeface="Arial"/>
                <a:ea typeface="Arial"/>
                <a:cs typeface="Arial"/>
              </a:rPr>
              <a:t>Tres meses </a:t>
            </a:r>
            <a:r>
              <a:rPr lang="es-MX" sz="1200" b="1" i="0" strike="noStrike" cap="none" spc="0" baseline="0">
                <a:solidFill>
                  <a:srgbClr val="35835C"/>
                </a:solidFill>
                <a:effectLst/>
                <a:latin typeface="Arial"/>
                <a:ea typeface="Arial"/>
                <a:cs typeface="Arial"/>
              </a:rPr>
              <a:t>antes</a:t>
            </a:r>
            <a:br>
              <a:rPr sz="1200"/>
            </a:br>
            <a:r>
              <a:rPr lang="es-MX" sz="1200" b="0" i="0" strike="noStrike" cap="none" spc="0" baseline="0">
                <a:solidFill>
                  <a:srgbClr val="35835C"/>
                </a:solidFill>
                <a:effectLst/>
                <a:latin typeface="Arial"/>
                <a:ea typeface="Arial"/>
                <a:cs typeface="Arial"/>
              </a:rPr>
              <a:t>de su cumpleaños 65</a:t>
            </a:r>
          </a:p>
        </p:txBody>
      </p:sp>
      <p:sp>
        <p:nvSpPr>
          <p:cNvPr id="45" name="TextBox 44">
            <a:extLst>
              <a:ext uri="{FF2B5EF4-FFF2-40B4-BE49-F238E27FC236}">
                <a16:creationId xmlns:a16="http://schemas.microsoft.com/office/drawing/2014/main" id="{02D5D16A-B2D4-DA40-9758-9444C7136C6E}"/>
              </a:ext>
            </a:extLst>
          </p:cNvPr>
          <p:cNvSpPr txBox="1"/>
          <p:nvPr/>
        </p:nvSpPr>
        <p:spPr>
          <a:xfrm>
            <a:off x="2599834" y="4299340"/>
            <a:ext cx="1009130" cy="822960"/>
          </a:xfrm>
          <a:prstGeom prst="rect">
            <a:avLst/>
          </a:prstGeom>
          <a:noFill/>
        </p:spPr>
        <p:txBody>
          <a:bodyPr wrap="square" rtlCol="0">
            <a:spAutoFit/>
          </a:bodyPr>
          <a:lstStyle/>
          <a:p>
            <a:pPr algn="ctr">
              <a:spcAft>
                <a:spcPts val="1800"/>
              </a:spcAft>
            </a:pPr>
            <a:r>
              <a:rPr lang="es-MX" sz="1200" b="0" i="0" strike="noStrike" cap="none" spc="0" baseline="0">
                <a:solidFill>
                  <a:srgbClr val="29628F"/>
                </a:solidFill>
                <a:effectLst/>
                <a:latin typeface="Arial"/>
                <a:ea typeface="Arial"/>
                <a:cs typeface="Arial"/>
              </a:rPr>
              <a:t>El mes de su cumpleaños 65</a:t>
            </a:r>
          </a:p>
        </p:txBody>
      </p:sp>
      <p:cxnSp>
        <p:nvCxnSpPr>
          <p:cNvPr id="46" name="Straight Connector 45">
            <a:extLst>
              <a:ext uri="{FF2B5EF4-FFF2-40B4-BE49-F238E27FC236}">
                <a16:creationId xmlns:a16="http://schemas.microsoft.com/office/drawing/2014/main" id="{581CA03F-86CD-584F-ACEA-C5CA143B8C06}"/>
              </a:ext>
            </a:extLst>
          </p:cNvPr>
          <p:cNvCxnSpPr/>
          <p:nvPr/>
        </p:nvCxnSpPr>
        <p:spPr>
          <a:xfrm flipH="1" flipV="1">
            <a:off x="3104399" y="4083313"/>
            <a:ext cx="0" cy="182880"/>
          </a:xfrm>
          <a:prstGeom prst="line">
            <a:avLst/>
          </a:prstGeom>
          <a:ln w="12700">
            <a:solidFill>
              <a:srgbClr val="29628F"/>
            </a:solidFill>
            <a:headEnd type="none"/>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31EC27B8-1B00-CC49-B6FA-199DC41C189B}"/>
              </a:ext>
            </a:extLst>
          </p:cNvPr>
          <p:cNvPicPr>
            <a:picLocks noChangeAspect="1"/>
          </p:cNvPicPr>
          <p:nvPr/>
        </p:nvPicPr>
        <p:blipFill>
          <a:blip r:embed="rId4"/>
          <a:srcRect l="5649" t="79682" r="90050" b="12290"/>
          <a:stretch>
            <a:fillRect/>
          </a:stretch>
        </p:blipFill>
        <p:spPr>
          <a:xfrm>
            <a:off x="6488343" y="3071023"/>
            <a:ext cx="393291" cy="412903"/>
          </a:xfrm>
          <a:prstGeom prst="rect">
            <a:avLst/>
          </a:prstGeom>
        </p:spPr>
      </p:pic>
      <p:pic>
        <p:nvPicPr>
          <p:cNvPr id="53" name="Picture 52">
            <a:extLst>
              <a:ext uri="{FF2B5EF4-FFF2-40B4-BE49-F238E27FC236}">
                <a16:creationId xmlns:a16="http://schemas.microsoft.com/office/drawing/2014/main" id="{07EA8069-2FDD-3340-A5AE-80E028BD7C30}"/>
              </a:ext>
            </a:extLst>
          </p:cNvPr>
          <p:cNvPicPr>
            <a:picLocks noChangeAspect="1"/>
          </p:cNvPicPr>
          <p:nvPr/>
        </p:nvPicPr>
        <p:blipFill>
          <a:blip r:embed="rId3"/>
          <a:srcRect l="6079" t="64613" r="70000" b="19444"/>
          <a:stretch>
            <a:fillRect/>
          </a:stretch>
        </p:blipFill>
        <p:spPr>
          <a:xfrm>
            <a:off x="549767" y="3263294"/>
            <a:ext cx="2187386" cy="820019"/>
          </a:xfrm>
          <a:prstGeom prst="rect">
            <a:avLst/>
          </a:prstGeom>
        </p:spPr>
      </p:pic>
      <p:pic>
        <p:nvPicPr>
          <p:cNvPr id="54" name="Picture 53">
            <a:extLst>
              <a:ext uri="{FF2B5EF4-FFF2-40B4-BE49-F238E27FC236}">
                <a16:creationId xmlns:a16="http://schemas.microsoft.com/office/drawing/2014/main" id="{7300B4DA-F204-B34C-A103-B5B5B599E77D}"/>
              </a:ext>
            </a:extLst>
          </p:cNvPr>
          <p:cNvPicPr>
            <a:picLocks noChangeAspect="1"/>
          </p:cNvPicPr>
          <p:nvPr/>
        </p:nvPicPr>
        <p:blipFill>
          <a:blip r:embed="rId3"/>
          <a:srcRect l="38039" t="64613" r="38039" b="19444"/>
          <a:stretch>
            <a:fillRect/>
          </a:stretch>
        </p:blipFill>
        <p:spPr>
          <a:xfrm>
            <a:off x="3491835" y="3281493"/>
            <a:ext cx="2187386" cy="820019"/>
          </a:xfrm>
          <a:prstGeom prst="rect">
            <a:avLst/>
          </a:prstGeom>
        </p:spPr>
      </p:pic>
    </p:spTree>
    <p:extLst>
      <p:ext uri="{BB962C8B-B14F-4D97-AF65-F5344CB8AC3E}">
        <p14:creationId xmlns:p14="http://schemas.microsoft.com/office/powerpoint/2010/main" val="84329502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DEB387-AE29-4A41-8A49-273A9AF16896}"/>
              </a:ext>
            </a:extLst>
          </p:cNvPr>
          <p:cNvSpPr/>
          <p:nvPr/>
        </p:nvSpPr>
        <p:spPr>
          <a:xfrm>
            <a:off x="0" y="50679"/>
            <a:ext cx="9144000" cy="5143501"/>
          </a:xfrm>
          <a:prstGeom prst="rect">
            <a:avLst/>
          </a:prstGeom>
          <a:solidFill>
            <a:srgbClr val="F5F5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C41E478-43C7-4B4B-B8EC-D07FD1D64F5F}"/>
              </a:ext>
            </a:extLst>
          </p:cNvPr>
          <p:cNvSpPr txBox="1"/>
          <p:nvPr/>
        </p:nvSpPr>
        <p:spPr>
          <a:xfrm>
            <a:off x="487394" y="853974"/>
            <a:ext cx="8656606" cy="304800"/>
          </a:xfrm>
          <a:prstGeom prst="rect">
            <a:avLst/>
          </a:prstGeom>
          <a:noFill/>
        </p:spPr>
        <p:txBody>
          <a:bodyPr wrap="square" rtlCol="0">
            <a:spAutoFit/>
          </a:bodyPr>
          <a:lstStyle/>
          <a:p>
            <a:pPr>
              <a:spcAft>
                <a:spcPts val="1800"/>
              </a:spcAft>
            </a:pPr>
            <a:r>
              <a:rPr lang="es-MX" sz="1400" b="1" i="0" strike="noStrike" cap="none" spc="0" baseline="0">
                <a:solidFill>
                  <a:srgbClr val="262626"/>
                </a:solidFill>
                <a:effectLst/>
                <a:latin typeface="Arial"/>
                <a:ea typeface="Arial"/>
                <a:cs typeface="Arial"/>
              </a:rPr>
              <a:t>JUBILARSE A PARTIR DE LOS 65 AÑOS</a:t>
            </a:r>
            <a:endParaRPr lang="en-US" sz="1400">
              <a:solidFill>
                <a:schemeClr val="tx1">
                  <a:lumMod val="85000"/>
                  <a:lumOff val="15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0142BF0-0411-D04D-ABF1-E6D9E63A0FAD}"/>
              </a:ext>
            </a:extLst>
          </p:cNvPr>
          <p:cNvSpPr txBox="1"/>
          <p:nvPr/>
        </p:nvSpPr>
        <p:spPr>
          <a:xfrm>
            <a:off x="487393" y="1161751"/>
            <a:ext cx="5943551" cy="3230880"/>
          </a:xfrm>
          <a:prstGeom prst="rect">
            <a:avLst/>
          </a:prstGeom>
          <a:noFill/>
        </p:spPr>
        <p:txBody>
          <a:bodyPr wrap="square" rtlCol="0">
            <a:spAutoFit/>
          </a:bodyPr>
          <a:lstStyle/>
          <a:p>
            <a:pPr>
              <a:spcAft>
                <a:spcPts val="1200"/>
              </a:spcAft>
            </a:pPr>
            <a:r>
              <a:rPr lang="es-MX" sz="1600" b="1" i="0" strike="noStrike" cap="none" spc="0" baseline="0" dirty="0">
                <a:solidFill>
                  <a:srgbClr val="262626"/>
                </a:solidFill>
                <a:effectLst/>
                <a:latin typeface="Arial"/>
                <a:ea typeface="Arial"/>
                <a:cs typeface="Arial"/>
              </a:rPr>
              <a:t>Si todavía está empleado activamente a los 65 años, </a:t>
            </a:r>
            <a:br>
              <a:rPr sz="1600" dirty="0"/>
            </a:br>
            <a:r>
              <a:rPr lang="es-MX" sz="1600" b="1" i="0" strike="noStrike" cap="none" spc="0" baseline="0" dirty="0">
                <a:solidFill>
                  <a:srgbClr val="262626"/>
                </a:solidFill>
                <a:effectLst/>
                <a:latin typeface="Arial"/>
                <a:ea typeface="Arial"/>
                <a:cs typeface="Arial"/>
              </a:rPr>
              <a:t>puede retrasar la inscripción en la Parte B de Medicare.</a:t>
            </a:r>
          </a:p>
          <a:p>
            <a:pPr>
              <a:spcAft>
                <a:spcPts val="1200"/>
              </a:spcAft>
            </a:pPr>
            <a:r>
              <a:rPr lang="es-MX" sz="1600" b="0" i="0" strike="noStrike" cap="none" spc="0" baseline="0" dirty="0">
                <a:solidFill>
                  <a:srgbClr val="262626"/>
                </a:solidFill>
                <a:effectLst/>
                <a:latin typeface="Arial"/>
                <a:ea typeface="Arial"/>
                <a:cs typeface="Arial"/>
              </a:rPr>
              <a:t>SSA le enviará un formulario que su empleador debe completar; de esta forma, no pagará una penalización por inscripción tardía cuando se registre.</a:t>
            </a:r>
          </a:p>
          <a:p>
            <a:pPr>
              <a:spcAft>
                <a:spcPts val="1200"/>
              </a:spcAft>
            </a:pPr>
            <a:r>
              <a:rPr lang="es-MX" sz="1600" b="0" i="0" strike="noStrike" cap="none" spc="0" baseline="0" dirty="0">
                <a:solidFill>
                  <a:srgbClr val="262626"/>
                </a:solidFill>
                <a:effectLst/>
                <a:latin typeface="Arial"/>
                <a:ea typeface="Arial"/>
                <a:cs typeface="Arial"/>
              </a:rPr>
              <a:t>Cuando decida jubilarse, debe ponerse en contacto con SSA aproximadamente tres meses antes de su fecha de jubilación para asegurarse de que su cobertura de Medicare entre en vigor el mismo día que su primer día de cobertura de TRS-</a:t>
            </a:r>
            <a:r>
              <a:rPr lang="es-MX" sz="1600" b="0" i="0" strike="noStrike" cap="none" spc="0" baseline="0" dirty="0" err="1">
                <a:solidFill>
                  <a:srgbClr val="262626"/>
                </a:solidFill>
                <a:effectLst/>
                <a:latin typeface="Arial"/>
                <a:ea typeface="Arial"/>
                <a:cs typeface="Arial"/>
              </a:rPr>
              <a:t>Care</a:t>
            </a:r>
            <a:r>
              <a:rPr lang="es-MX" sz="1600" b="0" i="0" strike="noStrike" cap="none" spc="0" baseline="0" dirty="0">
                <a:solidFill>
                  <a:srgbClr val="262626"/>
                </a:solidFill>
                <a:effectLst/>
                <a:latin typeface="Arial"/>
                <a:ea typeface="Arial"/>
                <a:cs typeface="Arial"/>
              </a:rPr>
              <a:t>.</a:t>
            </a:r>
          </a:p>
          <a:p>
            <a:pPr>
              <a:spcAft>
                <a:spcPts val="1200"/>
              </a:spcAft>
            </a:pPr>
            <a:endParaRPr lang="en-US" sz="16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8678EBAE-4196-2447-9C79-4C95F95AF7CC}"/>
              </a:ext>
            </a:extLst>
          </p:cNvPr>
          <p:cNvPicPr>
            <a:picLocks noChangeAspect="1"/>
          </p:cNvPicPr>
          <p:nvPr/>
        </p:nvPicPr>
        <p:blipFill>
          <a:blip r:embed="rId3"/>
          <a:srcRect l="70329" t="22857" r="8132" b="27521"/>
          <a:stretch>
            <a:fillRect/>
          </a:stretch>
        </p:blipFill>
        <p:spPr>
          <a:xfrm>
            <a:off x="6430945" y="1175657"/>
            <a:ext cx="1969478" cy="2552282"/>
          </a:xfrm>
          <a:prstGeom prst="rect">
            <a:avLst/>
          </a:prstGeom>
        </p:spPr>
      </p:pic>
      <p:cxnSp>
        <p:nvCxnSpPr>
          <p:cNvPr id="15" name="Straight Connector 14">
            <a:extLst>
              <a:ext uri="{FF2B5EF4-FFF2-40B4-BE49-F238E27FC236}">
                <a16:creationId xmlns:a16="http://schemas.microsoft.com/office/drawing/2014/main" id="{1463C339-AA2C-E241-8747-0EFFF1EAA605}"/>
              </a:ext>
            </a:extLst>
          </p:cNvPr>
          <p:cNvCxnSpPr/>
          <p:nvPr/>
        </p:nvCxnSpPr>
        <p:spPr>
          <a:xfrm>
            <a:off x="0" y="315468"/>
            <a:ext cx="914264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66C8D63-E09E-D049-8B39-3824F5E46A55}"/>
              </a:ext>
            </a:extLst>
          </p:cNvPr>
          <p:cNvSpPr/>
          <p:nvPr/>
        </p:nvSpPr>
        <p:spPr>
          <a:xfrm>
            <a:off x="0" y="92430"/>
            <a:ext cx="2233914" cy="446076"/>
          </a:xfrm>
          <a:prstGeom prst="rect">
            <a:avLst/>
          </a:prstGeom>
          <a:solidFill>
            <a:srgbClr val="2962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72" rtlCol="0" anchor="ctr"/>
          <a:lstStyle/>
          <a:p>
            <a:r>
              <a:rPr lang="es-MX" sz="900" b="0" i="0" strike="noStrike" cap="none" spc="0" baseline="0">
                <a:solidFill>
                  <a:srgbClr val="FFFFFF"/>
                </a:solidFill>
                <a:effectLst/>
                <a:latin typeface="Arial"/>
                <a:ea typeface="Arial"/>
                <a:cs typeface="Arial"/>
              </a:rPr>
              <a:t>CÓMO INSCRIBIRSE EN LOS PLANES TRS-CARE MEDICARE</a:t>
            </a:r>
          </a:p>
        </p:txBody>
      </p:sp>
      <p:sp>
        <p:nvSpPr>
          <p:cNvPr id="17" name="Rectangle 16">
            <a:extLst>
              <a:ext uri="{FF2B5EF4-FFF2-40B4-BE49-F238E27FC236}">
                <a16:creationId xmlns:a16="http://schemas.microsoft.com/office/drawing/2014/main" id="{1708484A-54DF-084A-A8E9-2B53C04C653D}"/>
              </a:ext>
            </a:extLst>
          </p:cNvPr>
          <p:cNvSpPr/>
          <p:nvPr/>
        </p:nvSpPr>
        <p:spPr>
          <a:xfrm>
            <a:off x="0" y="92430"/>
            <a:ext cx="457200" cy="446076"/>
          </a:xfrm>
          <a:prstGeom prst="rect">
            <a:avLst/>
          </a:prstGeom>
          <a:gradFill>
            <a:gsLst>
              <a:gs pos="0">
                <a:schemeClr val="tx1">
                  <a:alpha val="0"/>
                </a:schemeClr>
              </a:gs>
              <a:gs pos="100000">
                <a:schemeClr val="tx1">
                  <a:alpha val="10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B713365-83C5-A246-91DD-488D4F16A1EA}"/>
              </a:ext>
            </a:extLst>
          </p:cNvPr>
          <p:cNvSpPr/>
          <p:nvPr/>
        </p:nvSpPr>
        <p:spPr>
          <a:xfrm>
            <a:off x="2329167" y="92430"/>
            <a:ext cx="1108880" cy="446076"/>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¿QUIÉN DEBERÍA</a:t>
            </a:r>
            <a:br>
              <a:rPr sz="900"/>
            </a:br>
            <a:r>
              <a:rPr lang="es-MX" sz="900" b="0" i="0" strike="noStrike" cap="none" spc="0" baseline="0">
                <a:solidFill>
                  <a:srgbClr val="FFFFFF"/>
                </a:solidFill>
                <a:effectLst/>
                <a:latin typeface="Arial"/>
                <a:ea typeface="Arial"/>
                <a:cs typeface="Arial"/>
              </a:rPr>
              <a:t>INSCRIBIRSE?</a:t>
            </a:r>
          </a:p>
        </p:txBody>
      </p:sp>
      <p:sp>
        <p:nvSpPr>
          <p:cNvPr id="19" name="Rectangle 18">
            <a:extLst>
              <a:ext uri="{FF2B5EF4-FFF2-40B4-BE49-F238E27FC236}">
                <a16:creationId xmlns:a16="http://schemas.microsoft.com/office/drawing/2014/main" id="{FEA1E535-AD7C-174C-BF15-39E941573DF1}"/>
              </a:ext>
            </a:extLst>
          </p:cNvPr>
          <p:cNvSpPr/>
          <p:nvPr/>
        </p:nvSpPr>
        <p:spPr>
          <a:xfrm>
            <a:off x="3488666" y="92430"/>
            <a:ext cx="775739" cy="446076"/>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dirty="0">
                <a:solidFill>
                  <a:srgbClr val="FFFFFF"/>
                </a:solidFill>
                <a:effectLst/>
                <a:latin typeface="Arial"/>
                <a:ea typeface="Arial"/>
                <a:cs typeface="Arial"/>
              </a:rPr>
              <a:t>TOMAR </a:t>
            </a:r>
            <a:br>
              <a:rPr sz="900" dirty="0"/>
            </a:br>
            <a:r>
              <a:rPr lang="es-MX" sz="900" b="0" i="0" strike="noStrike" cap="none" spc="0" baseline="0" dirty="0">
                <a:solidFill>
                  <a:srgbClr val="FFFFFF"/>
                </a:solidFill>
                <a:effectLst/>
                <a:latin typeface="Arial"/>
                <a:ea typeface="Arial"/>
                <a:cs typeface="Arial"/>
              </a:rPr>
              <a:t>MEDIDAS</a:t>
            </a:r>
          </a:p>
        </p:txBody>
      </p:sp>
      <p:sp>
        <p:nvSpPr>
          <p:cNvPr id="20" name="Rectangle 19">
            <a:extLst>
              <a:ext uri="{FF2B5EF4-FFF2-40B4-BE49-F238E27FC236}">
                <a16:creationId xmlns:a16="http://schemas.microsoft.com/office/drawing/2014/main" id="{7E45591D-EDEB-6C45-AD17-C6FEEE26D553}"/>
              </a:ext>
            </a:extLst>
          </p:cNvPr>
          <p:cNvSpPr/>
          <p:nvPr/>
        </p:nvSpPr>
        <p:spPr>
          <a:xfrm>
            <a:off x="4308151" y="92430"/>
            <a:ext cx="1108880" cy="446076"/>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INSCRIPCIÓN </a:t>
            </a:r>
            <a:br>
              <a:rPr sz="900"/>
            </a:br>
            <a:r>
              <a:rPr lang="es-MX" sz="900" b="0" i="0" strike="noStrike" cap="none" spc="0" baseline="0">
                <a:solidFill>
                  <a:srgbClr val="FFFFFF"/>
                </a:solidFill>
                <a:effectLst/>
                <a:latin typeface="Arial"/>
                <a:ea typeface="Arial"/>
                <a:cs typeface="Arial"/>
              </a:rPr>
              <a:t>AUTOMÁTICA</a:t>
            </a:r>
          </a:p>
        </p:txBody>
      </p:sp>
      <p:sp>
        <p:nvSpPr>
          <p:cNvPr id="21" name="Rectangle 20">
            <a:extLst>
              <a:ext uri="{FF2B5EF4-FFF2-40B4-BE49-F238E27FC236}">
                <a16:creationId xmlns:a16="http://schemas.microsoft.com/office/drawing/2014/main" id="{122E088D-8599-C64F-B491-966556BE2A5B}"/>
              </a:ext>
            </a:extLst>
          </p:cNvPr>
          <p:cNvSpPr/>
          <p:nvPr/>
        </p:nvSpPr>
        <p:spPr>
          <a:xfrm>
            <a:off x="5505956" y="92430"/>
            <a:ext cx="1108880" cy="446076"/>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INSCRIPCIÓN </a:t>
            </a:r>
            <a:br>
              <a:rPr sz="900"/>
            </a:br>
            <a:r>
              <a:rPr lang="es-MX" sz="900" b="0" i="0" strike="noStrike" cap="none" spc="0" baseline="0">
                <a:solidFill>
                  <a:srgbClr val="FFFFFF"/>
                </a:solidFill>
                <a:effectLst/>
                <a:latin typeface="Arial"/>
                <a:ea typeface="Arial"/>
                <a:cs typeface="Arial"/>
              </a:rPr>
              <a:t>INICIAL</a:t>
            </a:r>
          </a:p>
        </p:txBody>
      </p:sp>
      <p:sp>
        <p:nvSpPr>
          <p:cNvPr id="22" name="Rectangle 21">
            <a:extLst>
              <a:ext uri="{FF2B5EF4-FFF2-40B4-BE49-F238E27FC236}">
                <a16:creationId xmlns:a16="http://schemas.microsoft.com/office/drawing/2014/main" id="{20DB9E74-14BD-A64D-B53F-0541152D9BFF}"/>
              </a:ext>
            </a:extLst>
          </p:cNvPr>
          <p:cNvSpPr/>
          <p:nvPr/>
        </p:nvSpPr>
        <p:spPr>
          <a:xfrm>
            <a:off x="6718833" y="92430"/>
            <a:ext cx="1108880" cy="446076"/>
          </a:xfrm>
          <a:prstGeom prst="rect">
            <a:avLst/>
          </a:prstGeom>
          <a:solidFill>
            <a:srgbClr val="3583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JUBILARSE </a:t>
            </a:r>
            <a:br>
              <a:rPr sz="900"/>
            </a:br>
            <a:r>
              <a:rPr lang="es-MX" sz="900" b="0" i="0" strike="noStrike" cap="none" spc="0" baseline="0">
                <a:solidFill>
                  <a:srgbClr val="FFFFFF"/>
                </a:solidFill>
                <a:effectLst/>
                <a:latin typeface="Arial"/>
                <a:ea typeface="Arial"/>
                <a:cs typeface="Arial"/>
              </a:rPr>
              <a:t>A PARTIR DE LOS 65 AÑOS</a:t>
            </a:r>
          </a:p>
        </p:txBody>
      </p:sp>
      <p:sp>
        <p:nvSpPr>
          <p:cNvPr id="23" name="Rectangle 22">
            <a:extLst>
              <a:ext uri="{FF2B5EF4-FFF2-40B4-BE49-F238E27FC236}">
                <a16:creationId xmlns:a16="http://schemas.microsoft.com/office/drawing/2014/main" id="{AB59E7DC-2C6B-EB4D-8129-EC2849DDFCED}"/>
              </a:ext>
            </a:extLst>
          </p:cNvPr>
          <p:cNvSpPr/>
          <p:nvPr/>
        </p:nvSpPr>
        <p:spPr>
          <a:xfrm>
            <a:off x="7931710" y="92430"/>
            <a:ext cx="957647" cy="446076"/>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PAQUETE </a:t>
            </a:r>
            <a:br>
              <a:rPr sz="900"/>
            </a:br>
            <a:r>
              <a:rPr lang="es-MX" sz="900" b="0" i="0" strike="noStrike" cap="none" spc="0" baseline="0">
                <a:solidFill>
                  <a:srgbClr val="FFFFFF"/>
                </a:solidFill>
                <a:effectLst/>
                <a:latin typeface="Arial"/>
                <a:ea typeface="Arial"/>
                <a:cs typeface="Arial"/>
              </a:rPr>
              <a:t>CUMPLIR 65</a:t>
            </a:r>
          </a:p>
        </p:txBody>
      </p:sp>
      <p:pic>
        <p:nvPicPr>
          <p:cNvPr id="24" name="Picture 23">
            <a:extLst>
              <a:ext uri="{FF2B5EF4-FFF2-40B4-BE49-F238E27FC236}">
                <a16:creationId xmlns:a16="http://schemas.microsoft.com/office/drawing/2014/main" id="{1F9D74D8-CB0B-474E-8CDE-162C69CF8E43}"/>
              </a:ext>
            </a:extLst>
          </p:cNvPr>
          <p:cNvPicPr>
            <a:picLocks noChangeAspect="1"/>
          </p:cNvPicPr>
          <p:nvPr/>
        </p:nvPicPr>
        <p:blipFill>
          <a:blip r:embed="rId4"/>
          <a:srcRect l="6079" t="64613" r="70000" b="19444"/>
          <a:stretch>
            <a:fillRect/>
          </a:stretch>
        </p:blipFill>
        <p:spPr>
          <a:xfrm>
            <a:off x="812410" y="4305009"/>
            <a:ext cx="2187386" cy="820019"/>
          </a:xfrm>
          <a:prstGeom prst="rect">
            <a:avLst/>
          </a:prstGeom>
        </p:spPr>
      </p:pic>
      <p:pic>
        <p:nvPicPr>
          <p:cNvPr id="27" name="Picture 26">
            <a:extLst>
              <a:ext uri="{FF2B5EF4-FFF2-40B4-BE49-F238E27FC236}">
                <a16:creationId xmlns:a16="http://schemas.microsoft.com/office/drawing/2014/main" id="{2C6583E8-9BB1-4871-8E3D-FFFBD2815655}"/>
              </a:ext>
            </a:extLst>
          </p:cNvPr>
          <p:cNvPicPr>
            <a:picLocks noChangeAspect="1"/>
          </p:cNvPicPr>
          <p:nvPr/>
        </p:nvPicPr>
        <p:blipFill>
          <a:blip r:embed="rId4"/>
          <a:srcRect l="29902" t="53889" r="61960" b="19444"/>
          <a:stretch>
            <a:fillRect/>
          </a:stretch>
        </p:blipFill>
        <p:spPr>
          <a:xfrm>
            <a:off x="2999799" y="3789124"/>
            <a:ext cx="744072" cy="1371601"/>
          </a:xfrm>
          <a:prstGeom prst="rect">
            <a:avLst/>
          </a:prstGeom>
        </p:spPr>
      </p:pic>
      <p:sp>
        <p:nvSpPr>
          <p:cNvPr id="4" name="TextBox 3">
            <a:extLst>
              <a:ext uri="{FF2B5EF4-FFF2-40B4-BE49-F238E27FC236}">
                <a16:creationId xmlns:a16="http://schemas.microsoft.com/office/drawing/2014/main" id="{FE3B8E46-6D5F-44B5-8DF4-38870886CF7F}"/>
              </a:ext>
            </a:extLst>
          </p:cNvPr>
          <p:cNvSpPr txBox="1"/>
          <p:nvPr/>
        </p:nvSpPr>
        <p:spPr>
          <a:xfrm>
            <a:off x="3046459" y="3781598"/>
            <a:ext cx="650748" cy="418507"/>
          </a:xfrm>
          <a:prstGeom prst="rect">
            <a:avLst/>
          </a:prstGeom>
          <a:solidFill>
            <a:schemeClr val="bg1"/>
          </a:solidFill>
        </p:spPr>
        <p:txBody>
          <a:bodyPr wrap="square" rtlCol="0">
            <a:spAutoFit/>
          </a:bodyPr>
          <a:lstStyle/>
          <a:p>
            <a:endParaRPr lang="en-US"/>
          </a:p>
        </p:txBody>
      </p:sp>
      <p:sp>
        <p:nvSpPr>
          <p:cNvPr id="5" name="TextBox 4">
            <a:extLst>
              <a:ext uri="{FF2B5EF4-FFF2-40B4-BE49-F238E27FC236}">
                <a16:creationId xmlns:a16="http://schemas.microsoft.com/office/drawing/2014/main" id="{D00F032F-E4E5-4AAB-9C47-AC3E42D53517}"/>
              </a:ext>
            </a:extLst>
          </p:cNvPr>
          <p:cNvSpPr txBox="1"/>
          <p:nvPr/>
        </p:nvSpPr>
        <p:spPr>
          <a:xfrm>
            <a:off x="2999798" y="4220913"/>
            <a:ext cx="744071" cy="276999"/>
          </a:xfrm>
          <a:prstGeom prst="rect">
            <a:avLst/>
          </a:prstGeom>
          <a:noFill/>
        </p:spPr>
        <p:txBody>
          <a:bodyPr wrap="square" rtlCol="0">
            <a:spAutoFit/>
          </a:bodyPr>
          <a:lstStyle/>
          <a:p>
            <a:r>
              <a:rPr lang="es-MX" sz="1200" b="1" i="0" strike="noStrike" cap="none" spc="0" baseline="0" dirty="0">
                <a:solidFill>
                  <a:srgbClr val="FFFFFF"/>
                </a:solidFill>
                <a:effectLst/>
                <a:latin typeface="Calibri"/>
                <a:ea typeface="Calibri"/>
                <a:cs typeface="Calibri"/>
              </a:rPr>
              <a:t>Jubilado</a:t>
            </a:r>
          </a:p>
        </p:txBody>
      </p:sp>
    </p:spTree>
    <p:extLst>
      <p:ext uri="{BB962C8B-B14F-4D97-AF65-F5344CB8AC3E}">
        <p14:creationId xmlns:p14="http://schemas.microsoft.com/office/powerpoint/2010/main" val="25277940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5320C3-F2C0-8E4C-A246-571705422B69}"/>
              </a:ext>
            </a:extLst>
          </p:cNvPr>
          <p:cNvSpPr/>
          <p:nvPr/>
        </p:nvSpPr>
        <p:spPr>
          <a:xfrm>
            <a:off x="0" y="-7202"/>
            <a:ext cx="9144000" cy="5143501"/>
          </a:xfrm>
          <a:prstGeom prst="rect">
            <a:avLst/>
          </a:prstGeom>
          <a:solidFill>
            <a:srgbClr val="F5F5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2628C7C-B584-274B-8333-C375D4552818}"/>
              </a:ext>
            </a:extLst>
          </p:cNvPr>
          <p:cNvPicPr>
            <a:picLocks noChangeAspect="1"/>
          </p:cNvPicPr>
          <p:nvPr/>
        </p:nvPicPr>
        <p:blipFill>
          <a:blip r:embed="rId3"/>
          <a:srcRect l="60989" t="29108" r="12637" b="18144"/>
          <a:stretch>
            <a:fillRect/>
          </a:stretch>
        </p:blipFill>
        <p:spPr>
          <a:xfrm>
            <a:off x="5576835" y="1497204"/>
            <a:ext cx="2411606" cy="2713055"/>
          </a:xfrm>
          <a:prstGeom prst="rect">
            <a:avLst/>
          </a:prstGeom>
        </p:spPr>
      </p:pic>
      <p:sp>
        <p:nvSpPr>
          <p:cNvPr id="13" name="TextBox 12">
            <a:extLst>
              <a:ext uri="{FF2B5EF4-FFF2-40B4-BE49-F238E27FC236}">
                <a16:creationId xmlns:a16="http://schemas.microsoft.com/office/drawing/2014/main" id="{3D5EC5E8-F74C-6847-B994-0D65B0F53854}"/>
              </a:ext>
            </a:extLst>
          </p:cNvPr>
          <p:cNvSpPr txBox="1"/>
          <p:nvPr/>
        </p:nvSpPr>
        <p:spPr>
          <a:xfrm>
            <a:off x="487394" y="853974"/>
            <a:ext cx="8656606" cy="304800"/>
          </a:xfrm>
          <a:prstGeom prst="rect">
            <a:avLst/>
          </a:prstGeom>
          <a:noFill/>
        </p:spPr>
        <p:txBody>
          <a:bodyPr wrap="square" rtlCol="0">
            <a:spAutoFit/>
          </a:bodyPr>
          <a:lstStyle/>
          <a:p>
            <a:pPr>
              <a:spcAft>
                <a:spcPts val="1800"/>
              </a:spcAft>
            </a:pPr>
            <a:r>
              <a:rPr lang="es-MX" sz="1400" b="1" i="0" strike="noStrike" cap="none" spc="0" baseline="0">
                <a:solidFill>
                  <a:srgbClr val="262626"/>
                </a:solidFill>
                <a:effectLst/>
                <a:latin typeface="Arial"/>
                <a:ea typeface="Arial"/>
                <a:cs typeface="Arial"/>
              </a:rPr>
              <a:t>PAQUETE CUMPLIR 65</a:t>
            </a:r>
            <a:endParaRPr lang="en-US" sz="1400">
              <a:solidFill>
                <a:schemeClr val="tx1">
                  <a:lumMod val="85000"/>
                  <a:lumOff val="15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73223AE-9FD4-B340-8887-1AE9EA99A83D}"/>
              </a:ext>
            </a:extLst>
          </p:cNvPr>
          <p:cNvSpPr txBox="1"/>
          <p:nvPr/>
        </p:nvSpPr>
        <p:spPr>
          <a:xfrm>
            <a:off x="666275" y="1666745"/>
            <a:ext cx="4811719" cy="2895600"/>
          </a:xfrm>
          <a:prstGeom prst="rect">
            <a:avLst/>
          </a:prstGeom>
          <a:noFill/>
        </p:spPr>
        <p:txBody>
          <a:bodyPr wrap="square" rtlCol="0">
            <a:spAutoFit/>
          </a:bodyPr>
          <a:lstStyle/>
          <a:p>
            <a:pPr>
              <a:spcAft>
                <a:spcPts val="1200"/>
              </a:spcAft>
            </a:pPr>
            <a:r>
              <a:rPr lang="es-MX" sz="1600" b="1" i="0" strike="noStrike" cap="none" spc="0" baseline="0">
                <a:solidFill>
                  <a:srgbClr val="262626"/>
                </a:solidFill>
                <a:effectLst/>
                <a:latin typeface="Arial"/>
                <a:ea typeface="Arial"/>
                <a:cs typeface="Arial"/>
              </a:rPr>
              <a:t>Cada participante actual de TRS-Care recibirá un paquete de TRS, UnitedHealthcare y SilverScript antes de cumplir 65 años.</a:t>
            </a:r>
            <a:r>
              <a:rPr lang="es-MX" sz="1600" b="0" i="0" strike="noStrike" cap="none" spc="0" baseline="0">
                <a:solidFill>
                  <a:srgbClr val="262626"/>
                </a:solidFill>
                <a:effectLst/>
                <a:latin typeface="Arial"/>
                <a:ea typeface="Arial"/>
                <a:cs typeface="Arial"/>
              </a:rPr>
              <a:t> </a:t>
            </a:r>
          </a:p>
          <a:p>
            <a:pPr marL="285750" indent="-285750">
              <a:spcAft>
                <a:spcPts val="1200"/>
              </a:spcAft>
              <a:buFont typeface="Arial" panose="020B0604020202020204" pitchFamily="34" charset="0"/>
              <a:buChar char="•"/>
            </a:pPr>
            <a:r>
              <a:rPr lang="es-MX" sz="1600" b="0" i="0" strike="noStrike" cap="none" spc="0" baseline="0">
                <a:solidFill>
                  <a:srgbClr val="262626"/>
                </a:solidFill>
                <a:effectLst/>
                <a:latin typeface="Arial"/>
                <a:ea typeface="Arial"/>
                <a:cs typeface="Arial"/>
              </a:rPr>
              <a:t>Carta de bienvenida</a:t>
            </a:r>
          </a:p>
          <a:p>
            <a:pPr marL="285750" indent="-285750">
              <a:spcAft>
                <a:spcPts val="1200"/>
              </a:spcAft>
              <a:buFont typeface="Arial" panose="020B0604020202020204" pitchFamily="34" charset="0"/>
              <a:buChar char="•"/>
            </a:pPr>
            <a:r>
              <a:rPr lang="es-MX" sz="1600" b="0" i="0" strike="noStrike" cap="none" spc="0" baseline="0">
                <a:solidFill>
                  <a:srgbClr val="262626"/>
                </a:solidFill>
                <a:effectLst/>
                <a:latin typeface="Arial"/>
                <a:ea typeface="Arial"/>
                <a:cs typeface="Arial"/>
              </a:rPr>
              <a:t>Aplicación de TRS-Care </a:t>
            </a:r>
            <a:r>
              <a:rPr lang="es-MX" sz="1600" b="1" i="0" strike="noStrike" cap="none" spc="0" baseline="0">
                <a:solidFill>
                  <a:srgbClr val="262626"/>
                </a:solidFill>
                <a:effectLst/>
                <a:latin typeface="Arial"/>
                <a:ea typeface="Arial"/>
                <a:cs typeface="Arial"/>
              </a:rPr>
              <a:t>(vuelva a TRS solo si está añadiendo nuevos dependientes)</a:t>
            </a:r>
          </a:p>
          <a:p>
            <a:pPr marL="285750" indent="-285750">
              <a:spcAft>
                <a:spcPts val="1200"/>
              </a:spcAft>
              <a:buFont typeface="Arial" panose="020B0604020202020204" pitchFamily="34" charset="0"/>
              <a:buChar char="•"/>
            </a:pPr>
            <a:r>
              <a:rPr lang="es-MX" sz="1600" b="0" i="0" strike="noStrike" cap="none" spc="0" baseline="0">
                <a:solidFill>
                  <a:srgbClr val="262626"/>
                </a:solidFill>
                <a:effectLst/>
                <a:latin typeface="Arial"/>
                <a:ea typeface="Arial"/>
                <a:cs typeface="Arial"/>
              </a:rPr>
              <a:t>Guía de TRS-Care Medicare Advantage</a:t>
            </a:r>
          </a:p>
          <a:p>
            <a:pPr marL="285750" indent="-285750">
              <a:spcAft>
                <a:spcPts val="1200"/>
              </a:spcAft>
              <a:buFont typeface="Arial" panose="020B0604020202020204" pitchFamily="34" charset="0"/>
              <a:buChar char="•"/>
            </a:pPr>
            <a:r>
              <a:rPr lang="es-MX" sz="1600" b="0" i="0" strike="noStrike" cap="none" spc="0" baseline="0">
                <a:solidFill>
                  <a:srgbClr val="262626"/>
                </a:solidFill>
                <a:effectLst/>
                <a:latin typeface="Arial"/>
                <a:ea typeface="Arial"/>
                <a:cs typeface="Arial"/>
              </a:rPr>
              <a:t>Resumen de beneficios de TRS-Care Medicare Rx</a:t>
            </a:r>
          </a:p>
        </p:txBody>
      </p:sp>
      <p:cxnSp>
        <p:nvCxnSpPr>
          <p:cNvPr id="15" name="Straight Connector 14">
            <a:extLst>
              <a:ext uri="{FF2B5EF4-FFF2-40B4-BE49-F238E27FC236}">
                <a16:creationId xmlns:a16="http://schemas.microsoft.com/office/drawing/2014/main" id="{60CCAA03-4A23-EF4C-853B-5BF9BAEABEB8}"/>
              </a:ext>
            </a:extLst>
          </p:cNvPr>
          <p:cNvCxnSpPr/>
          <p:nvPr/>
        </p:nvCxnSpPr>
        <p:spPr>
          <a:xfrm>
            <a:off x="0" y="315468"/>
            <a:ext cx="914264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D2E1EAEF-47D9-0341-9332-C1495D17E6DC}"/>
              </a:ext>
            </a:extLst>
          </p:cNvPr>
          <p:cNvSpPr/>
          <p:nvPr/>
        </p:nvSpPr>
        <p:spPr>
          <a:xfrm>
            <a:off x="0" y="92430"/>
            <a:ext cx="2233914" cy="446076"/>
          </a:xfrm>
          <a:prstGeom prst="rect">
            <a:avLst/>
          </a:prstGeom>
          <a:solidFill>
            <a:srgbClr val="2962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72" rtlCol="0" anchor="ctr"/>
          <a:lstStyle/>
          <a:p>
            <a:r>
              <a:rPr lang="es-MX" sz="900" b="0" i="0" strike="noStrike" cap="none" spc="0" baseline="0">
                <a:solidFill>
                  <a:srgbClr val="FFFFFF"/>
                </a:solidFill>
                <a:effectLst/>
                <a:latin typeface="Arial"/>
                <a:ea typeface="Arial"/>
                <a:cs typeface="Arial"/>
              </a:rPr>
              <a:t>CÓMO INSCRIBIRSE EN LOS PLANES TRS-CARE MEDICARE</a:t>
            </a:r>
          </a:p>
        </p:txBody>
      </p:sp>
      <p:sp>
        <p:nvSpPr>
          <p:cNvPr id="17" name="Rectangle 16">
            <a:extLst>
              <a:ext uri="{FF2B5EF4-FFF2-40B4-BE49-F238E27FC236}">
                <a16:creationId xmlns:a16="http://schemas.microsoft.com/office/drawing/2014/main" id="{9096561C-00FD-1C42-86C9-CC5FC4DD9619}"/>
              </a:ext>
            </a:extLst>
          </p:cNvPr>
          <p:cNvSpPr/>
          <p:nvPr/>
        </p:nvSpPr>
        <p:spPr>
          <a:xfrm>
            <a:off x="0" y="92430"/>
            <a:ext cx="457200" cy="446076"/>
          </a:xfrm>
          <a:prstGeom prst="rect">
            <a:avLst/>
          </a:prstGeom>
          <a:gradFill>
            <a:gsLst>
              <a:gs pos="0">
                <a:schemeClr val="tx1">
                  <a:alpha val="0"/>
                </a:schemeClr>
              </a:gs>
              <a:gs pos="100000">
                <a:schemeClr val="tx1">
                  <a:alpha val="10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2BC0290-376F-E943-9680-F5016C1E4ADA}"/>
              </a:ext>
            </a:extLst>
          </p:cNvPr>
          <p:cNvSpPr/>
          <p:nvPr/>
        </p:nvSpPr>
        <p:spPr>
          <a:xfrm>
            <a:off x="2329167" y="92430"/>
            <a:ext cx="1108880" cy="446076"/>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¿QUIÉN DEBERÍA</a:t>
            </a:r>
            <a:br>
              <a:rPr sz="900"/>
            </a:br>
            <a:r>
              <a:rPr lang="es-MX" sz="900" b="0" i="0" strike="noStrike" cap="none" spc="0" baseline="0">
                <a:solidFill>
                  <a:srgbClr val="FFFFFF"/>
                </a:solidFill>
                <a:effectLst/>
                <a:latin typeface="Arial"/>
                <a:ea typeface="Arial"/>
                <a:cs typeface="Arial"/>
              </a:rPr>
              <a:t>INSCRIBIRSE?</a:t>
            </a:r>
          </a:p>
        </p:txBody>
      </p:sp>
      <p:sp>
        <p:nvSpPr>
          <p:cNvPr id="19" name="Rectangle 18">
            <a:extLst>
              <a:ext uri="{FF2B5EF4-FFF2-40B4-BE49-F238E27FC236}">
                <a16:creationId xmlns:a16="http://schemas.microsoft.com/office/drawing/2014/main" id="{4E5048AF-B25E-084B-AD0D-7C6E7AECB184}"/>
              </a:ext>
            </a:extLst>
          </p:cNvPr>
          <p:cNvSpPr/>
          <p:nvPr/>
        </p:nvSpPr>
        <p:spPr>
          <a:xfrm>
            <a:off x="3480413" y="69468"/>
            <a:ext cx="775739" cy="446076"/>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dirty="0">
                <a:solidFill>
                  <a:srgbClr val="FFFFFF"/>
                </a:solidFill>
                <a:effectLst/>
                <a:latin typeface="Arial"/>
                <a:ea typeface="Arial"/>
                <a:cs typeface="Arial"/>
              </a:rPr>
              <a:t>TOMAR </a:t>
            </a:r>
            <a:br>
              <a:rPr sz="900" dirty="0"/>
            </a:br>
            <a:r>
              <a:rPr lang="es-MX" sz="900" b="0" i="0" strike="noStrike" cap="none" spc="0" baseline="0" dirty="0">
                <a:solidFill>
                  <a:srgbClr val="FFFFFF"/>
                </a:solidFill>
                <a:effectLst/>
                <a:latin typeface="Arial"/>
                <a:ea typeface="Arial"/>
                <a:cs typeface="Arial"/>
              </a:rPr>
              <a:t>MEDIDAS</a:t>
            </a:r>
          </a:p>
        </p:txBody>
      </p:sp>
      <p:sp>
        <p:nvSpPr>
          <p:cNvPr id="20" name="Rectangle 19">
            <a:extLst>
              <a:ext uri="{FF2B5EF4-FFF2-40B4-BE49-F238E27FC236}">
                <a16:creationId xmlns:a16="http://schemas.microsoft.com/office/drawing/2014/main" id="{840FA69A-37CA-744D-B456-47D44FA41EC2}"/>
              </a:ext>
            </a:extLst>
          </p:cNvPr>
          <p:cNvSpPr/>
          <p:nvPr/>
        </p:nvSpPr>
        <p:spPr>
          <a:xfrm>
            <a:off x="4308151" y="92430"/>
            <a:ext cx="1108880" cy="446076"/>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INSCRIPCIÓN </a:t>
            </a:r>
            <a:br>
              <a:rPr sz="900"/>
            </a:br>
            <a:r>
              <a:rPr lang="es-MX" sz="900" b="0" i="0" strike="noStrike" cap="none" spc="0" baseline="0">
                <a:solidFill>
                  <a:srgbClr val="FFFFFF"/>
                </a:solidFill>
                <a:effectLst/>
                <a:latin typeface="Arial"/>
                <a:ea typeface="Arial"/>
                <a:cs typeface="Arial"/>
              </a:rPr>
              <a:t>AUTOMÁTICA</a:t>
            </a:r>
          </a:p>
        </p:txBody>
      </p:sp>
      <p:sp>
        <p:nvSpPr>
          <p:cNvPr id="21" name="Rectangle 20">
            <a:extLst>
              <a:ext uri="{FF2B5EF4-FFF2-40B4-BE49-F238E27FC236}">
                <a16:creationId xmlns:a16="http://schemas.microsoft.com/office/drawing/2014/main" id="{EBED24A5-79D0-2F44-84E2-8E692518E87E}"/>
              </a:ext>
            </a:extLst>
          </p:cNvPr>
          <p:cNvSpPr/>
          <p:nvPr/>
        </p:nvSpPr>
        <p:spPr>
          <a:xfrm>
            <a:off x="5505956" y="92430"/>
            <a:ext cx="1108880" cy="446076"/>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INSCRIPCIÓN </a:t>
            </a:r>
            <a:br>
              <a:rPr sz="900"/>
            </a:br>
            <a:r>
              <a:rPr lang="es-MX" sz="900" b="0" i="0" strike="noStrike" cap="none" spc="0" baseline="0">
                <a:solidFill>
                  <a:srgbClr val="FFFFFF"/>
                </a:solidFill>
                <a:effectLst/>
                <a:latin typeface="Arial"/>
                <a:ea typeface="Arial"/>
                <a:cs typeface="Arial"/>
              </a:rPr>
              <a:t>INICIAL</a:t>
            </a:r>
          </a:p>
        </p:txBody>
      </p:sp>
      <p:sp>
        <p:nvSpPr>
          <p:cNvPr id="22" name="Rectangle 21">
            <a:extLst>
              <a:ext uri="{FF2B5EF4-FFF2-40B4-BE49-F238E27FC236}">
                <a16:creationId xmlns:a16="http://schemas.microsoft.com/office/drawing/2014/main" id="{B5FA0F71-174C-6B4D-827B-948CB163A9A6}"/>
              </a:ext>
            </a:extLst>
          </p:cNvPr>
          <p:cNvSpPr/>
          <p:nvPr/>
        </p:nvSpPr>
        <p:spPr>
          <a:xfrm>
            <a:off x="6718833" y="92430"/>
            <a:ext cx="1108880" cy="446076"/>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JUBILARSE </a:t>
            </a:r>
            <a:br>
              <a:rPr sz="900"/>
            </a:br>
            <a:r>
              <a:rPr lang="es-MX" sz="900" b="0" i="0" strike="noStrike" cap="none" spc="0" baseline="0">
                <a:solidFill>
                  <a:srgbClr val="FFFFFF"/>
                </a:solidFill>
                <a:effectLst/>
                <a:latin typeface="Arial"/>
                <a:ea typeface="Arial"/>
                <a:cs typeface="Arial"/>
              </a:rPr>
              <a:t>A PARTIR DE LOS 65 AÑOS</a:t>
            </a:r>
          </a:p>
        </p:txBody>
      </p:sp>
      <p:sp>
        <p:nvSpPr>
          <p:cNvPr id="23" name="Rectangle 22">
            <a:extLst>
              <a:ext uri="{FF2B5EF4-FFF2-40B4-BE49-F238E27FC236}">
                <a16:creationId xmlns:a16="http://schemas.microsoft.com/office/drawing/2014/main" id="{4DEC569D-5A44-5B47-A601-0C7EDCD6F10E}"/>
              </a:ext>
            </a:extLst>
          </p:cNvPr>
          <p:cNvSpPr/>
          <p:nvPr/>
        </p:nvSpPr>
        <p:spPr>
          <a:xfrm>
            <a:off x="7931710" y="92430"/>
            <a:ext cx="957647" cy="446076"/>
          </a:xfrm>
          <a:prstGeom prst="rect">
            <a:avLst/>
          </a:prstGeom>
          <a:solidFill>
            <a:srgbClr val="3583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PAQUETE </a:t>
            </a:r>
            <a:br>
              <a:rPr sz="900"/>
            </a:br>
            <a:r>
              <a:rPr lang="es-MX" sz="900" b="0" i="0" strike="noStrike" cap="none" spc="0" baseline="0">
                <a:solidFill>
                  <a:srgbClr val="FFFFFF"/>
                </a:solidFill>
                <a:effectLst/>
                <a:latin typeface="Arial"/>
                <a:ea typeface="Arial"/>
                <a:cs typeface="Arial"/>
              </a:rPr>
              <a:t>CUMPLIR 65</a:t>
            </a:r>
          </a:p>
        </p:txBody>
      </p:sp>
    </p:spTree>
    <p:extLst>
      <p:ext uri="{BB962C8B-B14F-4D97-AF65-F5344CB8AC3E}">
        <p14:creationId xmlns:p14="http://schemas.microsoft.com/office/powerpoint/2010/main" val="385230263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105D0D-4E29-854E-9338-FF669C69AF7A}"/>
              </a:ext>
            </a:extLst>
          </p:cNvPr>
          <p:cNvSpPr/>
          <p:nvPr/>
        </p:nvSpPr>
        <p:spPr>
          <a:xfrm>
            <a:off x="0" y="-2"/>
            <a:ext cx="9144000" cy="5143501"/>
          </a:xfrm>
          <a:prstGeom prst="rect">
            <a:avLst/>
          </a:prstGeom>
          <a:solidFill>
            <a:srgbClr val="3583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A13C06A-AD9B-5343-811E-23D79DEF80B5}"/>
              </a:ext>
            </a:extLst>
          </p:cNvPr>
          <p:cNvSpPr/>
          <p:nvPr/>
        </p:nvSpPr>
        <p:spPr>
          <a:xfrm>
            <a:off x="5127329" y="0"/>
            <a:ext cx="4015316" cy="5143501"/>
          </a:xfrm>
          <a:prstGeom prst="rect">
            <a:avLst/>
          </a:prstGeom>
          <a:solidFill>
            <a:schemeClr val="bg1">
              <a:alpha val="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444EC45-7B94-534B-9339-3DA22ECAABA6}"/>
              </a:ext>
            </a:extLst>
          </p:cNvPr>
          <p:cNvSpPr txBox="1"/>
          <p:nvPr/>
        </p:nvSpPr>
        <p:spPr>
          <a:xfrm>
            <a:off x="476250" y="-706071"/>
            <a:ext cx="2514600" cy="6492240"/>
          </a:xfrm>
          <a:prstGeom prst="rect">
            <a:avLst/>
          </a:prstGeom>
          <a:noFill/>
        </p:spPr>
        <p:txBody>
          <a:bodyPr wrap="square" rtlCol="0">
            <a:spAutoFit/>
          </a:bodyPr>
          <a:lstStyle/>
          <a:p>
            <a:r>
              <a:rPr lang="es-MX" sz="42000" b="0" i="0" strike="noStrike" cap="none" spc="0" baseline="0">
                <a:solidFill>
                  <a:srgbClr val="FFFFFF">
                    <a:alpha val="14902"/>
                  </a:srgbClr>
                </a:solidFill>
                <a:effectLst/>
                <a:latin typeface="Arial"/>
                <a:ea typeface="Arial"/>
                <a:cs typeface="Arial"/>
              </a:rPr>
              <a:t>4</a:t>
            </a:r>
          </a:p>
        </p:txBody>
      </p:sp>
      <p:sp>
        <p:nvSpPr>
          <p:cNvPr id="6" name="TextBox 5">
            <a:extLst>
              <a:ext uri="{FF2B5EF4-FFF2-40B4-BE49-F238E27FC236}">
                <a16:creationId xmlns:a16="http://schemas.microsoft.com/office/drawing/2014/main" id="{EBAB83E0-AD38-BB47-A5F4-90C387342E60}"/>
              </a:ext>
            </a:extLst>
          </p:cNvPr>
          <p:cNvSpPr txBox="1"/>
          <p:nvPr/>
        </p:nvSpPr>
        <p:spPr>
          <a:xfrm>
            <a:off x="0" y="0"/>
            <a:ext cx="4705350" cy="5143499"/>
          </a:xfrm>
          <a:prstGeom prst="rect">
            <a:avLst/>
          </a:prstGeom>
          <a:noFill/>
        </p:spPr>
        <p:txBody>
          <a:bodyPr wrap="square" rtlCol="0" anchor="ctr">
            <a:noAutofit/>
          </a:bodyPr>
          <a:lstStyle/>
          <a:p>
            <a:pPr algn="r"/>
            <a:r>
              <a:rPr lang="es-MX" sz="3600" b="0" i="0" strike="noStrike" cap="none" spc="0" baseline="0">
                <a:solidFill>
                  <a:srgbClr val="FFFFFF"/>
                </a:solidFill>
                <a:effectLst/>
                <a:latin typeface="Arial"/>
                <a:ea typeface="Arial"/>
                <a:cs typeface="Arial"/>
              </a:rPr>
              <a:t>Cosas a considerar</a:t>
            </a:r>
          </a:p>
        </p:txBody>
      </p:sp>
      <p:sp>
        <p:nvSpPr>
          <p:cNvPr id="7" name="TextBox 6">
            <a:extLst>
              <a:ext uri="{FF2B5EF4-FFF2-40B4-BE49-F238E27FC236}">
                <a16:creationId xmlns:a16="http://schemas.microsoft.com/office/drawing/2014/main" id="{9FA7D196-072A-9543-940E-32296B4409DA}"/>
              </a:ext>
            </a:extLst>
          </p:cNvPr>
          <p:cNvSpPr txBox="1"/>
          <p:nvPr/>
        </p:nvSpPr>
        <p:spPr>
          <a:xfrm>
            <a:off x="5410002" y="2"/>
            <a:ext cx="3449969" cy="5143499"/>
          </a:xfrm>
          <a:prstGeom prst="rect">
            <a:avLst/>
          </a:prstGeom>
          <a:noFill/>
        </p:spPr>
        <p:txBody>
          <a:bodyPr wrap="square" rtlCol="0" anchor="ctr">
            <a:noAutofit/>
          </a:bodyPr>
          <a:lstStyle/>
          <a:p>
            <a:pPr marL="230188" indent="-230188">
              <a:spcAft>
                <a:spcPts val="3600"/>
              </a:spcAft>
              <a:buFont typeface="Arial" panose="020B0604020202020204" pitchFamily="34" charset="0"/>
              <a:buChar char="•"/>
            </a:pPr>
            <a:r>
              <a:rPr lang="es-MX" sz="1800" b="0" i="0" strike="noStrike" cap="none" spc="0" baseline="0" dirty="0">
                <a:solidFill>
                  <a:srgbClr val="FFFFFF"/>
                </a:solidFill>
                <a:effectLst/>
                <a:latin typeface="Arial"/>
                <a:ea typeface="Arial"/>
                <a:cs typeface="Arial"/>
              </a:rPr>
              <a:t>Penalizaciones por omitir el periodo de inscripción inicial</a:t>
            </a:r>
          </a:p>
          <a:p>
            <a:pPr marL="230188" indent="-230188">
              <a:spcAft>
                <a:spcPts val="3600"/>
              </a:spcAft>
              <a:buFont typeface="Arial" panose="020B0604020202020204" pitchFamily="34" charset="0"/>
              <a:buChar char="•"/>
            </a:pPr>
            <a:r>
              <a:rPr lang="es-MX" sz="1800" b="0" i="0" strike="noStrike" cap="none" spc="0" baseline="0" dirty="0">
                <a:solidFill>
                  <a:srgbClr val="FFFFFF"/>
                </a:solidFill>
                <a:effectLst/>
                <a:latin typeface="Arial"/>
                <a:ea typeface="Arial"/>
                <a:cs typeface="Arial"/>
              </a:rPr>
              <a:t>Situaciones especiales</a:t>
            </a:r>
          </a:p>
          <a:p>
            <a:pPr marL="230188" indent="-230188">
              <a:spcAft>
                <a:spcPts val="3600"/>
              </a:spcAft>
              <a:buFont typeface="Arial" panose="020B0604020202020204" pitchFamily="34" charset="0"/>
              <a:buChar char="•"/>
            </a:pPr>
            <a:r>
              <a:rPr lang="es-MX" sz="1800" b="0" i="0" strike="noStrike" cap="none" spc="0" baseline="0" dirty="0">
                <a:solidFill>
                  <a:srgbClr val="FFFFFF"/>
                </a:solidFill>
                <a:effectLst/>
                <a:latin typeface="Arial"/>
                <a:ea typeface="Arial"/>
                <a:cs typeface="Arial"/>
              </a:rPr>
              <a:t>Omisión de la inscripción </a:t>
            </a:r>
            <a:br>
              <a:rPr sz="1800" dirty="0"/>
            </a:br>
            <a:r>
              <a:rPr lang="es-MX" sz="1800" b="0" i="0" strike="noStrike" cap="none" spc="0" baseline="0" dirty="0">
                <a:solidFill>
                  <a:srgbClr val="FFFFFF"/>
                </a:solidFill>
                <a:effectLst/>
                <a:latin typeface="Arial"/>
                <a:ea typeface="Arial"/>
                <a:cs typeface="Arial"/>
              </a:rPr>
              <a:t>en Medicare</a:t>
            </a:r>
          </a:p>
        </p:txBody>
      </p:sp>
    </p:spTree>
    <p:extLst>
      <p:ext uri="{BB962C8B-B14F-4D97-AF65-F5344CB8AC3E}">
        <p14:creationId xmlns:p14="http://schemas.microsoft.com/office/powerpoint/2010/main" val="301488880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EE94D6-ACE5-734A-B44A-DBE9B7068B84}"/>
              </a:ext>
            </a:extLst>
          </p:cNvPr>
          <p:cNvSpPr/>
          <p:nvPr/>
        </p:nvSpPr>
        <p:spPr>
          <a:xfrm>
            <a:off x="0" y="-2"/>
            <a:ext cx="9144000" cy="5143501"/>
          </a:xfrm>
          <a:prstGeom prst="rect">
            <a:avLst/>
          </a:prstGeom>
          <a:solidFill>
            <a:srgbClr val="F5F5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CBE03520-F0D7-724A-94A9-0371CD8E91D9}"/>
              </a:ext>
            </a:extLst>
          </p:cNvPr>
          <p:cNvCxnSpPr/>
          <p:nvPr/>
        </p:nvCxnSpPr>
        <p:spPr>
          <a:xfrm>
            <a:off x="0" y="315468"/>
            <a:ext cx="914264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3F09AE7-40BA-624D-96C7-145FB4A83D20}"/>
              </a:ext>
            </a:extLst>
          </p:cNvPr>
          <p:cNvSpPr/>
          <p:nvPr/>
        </p:nvSpPr>
        <p:spPr>
          <a:xfrm>
            <a:off x="0" y="153162"/>
            <a:ext cx="2237678" cy="324612"/>
          </a:xfrm>
          <a:prstGeom prst="rect">
            <a:avLst/>
          </a:prstGeom>
          <a:solidFill>
            <a:srgbClr val="2962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72" rtlCol="0" anchor="ctr"/>
          <a:lstStyle/>
          <a:p>
            <a:r>
              <a:rPr lang="es-MX" sz="900" b="0" i="0" strike="noStrike" cap="none" spc="0" baseline="0">
                <a:solidFill>
                  <a:srgbClr val="FFFFFF"/>
                </a:solidFill>
                <a:effectLst/>
                <a:latin typeface="Arial"/>
                <a:ea typeface="Arial"/>
                <a:cs typeface="Arial"/>
              </a:rPr>
              <a:t>COSAS A CONSIDERAR</a:t>
            </a:r>
          </a:p>
        </p:txBody>
      </p:sp>
      <p:sp>
        <p:nvSpPr>
          <p:cNvPr id="5" name="Rectangle 4">
            <a:extLst>
              <a:ext uri="{FF2B5EF4-FFF2-40B4-BE49-F238E27FC236}">
                <a16:creationId xmlns:a16="http://schemas.microsoft.com/office/drawing/2014/main" id="{6DFC7B97-6DD0-6344-9D32-6D43A03200BE}"/>
              </a:ext>
            </a:extLst>
          </p:cNvPr>
          <p:cNvSpPr/>
          <p:nvPr/>
        </p:nvSpPr>
        <p:spPr>
          <a:xfrm>
            <a:off x="2315970" y="153162"/>
            <a:ext cx="962489" cy="324612"/>
          </a:xfrm>
          <a:prstGeom prst="rect">
            <a:avLst/>
          </a:prstGeom>
          <a:solidFill>
            <a:srgbClr val="3583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b="0" i="0" strike="noStrike" cap="none" spc="0" baseline="0" dirty="0">
                <a:solidFill>
                  <a:srgbClr val="FFFFFF"/>
                </a:solidFill>
                <a:effectLst/>
                <a:latin typeface="Arial"/>
                <a:ea typeface="Arial"/>
                <a:cs typeface="Arial"/>
              </a:rPr>
              <a:t>PENALIZACIONES</a:t>
            </a:r>
          </a:p>
        </p:txBody>
      </p:sp>
      <p:sp>
        <p:nvSpPr>
          <p:cNvPr id="6" name="Rectangle 5">
            <a:extLst>
              <a:ext uri="{FF2B5EF4-FFF2-40B4-BE49-F238E27FC236}">
                <a16:creationId xmlns:a16="http://schemas.microsoft.com/office/drawing/2014/main" id="{446342B1-91C1-A848-B893-B9E2976831D0}"/>
              </a:ext>
            </a:extLst>
          </p:cNvPr>
          <p:cNvSpPr/>
          <p:nvPr/>
        </p:nvSpPr>
        <p:spPr>
          <a:xfrm>
            <a:off x="0" y="153162"/>
            <a:ext cx="457200" cy="324612"/>
          </a:xfrm>
          <a:prstGeom prst="rect">
            <a:avLst/>
          </a:prstGeom>
          <a:gradFill>
            <a:gsLst>
              <a:gs pos="0">
                <a:schemeClr val="tx1">
                  <a:alpha val="0"/>
                </a:schemeClr>
              </a:gs>
              <a:gs pos="100000">
                <a:schemeClr val="tx1">
                  <a:alpha val="10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5B96159-EBA0-6640-B799-A382F9697BC7}"/>
              </a:ext>
            </a:extLst>
          </p:cNvPr>
          <p:cNvSpPr/>
          <p:nvPr/>
        </p:nvSpPr>
        <p:spPr>
          <a:xfrm>
            <a:off x="3356751" y="158868"/>
            <a:ext cx="1549786" cy="324612"/>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SITUACIONES ESPECIALES</a:t>
            </a:r>
          </a:p>
        </p:txBody>
      </p:sp>
      <p:sp>
        <p:nvSpPr>
          <p:cNvPr id="8" name="Rectangle 7">
            <a:extLst>
              <a:ext uri="{FF2B5EF4-FFF2-40B4-BE49-F238E27FC236}">
                <a16:creationId xmlns:a16="http://schemas.microsoft.com/office/drawing/2014/main" id="{B5B4155F-20E5-DC4B-86B5-3F6269056316}"/>
              </a:ext>
            </a:extLst>
          </p:cNvPr>
          <p:cNvSpPr/>
          <p:nvPr/>
        </p:nvSpPr>
        <p:spPr>
          <a:xfrm>
            <a:off x="4984830" y="149705"/>
            <a:ext cx="1482878" cy="324612"/>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OMISIÓN DE LA INSCRIPCIÓN</a:t>
            </a:r>
          </a:p>
        </p:txBody>
      </p:sp>
      <p:sp>
        <p:nvSpPr>
          <p:cNvPr id="9" name="TextBox 8">
            <a:extLst>
              <a:ext uri="{FF2B5EF4-FFF2-40B4-BE49-F238E27FC236}">
                <a16:creationId xmlns:a16="http://schemas.microsoft.com/office/drawing/2014/main" id="{3E0BD6F8-286B-D444-A2A2-B48F52BDA748}"/>
              </a:ext>
            </a:extLst>
          </p:cNvPr>
          <p:cNvSpPr txBox="1"/>
          <p:nvPr/>
        </p:nvSpPr>
        <p:spPr>
          <a:xfrm>
            <a:off x="487394" y="853974"/>
            <a:ext cx="8656606" cy="335280"/>
          </a:xfrm>
          <a:prstGeom prst="rect">
            <a:avLst/>
          </a:prstGeom>
          <a:noFill/>
        </p:spPr>
        <p:txBody>
          <a:bodyPr wrap="square" rtlCol="0">
            <a:spAutoFit/>
          </a:bodyPr>
          <a:lstStyle/>
          <a:p>
            <a:pPr>
              <a:spcAft>
                <a:spcPts val="1800"/>
              </a:spcAft>
            </a:pPr>
            <a:r>
              <a:rPr lang="es-MX" sz="1600" b="1" i="0" strike="noStrike" cap="none" spc="0" baseline="0">
                <a:solidFill>
                  <a:srgbClr val="262626"/>
                </a:solidFill>
                <a:effectLst/>
                <a:latin typeface="Arial"/>
                <a:ea typeface="Arial"/>
                <a:cs typeface="Arial"/>
              </a:rPr>
              <a:t>PENALIZACIÓN POR OMITIR EL PERIODO DE INSCRIPCIÓN INICIAL DE MEDICARE</a:t>
            </a:r>
            <a:endParaRPr lang="en-US" sz="1600">
              <a:solidFill>
                <a:schemeClr val="tx1">
                  <a:lumMod val="85000"/>
                  <a:lumOff val="15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D40AA48-CBFB-E241-96C2-44BB98348A48}"/>
              </a:ext>
            </a:extLst>
          </p:cNvPr>
          <p:cNvSpPr txBox="1"/>
          <p:nvPr/>
        </p:nvSpPr>
        <p:spPr>
          <a:xfrm>
            <a:off x="487394" y="1569043"/>
            <a:ext cx="5184063" cy="1219200"/>
          </a:xfrm>
          <a:prstGeom prst="rect">
            <a:avLst/>
          </a:prstGeom>
          <a:noFill/>
        </p:spPr>
        <p:txBody>
          <a:bodyPr wrap="square" rtlCol="0">
            <a:spAutoFit/>
          </a:bodyPr>
          <a:lstStyle/>
          <a:p>
            <a:pPr>
              <a:spcAft>
                <a:spcPts val="1200"/>
              </a:spcAft>
            </a:pPr>
            <a:r>
              <a:rPr lang="es-MX" sz="1600" b="0" i="0" strike="noStrike" cap="none" spc="0" baseline="0">
                <a:solidFill>
                  <a:srgbClr val="262626"/>
                </a:solidFill>
                <a:effectLst/>
                <a:latin typeface="Arial"/>
                <a:ea typeface="Arial"/>
                <a:cs typeface="Arial"/>
              </a:rPr>
              <a:t>Si no se inscribe en la Parte B de Medicare a tiempo, su prima mensual de Medicare aumentará un </a:t>
            </a:r>
            <a:r>
              <a:rPr lang="es-MX" sz="1600" b="1" i="0" strike="noStrike" cap="none" spc="0" baseline="0">
                <a:solidFill>
                  <a:srgbClr val="262626"/>
                </a:solidFill>
                <a:effectLst/>
                <a:latin typeface="Arial"/>
                <a:ea typeface="Arial"/>
                <a:cs typeface="Arial"/>
              </a:rPr>
              <a:t>10 % </a:t>
            </a:r>
            <a:r>
              <a:rPr lang="es-MX" sz="1600" b="0" i="0" strike="noStrike" cap="none" spc="0" baseline="0">
                <a:solidFill>
                  <a:srgbClr val="262626"/>
                </a:solidFill>
                <a:effectLst/>
                <a:latin typeface="Arial"/>
                <a:ea typeface="Arial"/>
                <a:cs typeface="Arial"/>
              </a:rPr>
              <a:t>por cada período completo de 12 meses de retraso. </a:t>
            </a:r>
          </a:p>
          <a:p>
            <a:pPr>
              <a:spcAft>
                <a:spcPts val="1200"/>
              </a:spcAft>
            </a:pPr>
            <a:r>
              <a:rPr lang="es-MX" sz="1600" b="0" i="0" strike="noStrike" cap="none" spc="0" baseline="0">
                <a:solidFill>
                  <a:srgbClr val="262626"/>
                </a:solidFill>
                <a:effectLst/>
                <a:latin typeface="Arial"/>
                <a:ea typeface="Arial"/>
                <a:cs typeface="Arial"/>
              </a:rPr>
              <a:t>La penalización es de por vida. </a:t>
            </a:r>
            <a:endParaRPr lang="en-US" sz="1600">
              <a:solidFill>
                <a:schemeClr val="tx1">
                  <a:lumMod val="85000"/>
                  <a:lumOff val="15000"/>
                </a:schemeClr>
              </a:solidFill>
              <a:highlight>
                <a:srgbClr val="FFFF00"/>
              </a:highlight>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221DB4B7-436A-1045-8BD0-63FD91E5DE17}"/>
              </a:ext>
            </a:extLst>
          </p:cNvPr>
          <p:cNvPicPr>
            <a:picLocks noChangeAspect="1"/>
          </p:cNvPicPr>
          <p:nvPr/>
        </p:nvPicPr>
        <p:blipFill>
          <a:blip r:embed="rId3"/>
          <a:srcRect l="76412" t="26003" r="5346" b="22587"/>
          <a:stretch>
            <a:fillRect/>
          </a:stretch>
        </p:blipFill>
        <p:spPr>
          <a:xfrm>
            <a:off x="6467708" y="1201007"/>
            <a:ext cx="1667978" cy="2644289"/>
          </a:xfrm>
          <a:prstGeom prst="rect">
            <a:avLst/>
          </a:prstGeom>
        </p:spPr>
      </p:pic>
    </p:spTree>
    <p:extLst>
      <p:ext uri="{BB962C8B-B14F-4D97-AF65-F5344CB8AC3E}">
        <p14:creationId xmlns:p14="http://schemas.microsoft.com/office/powerpoint/2010/main" val="195595189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554EBC-449D-A743-B46C-56CB0AB198F1}"/>
              </a:ext>
            </a:extLst>
          </p:cNvPr>
          <p:cNvSpPr/>
          <p:nvPr/>
        </p:nvSpPr>
        <p:spPr>
          <a:xfrm>
            <a:off x="0" y="-2"/>
            <a:ext cx="9144000" cy="5143501"/>
          </a:xfrm>
          <a:prstGeom prst="rect">
            <a:avLst/>
          </a:prstGeom>
          <a:solidFill>
            <a:srgbClr val="F5F5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45FEB7F-D2A4-E54E-AC78-1B242B529342}"/>
              </a:ext>
            </a:extLst>
          </p:cNvPr>
          <p:cNvSpPr/>
          <p:nvPr/>
        </p:nvSpPr>
        <p:spPr>
          <a:xfrm>
            <a:off x="0" y="153162"/>
            <a:ext cx="2237678" cy="324612"/>
          </a:xfrm>
          <a:prstGeom prst="rect">
            <a:avLst/>
          </a:prstGeom>
          <a:solidFill>
            <a:srgbClr val="2962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72" rtlCol="0" anchor="ctr"/>
          <a:lstStyle/>
          <a:p>
            <a:r>
              <a:rPr lang="es-MX" sz="900" b="0" i="0" strike="noStrike" cap="none" spc="0" baseline="0">
                <a:solidFill>
                  <a:srgbClr val="FFFFFF"/>
                </a:solidFill>
                <a:effectLst/>
                <a:latin typeface="Arial"/>
                <a:ea typeface="Arial"/>
                <a:cs typeface="Arial"/>
              </a:rPr>
              <a:t>COSAS A CONSIDERAR</a:t>
            </a:r>
          </a:p>
        </p:txBody>
      </p:sp>
      <p:sp>
        <p:nvSpPr>
          <p:cNvPr id="5" name="Rectangle 4">
            <a:extLst>
              <a:ext uri="{FF2B5EF4-FFF2-40B4-BE49-F238E27FC236}">
                <a16:creationId xmlns:a16="http://schemas.microsoft.com/office/drawing/2014/main" id="{6C17F5D8-42AB-E346-A0A8-D0125E721BED}"/>
              </a:ext>
            </a:extLst>
          </p:cNvPr>
          <p:cNvSpPr/>
          <p:nvPr/>
        </p:nvSpPr>
        <p:spPr>
          <a:xfrm>
            <a:off x="2315970" y="153162"/>
            <a:ext cx="1266474" cy="324612"/>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dirty="0">
                <a:solidFill>
                  <a:srgbClr val="FFFFFF"/>
                </a:solidFill>
                <a:effectLst/>
                <a:latin typeface="Arial"/>
                <a:ea typeface="Arial"/>
                <a:cs typeface="Arial"/>
              </a:rPr>
              <a:t>PENALIZACIONES</a:t>
            </a:r>
          </a:p>
        </p:txBody>
      </p:sp>
      <p:sp>
        <p:nvSpPr>
          <p:cNvPr id="6" name="Rectangle 5">
            <a:extLst>
              <a:ext uri="{FF2B5EF4-FFF2-40B4-BE49-F238E27FC236}">
                <a16:creationId xmlns:a16="http://schemas.microsoft.com/office/drawing/2014/main" id="{5663323B-7286-044B-9E2E-7082A918BC4D}"/>
              </a:ext>
            </a:extLst>
          </p:cNvPr>
          <p:cNvSpPr/>
          <p:nvPr/>
        </p:nvSpPr>
        <p:spPr>
          <a:xfrm>
            <a:off x="0" y="153162"/>
            <a:ext cx="457200" cy="324612"/>
          </a:xfrm>
          <a:prstGeom prst="rect">
            <a:avLst/>
          </a:prstGeom>
          <a:gradFill>
            <a:gsLst>
              <a:gs pos="0">
                <a:schemeClr val="tx1">
                  <a:alpha val="0"/>
                </a:schemeClr>
              </a:gs>
              <a:gs pos="100000">
                <a:schemeClr val="tx1">
                  <a:alpha val="10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A48AE27-3665-6F47-ABDD-50B27041B74C}"/>
              </a:ext>
            </a:extLst>
          </p:cNvPr>
          <p:cNvSpPr/>
          <p:nvPr/>
        </p:nvSpPr>
        <p:spPr>
          <a:xfrm>
            <a:off x="3691340" y="177228"/>
            <a:ext cx="1549786" cy="324612"/>
          </a:xfrm>
          <a:prstGeom prst="rect">
            <a:avLst/>
          </a:prstGeom>
          <a:solidFill>
            <a:srgbClr val="3583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dirty="0">
                <a:solidFill>
                  <a:srgbClr val="FFFFFF"/>
                </a:solidFill>
                <a:effectLst/>
                <a:latin typeface="Arial"/>
                <a:ea typeface="Arial"/>
                <a:cs typeface="Arial"/>
              </a:rPr>
              <a:t>SITUACIONES ESPECIALES</a:t>
            </a:r>
          </a:p>
        </p:txBody>
      </p:sp>
      <p:sp>
        <p:nvSpPr>
          <p:cNvPr id="8" name="Rectangle 7">
            <a:extLst>
              <a:ext uri="{FF2B5EF4-FFF2-40B4-BE49-F238E27FC236}">
                <a16:creationId xmlns:a16="http://schemas.microsoft.com/office/drawing/2014/main" id="{E0924013-3972-6242-AE93-9BE83F9E794B}"/>
              </a:ext>
            </a:extLst>
          </p:cNvPr>
          <p:cNvSpPr/>
          <p:nvPr/>
        </p:nvSpPr>
        <p:spPr>
          <a:xfrm>
            <a:off x="5333706" y="149705"/>
            <a:ext cx="1482878" cy="324612"/>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OMISIÓN DE LA INSCRIPCIÓN</a:t>
            </a:r>
          </a:p>
        </p:txBody>
      </p:sp>
      <p:sp>
        <p:nvSpPr>
          <p:cNvPr id="9" name="TextBox 8">
            <a:extLst>
              <a:ext uri="{FF2B5EF4-FFF2-40B4-BE49-F238E27FC236}">
                <a16:creationId xmlns:a16="http://schemas.microsoft.com/office/drawing/2014/main" id="{7DC7250E-9044-A147-9897-C19F1DE20385}"/>
              </a:ext>
            </a:extLst>
          </p:cNvPr>
          <p:cNvSpPr txBox="1"/>
          <p:nvPr/>
        </p:nvSpPr>
        <p:spPr>
          <a:xfrm>
            <a:off x="487394" y="853974"/>
            <a:ext cx="8656606" cy="304800"/>
          </a:xfrm>
          <a:prstGeom prst="rect">
            <a:avLst/>
          </a:prstGeom>
          <a:noFill/>
        </p:spPr>
        <p:txBody>
          <a:bodyPr wrap="square" rtlCol="0">
            <a:spAutoFit/>
          </a:bodyPr>
          <a:lstStyle/>
          <a:p>
            <a:pPr>
              <a:spcAft>
                <a:spcPts val="1800"/>
              </a:spcAft>
            </a:pPr>
            <a:r>
              <a:rPr lang="es-MX" sz="1400" b="1" i="0" strike="noStrike" cap="none" spc="0" baseline="0">
                <a:solidFill>
                  <a:srgbClr val="262626"/>
                </a:solidFill>
                <a:effectLst/>
                <a:latin typeface="Arial"/>
                <a:ea typeface="Arial"/>
                <a:cs typeface="Arial"/>
              </a:rPr>
              <a:t>SITUACIONES ESPECIALES </a:t>
            </a:r>
            <a:r>
              <a:rPr lang="es-MX" sz="1400" b="1" i="0" strike="noStrike" cap="none" spc="0" baseline="0">
                <a:solidFill>
                  <a:srgbClr val="BFBFBF"/>
                </a:solidFill>
                <a:effectLst/>
                <a:latin typeface="Arial"/>
                <a:ea typeface="Arial"/>
                <a:cs typeface="Arial"/>
              </a:rPr>
              <a:t>(1 DE 3)</a:t>
            </a:r>
            <a:endParaRPr lang="en-US" sz="1400">
              <a:solidFill>
                <a:schemeClr val="bg1">
                  <a:lumMod val="75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F37BE80-B59F-6C41-B1B3-7D98936BAB10}"/>
              </a:ext>
            </a:extLst>
          </p:cNvPr>
          <p:cNvSpPr txBox="1"/>
          <p:nvPr/>
        </p:nvSpPr>
        <p:spPr>
          <a:xfrm>
            <a:off x="487394" y="1326377"/>
            <a:ext cx="8655251" cy="396240"/>
          </a:xfrm>
          <a:prstGeom prst="rect">
            <a:avLst/>
          </a:prstGeom>
          <a:noFill/>
        </p:spPr>
        <p:txBody>
          <a:bodyPr wrap="square" rtlCol="0">
            <a:spAutoFit/>
          </a:bodyPr>
          <a:lstStyle/>
          <a:p>
            <a:pPr>
              <a:spcAft>
                <a:spcPts val="1200"/>
              </a:spcAft>
            </a:pPr>
            <a:r>
              <a:rPr lang="es-MX" sz="2000" b="1" i="0" strike="noStrike" cap="none" spc="0" baseline="0">
                <a:solidFill>
                  <a:srgbClr val="29628F"/>
                </a:solidFill>
                <a:effectLst/>
                <a:latin typeface="Arial"/>
                <a:ea typeface="Arial"/>
                <a:cs typeface="Arial"/>
              </a:rPr>
              <a:t>Jubilados que vuelven a trabajar</a:t>
            </a:r>
            <a:endParaRPr lang="en-US" sz="2000">
              <a:solidFill>
                <a:srgbClr val="29628F"/>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5F89EB3-739C-5548-A1AD-E34386006FDC}"/>
              </a:ext>
            </a:extLst>
          </p:cNvPr>
          <p:cNvSpPr txBox="1"/>
          <p:nvPr/>
        </p:nvSpPr>
        <p:spPr>
          <a:xfrm>
            <a:off x="487392" y="1752017"/>
            <a:ext cx="3430183" cy="2651760"/>
          </a:xfrm>
          <a:prstGeom prst="rect">
            <a:avLst/>
          </a:prstGeom>
          <a:noFill/>
        </p:spPr>
        <p:txBody>
          <a:bodyPr wrap="square" rtlCol="0">
            <a:spAutoFit/>
          </a:bodyPr>
          <a:lstStyle/>
          <a:p>
            <a:pPr>
              <a:lnSpc>
                <a:spcPct val="120000"/>
              </a:lnSpc>
              <a:spcAft>
                <a:spcPts val="1200"/>
              </a:spcAft>
            </a:pPr>
            <a:r>
              <a:rPr lang="es-MX" sz="1400" b="0" i="0" strike="noStrike" cap="none" spc="0" baseline="0">
                <a:solidFill>
                  <a:srgbClr val="262626"/>
                </a:solidFill>
                <a:effectLst/>
                <a:latin typeface="Arial"/>
                <a:ea typeface="Arial"/>
                <a:cs typeface="Arial"/>
              </a:rPr>
              <a:t>Si vuelve a trabajar con un empleador de TRS y elige la cobertura, no puede permanecer inscrito en TRS-Care Medicare Advantage y TRS-Care Medicare Rx. Puede terminar TRS-Care, inscribirse en la cobertura con ese empleador y volver a inscribirse en TRS-Care como evento especial de inscripción cuando abandone ese trabajo.</a:t>
            </a:r>
          </a:p>
        </p:txBody>
      </p:sp>
      <p:pic>
        <p:nvPicPr>
          <p:cNvPr id="14" name="Picture 13">
            <a:extLst>
              <a:ext uri="{FF2B5EF4-FFF2-40B4-BE49-F238E27FC236}">
                <a16:creationId xmlns:a16="http://schemas.microsoft.com/office/drawing/2014/main" id="{80A4FCE3-7234-6544-BFC6-2A410F21C1F8}"/>
              </a:ext>
            </a:extLst>
          </p:cNvPr>
          <p:cNvPicPr>
            <a:picLocks noChangeAspect="1"/>
          </p:cNvPicPr>
          <p:nvPr/>
        </p:nvPicPr>
        <p:blipFill>
          <a:blip r:embed="rId3"/>
          <a:srcRect l="58572" t="25787" r="9762" b="36515"/>
          <a:stretch>
            <a:fillRect/>
          </a:stretch>
        </p:blipFill>
        <p:spPr>
          <a:xfrm>
            <a:off x="5157650" y="1602251"/>
            <a:ext cx="2895601" cy="1938993"/>
          </a:xfrm>
          <a:prstGeom prst="rect">
            <a:avLst/>
          </a:prstGeom>
        </p:spPr>
      </p:pic>
    </p:spTree>
    <p:extLst>
      <p:ext uri="{BB962C8B-B14F-4D97-AF65-F5344CB8AC3E}">
        <p14:creationId xmlns:p14="http://schemas.microsoft.com/office/powerpoint/2010/main" val="386690057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8CBF06-C960-034A-AA80-6F97A75D5421}"/>
              </a:ext>
            </a:extLst>
          </p:cNvPr>
          <p:cNvSpPr/>
          <p:nvPr/>
        </p:nvSpPr>
        <p:spPr>
          <a:xfrm>
            <a:off x="0" y="-2"/>
            <a:ext cx="9144000" cy="5143501"/>
          </a:xfrm>
          <a:prstGeom prst="rect">
            <a:avLst/>
          </a:prstGeom>
          <a:solidFill>
            <a:srgbClr val="F5F5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8DB63A4-1868-A74D-84CA-0A432FB61C65}"/>
              </a:ext>
            </a:extLst>
          </p:cNvPr>
          <p:cNvSpPr/>
          <p:nvPr/>
        </p:nvSpPr>
        <p:spPr>
          <a:xfrm>
            <a:off x="0" y="153162"/>
            <a:ext cx="2237678" cy="324612"/>
          </a:xfrm>
          <a:prstGeom prst="rect">
            <a:avLst/>
          </a:prstGeom>
          <a:solidFill>
            <a:srgbClr val="2962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72" rtlCol="0" anchor="ctr"/>
          <a:lstStyle/>
          <a:p>
            <a:r>
              <a:rPr lang="es-MX" sz="900" b="0" i="0" strike="noStrike" cap="none" spc="0" baseline="0">
                <a:solidFill>
                  <a:srgbClr val="FFFFFF"/>
                </a:solidFill>
                <a:effectLst/>
                <a:latin typeface="Arial"/>
                <a:ea typeface="Arial"/>
                <a:cs typeface="Arial"/>
              </a:rPr>
              <a:t>COSAS A CONSIDERAR</a:t>
            </a:r>
          </a:p>
        </p:txBody>
      </p:sp>
      <p:sp>
        <p:nvSpPr>
          <p:cNvPr id="5" name="Rectangle 4">
            <a:extLst>
              <a:ext uri="{FF2B5EF4-FFF2-40B4-BE49-F238E27FC236}">
                <a16:creationId xmlns:a16="http://schemas.microsoft.com/office/drawing/2014/main" id="{ED3A0BA2-AD5E-0340-B86E-495A6D75AFEE}"/>
              </a:ext>
            </a:extLst>
          </p:cNvPr>
          <p:cNvSpPr/>
          <p:nvPr/>
        </p:nvSpPr>
        <p:spPr>
          <a:xfrm>
            <a:off x="2315970" y="153162"/>
            <a:ext cx="1281461" cy="324612"/>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dirty="0">
                <a:solidFill>
                  <a:srgbClr val="FFFFFF"/>
                </a:solidFill>
                <a:effectLst/>
                <a:latin typeface="Arial"/>
                <a:ea typeface="Arial"/>
                <a:cs typeface="Arial"/>
              </a:rPr>
              <a:t>PENALIZACIONES</a:t>
            </a:r>
          </a:p>
        </p:txBody>
      </p:sp>
      <p:sp>
        <p:nvSpPr>
          <p:cNvPr id="6" name="Rectangle 5">
            <a:extLst>
              <a:ext uri="{FF2B5EF4-FFF2-40B4-BE49-F238E27FC236}">
                <a16:creationId xmlns:a16="http://schemas.microsoft.com/office/drawing/2014/main" id="{6DCA94E9-E0A7-5847-B3F4-EE86DACB6A31}"/>
              </a:ext>
            </a:extLst>
          </p:cNvPr>
          <p:cNvSpPr/>
          <p:nvPr/>
        </p:nvSpPr>
        <p:spPr>
          <a:xfrm>
            <a:off x="0" y="153162"/>
            <a:ext cx="457200" cy="324612"/>
          </a:xfrm>
          <a:prstGeom prst="rect">
            <a:avLst/>
          </a:prstGeom>
          <a:gradFill>
            <a:gsLst>
              <a:gs pos="0">
                <a:schemeClr val="tx1">
                  <a:alpha val="0"/>
                </a:schemeClr>
              </a:gs>
              <a:gs pos="100000">
                <a:schemeClr val="tx1">
                  <a:alpha val="10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62D76D0-0B02-BF4E-A09C-0B836CE1E8A0}"/>
              </a:ext>
            </a:extLst>
          </p:cNvPr>
          <p:cNvSpPr/>
          <p:nvPr/>
        </p:nvSpPr>
        <p:spPr>
          <a:xfrm>
            <a:off x="3665908" y="158868"/>
            <a:ext cx="1549786" cy="324612"/>
          </a:xfrm>
          <a:prstGeom prst="rect">
            <a:avLst/>
          </a:prstGeom>
          <a:solidFill>
            <a:srgbClr val="3583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dirty="0">
                <a:solidFill>
                  <a:srgbClr val="FFFFFF"/>
                </a:solidFill>
                <a:effectLst/>
                <a:latin typeface="Arial"/>
                <a:ea typeface="Arial"/>
                <a:cs typeface="Arial"/>
              </a:rPr>
              <a:t>SITUACIONES ESPECIALES</a:t>
            </a:r>
          </a:p>
        </p:txBody>
      </p:sp>
      <p:sp>
        <p:nvSpPr>
          <p:cNvPr id="8" name="Rectangle 7">
            <a:extLst>
              <a:ext uri="{FF2B5EF4-FFF2-40B4-BE49-F238E27FC236}">
                <a16:creationId xmlns:a16="http://schemas.microsoft.com/office/drawing/2014/main" id="{E30D72C8-A6EC-8C48-991F-7EAB820DAB1B}"/>
              </a:ext>
            </a:extLst>
          </p:cNvPr>
          <p:cNvSpPr/>
          <p:nvPr/>
        </p:nvSpPr>
        <p:spPr>
          <a:xfrm>
            <a:off x="5284171" y="149705"/>
            <a:ext cx="1482878" cy="324612"/>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dirty="0">
                <a:solidFill>
                  <a:srgbClr val="FFFFFF"/>
                </a:solidFill>
                <a:effectLst/>
                <a:latin typeface="Arial"/>
                <a:ea typeface="Arial"/>
                <a:cs typeface="Arial"/>
              </a:rPr>
              <a:t>OMISIÓN DE LA INSCRIPCIÓN</a:t>
            </a:r>
          </a:p>
        </p:txBody>
      </p:sp>
      <p:sp>
        <p:nvSpPr>
          <p:cNvPr id="9" name="TextBox 8">
            <a:extLst>
              <a:ext uri="{FF2B5EF4-FFF2-40B4-BE49-F238E27FC236}">
                <a16:creationId xmlns:a16="http://schemas.microsoft.com/office/drawing/2014/main" id="{8267A19B-EC77-6E41-8404-2A10DAAB3542}"/>
              </a:ext>
            </a:extLst>
          </p:cNvPr>
          <p:cNvSpPr txBox="1"/>
          <p:nvPr/>
        </p:nvSpPr>
        <p:spPr>
          <a:xfrm>
            <a:off x="487394" y="853974"/>
            <a:ext cx="8656606" cy="304800"/>
          </a:xfrm>
          <a:prstGeom prst="rect">
            <a:avLst/>
          </a:prstGeom>
          <a:noFill/>
        </p:spPr>
        <p:txBody>
          <a:bodyPr wrap="square" rtlCol="0">
            <a:spAutoFit/>
          </a:bodyPr>
          <a:lstStyle/>
          <a:p>
            <a:pPr>
              <a:spcAft>
                <a:spcPts val="1800"/>
              </a:spcAft>
            </a:pPr>
            <a:r>
              <a:rPr lang="es-MX" sz="1400" b="1" i="0" strike="noStrike" cap="none" spc="0" baseline="0">
                <a:solidFill>
                  <a:srgbClr val="262626"/>
                </a:solidFill>
                <a:effectLst/>
                <a:latin typeface="Arial"/>
                <a:ea typeface="Arial"/>
                <a:cs typeface="Arial"/>
              </a:rPr>
              <a:t>SITUACIONES ESPECIALES </a:t>
            </a:r>
            <a:r>
              <a:rPr lang="es-MX" sz="1400" b="1" i="0" strike="noStrike" cap="none" spc="0" baseline="0">
                <a:solidFill>
                  <a:srgbClr val="BFBFBF"/>
                </a:solidFill>
                <a:effectLst/>
                <a:latin typeface="Arial"/>
                <a:ea typeface="Arial"/>
                <a:cs typeface="Arial"/>
              </a:rPr>
              <a:t>(2 DE 3)</a:t>
            </a:r>
            <a:endParaRPr lang="en-US" sz="1400">
              <a:solidFill>
                <a:schemeClr val="bg1">
                  <a:lumMod val="75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28B1C955-8F27-1D47-8366-F0A55B10B99A}"/>
              </a:ext>
            </a:extLst>
          </p:cNvPr>
          <p:cNvSpPr txBox="1"/>
          <p:nvPr/>
        </p:nvSpPr>
        <p:spPr>
          <a:xfrm>
            <a:off x="487394" y="1326377"/>
            <a:ext cx="8655251" cy="396240"/>
          </a:xfrm>
          <a:prstGeom prst="rect">
            <a:avLst/>
          </a:prstGeom>
          <a:noFill/>
        </p:spPr>
        <p:txBody>
          <a:bodyPr wrap="square" rtlCol="0">
            <a:spAutoFit/>
          </a:bodyPr>
          <a:lstStyle/>
          <a:p>
            <a:pPr>
              <a:spcAft>
                <a:spcPts val="1200"/>
              </a:spcAft>
            </a:pPr>
            <a:r>
              <a:rPr lang="es-MX" sz="2000" b="1" i="0" strike="noStrike" cap="none" spc="0" baseline="0">
                <a:solidFill>
                  <a:srgbClr val="29628F"/>
                </a:solidFill>
                <a:effectLst/>
                <a:latin typeface="Arial"/>
                <a:ea typeface="Arial"/>
                <a:cs typeface="Arial"/>
              </a:rPr>
              <a:t>Hogares separados</a:t>
            </a:r>
            <a:endParaRPr lang="en-US" sz="2000">
              <a:solidFill>
                <a:srgbClr val="29628F"/>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8BDCAEC3-9CB8-9343-BC73-AB9104C99EEF}"/>
              </a:ext>
            </a:extLst>
          </p:cNvPr>
          <p:cNvSpPr txBox="1"/>
          <p:nvPr/>
        </p:nvSpPr>
        <p:spPr>
          <a:xfrm>
            <a:off x="487393" y="1746592"/>
            <a:ext cx="5088653" cy="1703832"/>
          </a:xfrm>
          <a:prstGeom prst="rect">
            <a:avLst/>
          </a:prstGeom>
          <a:noFill/>
        </p:spPr>
        <p:txBody>
          <a:bodyPr wrap="square" rtlCol="0">
            <a:spAutoFit/>
          </a:bodyPr>
          <a:lstStyle/>
          <a:p>
            <a:pPr marL="228600" indent="-228600">
              <a:lnSpc>
                <a:spcPct val="120000"/>
              </a:lnSpc>
              <a:spcAft>
                <a:spcPts val="600"/>
              </a:spcAft>
              <a:buFont typeface="Arial" panose="020B0604020202020204" pitchFamily="34" charset="0"/>
              <a:buChar char="•"/>
            </a:pPr>
            <a:r>
              <a:rPr lang="es-MX" sz="1400" b="0" i="0" strike="noStrike" cap="none" spc="0" baseline="0">
                <a:solidFill>
                  <a:srgbClr val="262626"/>
                </a:solidFill>
                <a:effectLst/>
                <a:latin typeface="Arial"/>
                <a:ea typeface="Arial"/>
                <a:cs typeface="Arial"/>
              </a:rPr>
              <a:t>Si usted o su dependiente cubierto están en Medicare, se inscribirá en los planes TRS-Care Medicare Advantage y TRS-Care Medicare Rx.</a:t>
            </a:r>
          </a:p>
          <a:p>
            <a:pPr marL="228600" indent="-228600">
              <a:lnSpc>
                <a:spcPct val="120000"/>
              </a:lnSpc>
              <a:spcAft>
                <a:spcPts val="600"/>
              </a:spcAft>
              <a:buFont typeface="Arial" panose="020B0604020202020204" pitchFamily="34" charset="0"/>
              <a:buChar char="•"/>
            </a:pPr>
            <a:r>
              <a:rPr lang="es-MX" sz="1400" b="0" i="0" strike="noStrike" cap="none" spc="0" baseline="0">
                <a:solidFill>
                  <a:srgbClr val="262626"/>
                </a:solidFill>
                <a:effectLst/>
                <a:latin typeface="Arial"/>
                <a:ea typeface="Arial"/>
                <a:cs typeface="Arial"/>
              </a:rPr>
              <a:t>Si usted o sus dependientes cubiertos no son elegibles para la cobertura, se inscribirá en los planes TRS-Care Standard.</a:t>
            </a:r>
          </a:p>
        </p:txBody>
      </p:sp>
      <p:pic>
        <p:nvPicPr>
          <p:cNvPr id="17" name="Picture 16">
            <a:extLst>
              <a:ext uri="{FF2B5EF4-FFF2-40B4-BE49-F238E27FC236}">
                <a16:creationId xmlns:a16="http://schemas.microsoft.com/office/drawing/2014/main" id="{860F5352-24C6-1348-8CB5-D91764EED3EF}"/>
              </a:ext>
            </a:extLst>
          </p:cNvPr>
          <p:cNvPicPr>
            <a:picLocks noChangeAspect="1"/>
          </p:cNvPicPr>
          <p:nvPr/>
        </p:nvPicPr>
        <p:blipFill>
          <a:blip r:embed="rId3"/>
          <a:srcRect l="69405" t="29968" r="4167" b="33566"/>
          <a:stretch>
            <a:fillRect/>
          </a:stretch>
        </p:blipFill>
        <p:spPr>
          <a:xfrm>
            <a:off x="6053239" y="1361754"/>
            <a:ext cx="2416630" cy="1875606"/>
          </a:xfrm>
          <a:prstGeom prst="rect">
            <a:avLst/>
          </a:prstGeom>
        </p:spPr>
      </p:pic>
    </p:spTree>
    <p:extLst>
      <p:ext uri="{BB962C8B-B14F-4D97-AF65-F5344CB8AC3E}">
        <p14:creationId xmlns:p14="http://schemas.microsoft.com/office/powerpoint/2010/main" val="227983969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6ADFEC-7FC9-EB43-BE97-83F8798635AD}"/>
              </a:ext>
            </a:extLst>
          </p:cNvPr>
          <p:cNvPicPr>
            <a:picLocks noChangeAspect="1"/>
          </p:cNvPicPr>
          <p:nvPr/>
        </p:nvPicPr>
        <p:blipFill>
          <a:blip r:embed="rId2"/>
          <a:stretch>
            <a:fillRect/>
          </a:stretch>
        </p:blipFill>
        <p:spPr>
          <a:xfrm>
            <a:off x="1354" y="0"/>
            <a:ext cx="9141291" cy="5143500"/>
          </a:xfrm>
          <a:prstGeom prst="rect">
            <a:avLst/>
          </a:prstGeom>
        </p:spPr>
      </p:pic>
      <p:pic>
        <p:nvPicPr>
          <p:cNvPr id="3" name="Picture 2">
            <a:extLst>
              <a:ext uri="{FF2B5EF4-FFF2-40B4-BE49-F238E27FC236}">
                <a16:creationId xmlns:a16="http://schemas.microsoft.com/office/drawing/2014/main" id="{FA543E1C-3566-6D4A-A98D-F2253F7B6E47}"/>
              </a:ext>
            </a:extLst>
          </p:cNvPr>
          <p:cNvPicPr>
            <a:picLocks noChangeAspect="1"/>
          </p:cNvPicPr>
          <p:nvPr/>
        </p:nvPicPr>
        <p:blipFill>
          <a:blip r:embed="rId3"/>
          <a:srcRect l="8772" t="25575" r="64386" b="25770"/>
          <a:stretch>
            <a:fillRect/>
          </a:stretch>
        </p:blipFill>
        <p:spPr>
          <a:xfrm>
            <a:off x="802104" y="1315452"/>
            <a:ext cx="2454443" cy="2502569"/>
          </a:xfrm>
          <a:prstGeom prst="rect">
            <a:avLst/>
          </a:prstGeom>
        </p:spPr>
      </p:pic>
      <p:sp>
        <p:nvSpPr>
          <p:cNvPr id="4" name="TextBox 3">
            <a:extLst>
              <a:ext uri="{FF2B5EF4-FFF2-40B4-BE49-F238E27FC236}">
                <a16:creationId xmlns:a16="http://schemas.microsoft.com/office/drawing/2014/main" id="{272AC3D8-F1A6-5240-8D71-0E11B1362201}"/>
              </a:ext>
            </a:extLst>
          </p:cNvPr>
          <p:cNvSpPr txBox="1"/>
          <p:nvPr/>
        </p:nvSpPr>
        <p:spPr>
          <a:xfrm>
            <a:off x="3913632" y="0"/>
            <a:ext cx="4462272" cy="5143500"/>
          </a:xfrm>
          <a:prstGeom prst="rect">
            <a:avLst/>
          </a:prstGeom>
          <a:noFill/>
        </p:spPr>
        <p:txBody>
          <a:bodyPr wrap="square" rtlCol="0" anchor="ctr">
            <a:noAutofit/>
          </a:bodyPr>
          <a:lstStyle/>
          <a:p>
            <a:pPr>
              <a:spcAft>
                <a:spcPts val="1800"/>
              </a:spcAft>
            </a:pPr>
            <a:r>
              <a:rPr lang="es-MX" sz="3600" b="0" i="0" strike="noStrike" cap="none" spc="0" baseline="0" dirty="0">
                <a:solidFill>
                  <a:srgbClr val="29628F"/>
                </a:solidFill>
                <a:effectLst/>
                <a:latin typeface="Arial"/>
                <a:ea typeface="Arial"/>
                <a:cs typeface="Arial"/>
              </a:rPr>
              <a:t>¿Tiene preguntas sobre sus beneficios para la salud?</a:t>
            </a:r>
          </a:p>
          <a:p>
            <a:pPr>
              <a:lnSpc>
                <a:spcPct val="130000"/>
              </a:lnSpc>
              <a:spcAft>
                <a:spcPts val="1800"/>
              </a:spcAft>
            </a:pPr>
            <a:r>
              <a:rPr lang="es-MX" sz="1600" b="1" i="0" strike="noStrike" cap="none" spc="0" baseline="0" dirty="0">
                <a:solidFill>
                  <a:srgbClr val="262626"/>
                </a:solidFill>
                <a:effectLst/>
                <a:latin typeface="Arial"/>
                <a:ea typeface="Arial"/>
                <a:cs typeface="Arial"/>
              </a:rPr>
              <a:t>Llame a TRS Health and Insurance Benefits </a:t>
            </a:r>
            <a:br>
              <a:rPr sz="1600" dirty="0"/>
            </a:br>
            <a:r>
              <a:rPr lang="es-MX" sz="1600" b="1" i="0" strike="noStrike" cap="none" spc="0" baseline="0" dirty="0">
                <a:solidFill>
                  <a:srgbClr val="262626"/>
                </a:solidFill>
                <a:effectLst/>
                <a:latin typeface="Arial"/>
                <a:ea typeface="Arial"/>
                <a:cs typeface="Arial"/>
              </a:rPr>
              <a:t>al 1-888-237-6762.</a:t>
            </a:r>
          </a:p>
          <a:p>
            <a:pPr>
              <a:lnSpc>
                <a:spcPct val="130000"/>
              </a:lnSpc>
              <a:spcAft>
                <a:spcPts val="1800"/>
              </a:spcAft>
            </a:pPr>
            <a:r>
              <a:rPr lang="es-MX" sz="1600" b="0" i="0" strike="noStrike" cap="none" spc="0" baseline="0" dirty="0">
                <a:solidFill>
                  <a:srgbClr val="262626"/>
                </a:solidFill>
                <a:effectLst/>
                <a:latin typeface="Arial"/>
                <a:ea typeface="Arial"/>
                <a:cs typeface="Arial"/>
              </a:rPr>
              <a:t>Lunes a viernes, de </a:t>
            </a:r>
            <a:br>
              <a:rPr sz="1600" dirty="0"/>
            </a:br>
            <a:r>
              <a:rPr lang="es-MX" sz="1600" b="0" i="0" strike="noStrike" cap="none" spc="0" baseline="0" dirty="0">
                <a:solidFill>
                  <a:srgbClr val="262626"/>
                </a:solidFill>
                <a:effectLst/>
                <a:latin typeface="Arial"/>
                <a:ea typeface="Arial"/>
                <a:cs typeface="Arial"/>
              </a:rPr>
              <a:t>7 a. m. a 6 p. m. CST</a:t>
            </a:r>
          </a:p>
        </p:txBody>
      </p:sp>
    </p:spTree>
    <p:extLst>
      <p:ext uri="{BB962C8B-B14F-4D97-AF65-F5344CB8AC3E}">
        <p14:creationId xmlns:p14="http://schemas.microsoft.com/office/powerpoint/2010/main" val="250420408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4B0F0-8607-1D4C-AD7E-461CEBEDC931}"/>
              </a:ext>
            </a:extLst>
          </p:cNvPr>
          <p:cNvSpPr/>
          <p:nvPr/>
        </p:nvSpPr>
        <p:spPr>
          <a:xfrm>
            <a:off x="0" y="-2"/>
            <a:ext cx="9144000" cy="5143501"/>
          </a:xfrm>
          <a:prstGeom prst="rect">
            <a:avLst/>
          </a:prstGeom>
          <a:solidFill>
            <a:srgbClr val="F5F5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C43E500-09AA-FE41-A235-625C8E7A78CB}"/>
              </a:ext>
            </a:extLst>
          </p:cNvPr>
          <p:cNvSpPr/>
          <p:nvPr/>
        </p:nvSpPr>
        <p:spPr>
          <a:xfrm>
            <a:off x="0" y="153162"/>
            <a:ext cx="2237678" cy="324612"/>
          </a:xfrm>
          <a:prstGeom prst="rect">
            <a:avLst/>
          </a:prstGeom>
          <a:solidFill>
            <a:srgbClr val="2962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72" rtlCol="0" anchor="ctr"/>
          <a:lstStyle/>
          <a:p>
            <a:r>
              <a:rPr lang="es-MX" sz="900" b="0" i="0" strike="noStrike" cap="none" spc="0" baseline="0">
                <a:solidFill>
                  <a:srgbClr val="FFFFFF"/>
                </a:solidFill>
                <a:effectLst/>
                <a:latin typeface="Arial"/>
                <a:ea typeface="Arial"/>
                <a:cs typeface="Arial"/>
              </a:rPr>
              <a:t>COSAS A CONSIDERAR </a:t>
            </a:r>
          </a:p>
        </p:txBody>
      </p:sp>
      <p:sp>
        <p:nvSpPr>
          <p:cNvPr id="5" name="Rectangle 4">
            <a:extLst>
              <a:ext uri="{FF2B5EF4-FFF2-40B4-BE49-F238E27FC236}">
                <a16:creationId xmlns:a16="http://schemas.microsoft.com/office/drawing/2014/main" id="{4B128972-BAC1-B046-8039-5F2730E7AE30}"/>
              </a:ext>
            </a:extLst>
          </p:cNvPr>
          <p:cNvSpPr/>
          <p:nvPr/>
        </p:nvSpPr>
        <p:spPr>
          <a:xfrm>
            <a:off x="2308538" y="153162"/>
            <a:ext cx="1257187" cy="324612"/>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dirty="0">
                <a:solidFill>
                  <a:srgbClr val="FFFFFF"/>
                </a:solidFill>
                <a:effectLst/>
                <a:latin typeface="Arial"/>
                <a:ea typeface="Arial"/>
                <a:cs typeface="Arial"/>
              </a:rPr>
              <a:t>PENALIZACIONES</a:t>
            </a:r>
          </a:p>
        </p:txBody>
      </p:sp>
      <p:sp>
        <p:nvSpPr>
          <p:cNvPr id="6" name="Rectangle 5">
            <a:extLst>
              <a:ext uri="{FF2B5EF4-FFF2-40B4-BE49-F238E27FC236}">
                <a16:creationId xmlns:a16="http://schemas.microsoft.com/office/drawing/2014/main" id="{79EE28E6-998C-7F4B-810B-3168578D69C7}"/>
              </a:ext>
            </a:extLst>
          </p:cNvPr>
          <p:cNvSpPr/>
          <p:nvPr/>
        </p:nvSpPr>
        <p:spPr>
          <a:xfrm>
            <a:off x="0" y="153162"/>
            <a:ext cx="457200" cy="324612"/>
          </a:xfrm>
          <a:prstGeom prst="rect">
            <a:avLst/>
          </a:prstGeom>
          <a:gradFill>
            <a:gsLst>
              <a:gs pos="0">
                <a:schemeClr val="tx1">
                  <a:alpha val="0"/>
                </a:schemeClr>
              </a:gs>
              <a:gs pos="100000">
                <a:schemeClr val="tx1">
                  <a:alpha val="10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49B4D98-DD0D-FD4C-B927-71B795FB8CFD}"/>
              </a:ext>
            </a:extLst>
          </p:cNvPr>
          <p:cNvSpPr/>
          <p:nvPr/>
        </p:nvSpPr>
        <p:spPr>
          <a:xfrm>
            <a:off x="3681071" y="176621"/>
            <a:ext cx="1549786" cy="324612"/>
          </a:xfrm>
          <a:prstGeom prst="rect">
            <a:avLst/>
          </a:prstGeom>
          <a:solidFill>
            <a:srgbClr val="3583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dirty="0">
                <a:solidFill>
                  <a:srgbClr val="FFFFFF"/>
                </a:solidFill>
                <a:effectLst/>
                <a:latin typeface="Arial"/>
                <a:ea typeface="Arial"/>
                <a:cs typeface="Arial"/>
              </a:rPr>
              <a:t>SITUACIONES ESPECIALES</a:t>
            </a:r>
          </a:p>
        </p:txBody>
      </p:sp>
      <p:sp>
        <p:nvSpPr>
          <p:cNvPr id="8" name="Rectangle 7">
            <a:extLst>
              <a:ext uri="{FF2B5EF4-FFF2-40B4-BE49-F238E27FC236}">
                <a16:creationId xmlns:a16="http://schemas.microsoft.com/office/drawing/2014/main" id="{51DD2BF5-8671-364B-8BD8-CFB9036B4C93}"/>
              </a:ext>
            </a:extLst>
          </p:cNvPr>
          <p:cNvSpPr/>
          <p:nvPr/>
        </p:nvSpPr>
        <p:spPr>
          <a:xfrm>
            <a:off x="5346203" y="149705"/>
            <a:ext cx="1482878" cy="324612"/>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dirty="0">
                <a:solidFill>
                  <a:srgbClr val="FFFFFF"/>
                </a:solidFill>
                <a:effectLst/>
                <a:latin typeface="Arial"/>
                <a:ea typeface="Arial"/>
                <a:cs typeface="Arial"/>
              </a:rPr>
              <a:t>OMISIÓN DE LA INSCRIPCIÓN</a:t>
            </a:r>
          </a:p>
        </p:txBody>
      </p:sp>
      <p:sp>
        <p:nvSpPr>
          <p:cNvPr id="9" name="TextBox 8">
            <a:extLst>
              <a:ext uri="{FF2B5EF4-FFF2-40B4-BE49-F238E27FC236}">
                <a16:creationId xmlns:a16="http://schemas.microsoft.com/office/drawing/2014/main" id="{61099E0C-7842-A449-B42C-0C5DDD523CA4}"/>
              </a:ext>
            </a:extLst>
          </p:cNvPr>
          <p:cNvSpPr txBox="1"/>
          <p:nvPr/>
        </p:nvSpPr>
        <p:spPr>
          <a:xfrm>
            <a:off x="487394" y="853974"/>
            <a:ext cx="8656606" cy="304800"/>
          </a:xfrm>
          <a:prstGeom prst="rect">
            <a:avLst/>
          </a:prstGeom>
          <a:noFill/>
        </p:spPr>
        <p:txBody>
          <a:bodyPr wrap="square" rtlCol="0">
            <a:spAutoFit/>
          </a:bodyPr>
          <a:lstStyle/>
          <a:p>
            <a:pPr>
              <a:spcAft>
                <a:spcPts val="1800"/>
              </a:spcAft>
            </a:pPr>
            <a:r>
              <a:rPr lang="es-MX" sz="1400" b="1" i="0" strike="noStrike" cap="none" spc="0" baseline="0">
                <a:solidFill>
                  <a:srgbClr val="262626"/>
                </a:solidFill>
                <a:effectLst/>
                <a:latin typeface="Arial"/>
                <a:ea typeface="Arial"/>
                <a:cs typeface="Arial"/>
              </a:rPr>
              <a:t>SITUACIONES ESPECIALES </a:t>
            </a:r>
            <a:r>
              <a:rPr lang="es-MX" sz="1400" b="1" i="0" strike="noStrike" cap="none" spc="0" baseline="0">
                <a:solidFill>
                  <a:srgbClr val="BFBFBF"/>
                </a:solidFill>
                <a:effectLst/>
                <a:latin typeface="Arial"/>
                <a:ea typeface="Arial"/>
                <a:cs typeface="Arial"/>
              </a:rPr>
              <a:t>(3 DE 3)</a:t>
            </a:r>
            <a:endParaRPr lang="en-US" sz="1400">
              <a:solidFill>
                <a:schemeClr val="bg1">
                  <a:lumMod val="75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20523D67-8917-AC4C-A475-8DCFCE3CD582}"/>
              </a:ext>
            </a:extLst>
          </p:cNvPr>
          <p:cNvSpPr txBox="1"/>
          <p:nvPr/>
        </p:nvSpPr>
        <p:spPr>
          <a:xfrm>
            <a:off x="487394" y="1326377"/>
            <a:ext cx="8655251" cy="701040"/>
          </a:xfrm>
          <a:prstGeom prst="rect">
            <a:avLst/>
          </a:prstGeom>
          <a:noFill/>
        </p:spPr>
        <p:txBody>
          <a:bodyPr wrap="square" rtlCol="0">
            <a:spAutoFit/>
          </a:bodyPr>
          <a:lstStyle/>
          <a:p>
            <a:pPr>
              <a:spcAft>
                <a:spcPts val="1200"/>
              </a:spcAft>
            </a:pPr>
            <a:r>
              <a:rPr lang="es-MX" sz="2000" b="1" i="0" strike="noStrike" cap="none" spc="0" baseline="0">
                <a:solidFill>
                  <a:srgbClr val="29628F"/>
                </a:solidFill>
                <a:effectLst/>
                <a:latin typeface="Arial"/>
                <a:ea typeface="Arial"/>
                <a:cs typeface="Arial"/>
              </a:rPr>
              <a:t>Inscripción en los planes de Medicare Advantage o </a:t>
            </a:r>
            <a:br>
              <a:rPr sz="2000"/>
            </a:br>
            <a:r>
              <a:rPr lang="es-MX" sz="2000" b="1" i="0" strike="noStrike" cap="none" spc="0" baseline="0">
                <a:solidFill>
                  <a:srgbClr val="29628F"/>
                </a:solidFill>
                <a:effectLst/>
                <a:latin typeface="Arial"/>
                <a:ea typeface="Arial"/>
                <a:cs typeface="Arial"/>
              </a:rPr>
              <a:t>Parte D fuera de TRS-Care</a:t>
            </a:r>
          </a:p>
        </p:txBody>
      </p:sp>
      <p:sp>
        <p:nvSpPr>
          <p:cNvPr id="14" name="TextBox 13">
            <a:extLst>
              <a:ext uri="{FF2B5EF4-FFF2-40B4-BE49-F238E27FC236}">
                <a16:creationId xmlns:a16="http://schemas.microsoft.com/office/drawing/2014/main" id="{20D190A1-4F83-C54C-8DDE-4EE37AB996C3}"/>
              </a:ext>
            </a:extLst>
          </p:cNvPr>
          <p:cNvSpPr txBox="1"/>
          <p:nvPr/>
        </p:nvSpPr>
        <p:spPr>
          <a:xfrm>
            <a:off x="476377" y="2049198"/>
            <a:ext cx="4991169" cy="1438151"/>
          </a:xfrm>
          <a:prstGeom prst="rect">
            <a:avLst/>
          </a:prstGeom>
          <a:noFill/>
        </p:spPr>
        <p:txBody>
          <a:bodyPr wrap="square" rtlCol="0">
            <a:spAutoFit/>
          </a:bodyPr>
          <a:lstStyle/>
          <a:p>
            <a:pPr marL="228600" indent="-228600">
              <a:lnSpc>
                <a:spcPct val="120000"/>
              </a:lnSpc>
              <a:spcAft>
                <a:spcPts val="600"/>
              </a:spcAft>
              <a:buFont typeface="Arial" panose="020B0604020202020204" pitchFamily="34" charset="0"/>
              <a:buChar char="•"/>
            </a:pPr>
            <a:r>
              <a:rPr lang="es-MX" sz="1400" b="0" i="0" strike="noStrike" cap="none" spc="0" baseline="0" dirty="0">
                <a:solidFill>
                  <a:srgbClr val="262626"/>
                </a:solidFill>
                <a:effectLst/>
                <a:latin typeface="Arial"/>
                <a:ea typeface="Arial"/>
                <a:cs typeface="Arial"/>
              </a:rPr>
              <a:t>Si se inscribe en un plan Medicare </a:t>
            </a:r>
            <a:r>
              <a:rPr lang="es-MX" sz="1400" b="0" i="0" strike="noStrike" cap="none" spc="0" baseline="0" dirty="0" err="1">
                <a:solidFill>
                  <a:srgbClr val="262626"/>
                </a:solidFill>
                <a:effectLst/>
                <a:latin typeface="Arial"/>
                <a:ea typeface="Arial"/>
                <a:cs typeface="Arial"/>
              </a:rPr>
              <a:t>Advantage</a:t>
            </a:r>
            <a:r>
              <a:rPr lang="es-MX" sz="1400" b="0" i="0" strike="noStrike" cap="none" spc="0" baseline="0" dirty="0">
                <a:solidFill>
                  <a:srgbClr val="262626"/>
                </a:solidFill>
                <a:effectLst/>
                <a:latin typeface="Arial"/>
                <a:ea typeface="Arial"/>
                <a:cs typeface="Arial"/>
              </a:rPr>
              <a:t> fuera de </a:t>
            </a:r>
            <a:br>
              <a:rPr sz="1400" dirty="0"/>
            </a:br>
            <a:r>
              <a:rPr lang="es-MX" sz="1400" b="0" i="0" strike="noStrike" cap="none" spc="0" baseline="0" dirty="0">
                <a:solidFill>
                  <a:srgbClr val="262626"/>
                </a:solidFill>
                <a:effectLst/>
                <a:latin typeface="Arial"/>
                <a:ea typeface="Arial"/>
                <a:cs typeface="Arial"/>
              </a:rPr>
              <a:t>TRS-</a:t>
            </a:r>
            <a:r>
              <a:rPr lang="es-MX" sz="1400" b="0" i="0" strike="noStrike" cap="none" spc="0" baseline="0" dirty="0" err="1">
                <a:solidFill>
                  <a:srgbClr val="262626"/>
                </a:solidFill>
                <a:effectLst/>
                <a:latin typeface="Arial"/>
                <a:ea typeface="Arial"/>
                <a:cs typeface="Arial"/>
              </a:rPr>
              <a:t>Care</a:t>
            </a:r>
            <a:r>
              <a:rPr lang="es-MX" sz="1400" b="0" i="0" strike="noStrike" cap="none" spc="0" baseline="0" dirty="0">
                <a:solidFill>
                  <a:srgbClr val="262626"/>
                </a:solidFill>
                <a:effectLst/>
                <a:latin typeface="Arial"/>
                <a:ea typeface="Arial"/>
                <a:cs typeface="Arial"/>
              </a:rPr>
              <a:t>, se le dará de baja de la cobertura </a:t>
            </a:r>
            <a:br>
              <a:rPr sz="1400" dirty="0"/>
            </a:br>
            <a:r>
              <a:rPr lang="es-MX" sz="1400" b="0" i="0" strike="noStrike" cap="none" spc="0" baseline="0" dirty="0">
                <a:solidFill>
                  <a:srgbClr val="262626"/>
                </a:solidFill>
                <a:effectLst/>
                <a:latin typeface="Arial"/>
                <a:ea typeface="Arial"/>
                <a:cs typeface="Arial"/>
              </a:rPr>
              <a:t>médica y de receta de TRS-</a:t>
            </a:r>
            <a:r>
              <a:rPr lang="es-MX" sz="1400" b="0" i="0" strike="noStrike" cap="none" spc="0" baseline="0" dirty="0" err="1">
                <a:solidFill>
                  <a:srgbClr val="262626"/>
                </a:solidFill>
                <a:effectLst/>
                <a:latin typeface="Arial"/>
                <a:ea typeface="Arial"/>
                <a:cs typeface="Arial"/>
              </a:rPr>
              <a:t>Care</a:t>
            </a:r>
            <a:r>
              <a:rPr lang="es-MX" sz="1400" b="0" i="0" strike="noStrike" cap="none" spc="0" baseline="0" dirty="0">
                <a:solidFill>
                  <a:srgbClr val="262626"/>
                </a:solidFill>
                <a:effectLst/>
                <a:latin typeface="Arial"/>
                <a:ea typeface="Arial"/>
                <a:cs typeface="Arial"/>
              </a:rPr>
              <a:t>.</a:t>
            </a:r>
          </a:p>
          <a:p>
            <a:pPr marL="228600" indent="-228600">
              <a:lnSpc>
                <a:spcPct val="120000"/>
              </a:lnSpc>
              <a:spcAft>
                <a:spcPts val="600"/>
              </a:spcAft>
              <a:buFont typeface="Arial" panose="020B0604020202020204" pitchFamily="34" charset="0"/>
              <a:buChar char="•"/>
            </a:pPr>
            <a:r>
              <a:rPr lang="es-MX" sz="1400" b="0" i="0" strike="noStrike" cap="none" spc="0" baseline="0" dirty="0">
                <a:solidFill>
                  <a:srgbClr val="262626"/>
                </a:solidFill>
                <a:effectLst/>
                <a:latin typeface="Arial"/>
                <a:ea typeface="Arial"/>
                <a:cs typeface="Arial"/>
              </a:rPr>
              <a:t>Si se inscribe en un plan individual de la Parte D, se le dará de baja de toda la cobertura TRS-</a:t>
            </a:r>
            <a:r>
              <a:rPr lang="es-MX" sz="1400" b="0" i="0" strike="noStrike" cap="none" spc="0" baseline="0" dirty="0" err="1">
                <a:solidFill>
                  <a:srgbClr val="262626"/>
                </a:solidFill>
                <a:effectLst/>
                <a:latin typeface="Arial"/>
                <a:ea typeface="Arial"/>
                <a:cs typeface="Arial"/>
              </a:rPr>
              <a:t>Care</a:t>
            </a:r>
            <a:r>
              <a:rPr lang="es-MX" sz="1400" b="0" i="0" strike="noStrike" cap="none" spc="0" baseline="0" dirty="0">
                <a:solidFill>
                  <a:srgbClr val="262626"/>
                </a:solidFill>
                <a:effectLst/>
                <a:latin typeface="Arial"/>
                <a:ea typeface="Arial"/>
                <a:cs typeface="Arial"/>
              </a:rPr>
              <a:t>. </a:t>
            </a:r>
          </a:p>
        </p:txBody>
      </p:sp>
      <p:sp>
        <p:nvSpPr>
          <p:cNvPr id="16" name="TextBox 15">
            <a:extLst>
              <a:ext uri="{FF2B5EF4-FFF2-40B4-BE49-F238E27FC236}">
                <a16:creationId xmlns:a16="http://schemas.microsoft.com/office/drawing/2014/main" id="{E0FAC867-58E1-D445-99A6-BAC8A876B29F}"/>
              </a:ext>
            </a:extLst>
          </p:cNvPr>
          <p:cNvSpPr txBox="1"/>
          <p:nvPr/>
        </p:nvSpPr>
        <p:spPr>
          <a:xfrm>
            <a:off x="951301" y="4087812"/>
            <a:ext cx="7910471" cy="749808"/>
          </a:xfrm>
          <a:prstGeom prst="rect">
            <a:avLst/>
          </a:prstGeom>
          <a:noFill/>
        </p:spPr>
        <p:txBody>
          <a:bodyPr wrap="square" rtlCol="0">
            <a:spAutoFit/>
          </a:bodyPr>
          <a:lstStyle/>
          <a:p>
            <a:pPr>
              <a:lnSpc>
                <a:spcPct val="120000"/>
              </a:lnSpc>
              <a:spcAft>
                <a:spcPts val="1200"/>
              </a:spcAft>
            </a:pPr>
            <a:r>
              <a:rPr lang="es-MX" sz="1200" b="1" i="0" strike="noStrike" cap="none" spc="0" baseline="0" dirty="0">
                <a:solidFill>
                  <a:srgbClr val="CE4927"/>
                </a:solidFill>
                <a:effectLst/>
                <a:latin typeface="Arial"/>
                <a:ea typeface="Arial"/>
                <a:cs typeface="Arial"/>
              </a:rPr>
              <a:t>Los Centros para Servicios de Medicare y Medicaid (Centers for Medicare and Medicaid Services, CMS) prohíben que las personas inscritas en un plan de Medicare Advantage a través de sus beneficios grupales de jubilados se unan a un plan individual de medicamentos con receta de Medicare.</a:t>
            </a:r>
          </a:p>
        </p:txBody>
      </p:sp>
      <p:pic>
        <p:nvPicPr>
          <p:cNvPr id="22" name="Picture 21">
            <a:extLst>
              <a:ext uri="{FF2B5EF4-FFF2-40B4-BE49-F238E27FC236}">
                <a16:creationId xmlns:a16="http://schemas.microsoft.com/office/drawing/2014/main" id="{2CA6B0C0-4E57-B248-8224-A052D5A08400}"/>
              </a:ext>
            </a:extLst>
          </p:cNvPr>
          <p:cNvPicPr>
            <a:picLocks noChangeAspect="1"/>
          </p:cNvPicPr>
          <p:nvPr/>
        </p:nvPicPr>
        <p:blipFill>
          <a:blip r:embed="rId3"/>
          <a:srcRect l="5649" t="79682" r="90050" b="12290"/>
          <a:stretch>
            <a:fillRect/>
          </a:stretch>
        </p:blipFill>
        <p:spPr>
          <a:xfrm>
            <a:off x="517177" y="4392203"/>
            <a:ext cx="393291" cy="412903"/>
          </a:xfrm>
          <a:prstGeom prst="rect">
            <a:avLst/>
          </a:prstGeom>
        </p:spPr>
      </p:pic>
      <p:pic>
        <p:nvPicPr>
          <p:cNvPr id="25" name="Picture 24">
            <a:extLst>
              <a:ext uri="{FF2B5EF4-FFF2-40B4-BE49-F238E27FC236}">
                <a16:creationId xmlns:a16="http://schemas.microsoft.com/office/drawing/2014/main" id="{967BFDC4-38AB-7B4B-9CBF-4A59C38673FC}"/>
              </a:ext>
            </a:extLst>
          </p:cNvPr>
          <p:cNvPicPr>
            <a:picLocks noChangeAspect="1"/>
          </p:cNvPicPr>
          <p:nvPr/>
        </p:nvPicPr>
        <p:blipFill>
          <a:blip r:embed="rId4"/>
          <a:srcRect l="73704" t="29790" r="6701" b="37686"/>
          <a:stretch>
            <a:fillRect/>
          </a:stretch>
        </p:blipFill>
        <p:spPr>
          <a:xfrm>
            <a:off x="6970143" y="1887311"/>
            <a:ext cx="1658290" cy="1548221"/>
          </a:xfrm>
          <a:prstGeom prst="rect">
            <a:avLst/>
          </a:prstGeom>
        </p:spPr>
      </p:pic>
      <p:pic>
        <p:nvPicPr>
          <p:cNvPr id="15" name="Picture 14" descr="Logo, company name&#10;&#10;Description automatically generated">
            <a:extLst>
              <a:ext uri="{FF2B5EF4-FFF2-40B4-BE49-F238E27FC236}">
                <a16:creationId xmlns:a16="http://schemas.microsoft.com/office/drawing/2014/main" id="{E0B6A8C3-1D0C-4162-B44C-FE39B0355C69}"/>
              </a:ext>
            </a:extLst>
          </p:cNvPr>
          <p:cNvPicPr>
            <a:picLocks noChangeAspect="1"/>
          </p:cNvPicPr>
          <p:nvPr/>
        </p:nvPicPr>
        <p:blipFill>
          <a:blip r:embed="rId5"/>
          <a:stretch>
            <a:fillRect/>
          </a:stretch>
        </p:blipFill>
        <p:spPr>
          <a:xfrm>
            <a:off x="5209140" y="1908928"/>
            <a:ext cx="1830442" cy="1288460"/>
          </a:xfrm>
          <a:prstGeom prst="rect">
            <a:avLst/>
          </a:prstGeom>
        </p:spPr>
      </p:pic>
    </p:spTree>
    <p:extLst>
      <p:ext uri="{BB962C8B-B14F-4D97-AF65-F5344CB8AC3E}">
        <p14:creationId xmlns:p14="http://schemas.microsoft.com/office/powerpoint/2010/main" val="78262305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7BEB96-3DEC-6F4A-B1D8-4C2BB1D80090}"/>
              </a:ext>
            </a:extLst>
          </p:cNvPr>
          <p:cNvSpPr/>
          <p:nvPr/>
        </p:nvSpPr>
        <p:spPr>
          <a:xfrm>
            <a:off x="0" y="-2"/>
            <a:ext cx="9144000" cy="5143501"/>
          </a:xfrm>
          <a:prstGeom prst="rect">
            <a:avLst/>
          </a:prstGeom>
          <a:solidFill>
            <a:srgbClr val="F5F5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55EEDF2-1BFE-7746-BEFE-375E87A3E07B}"/>
              </a:ext>
            </a:extLst>
          </p:cNvPr>
          <p:cNvSpPr/>
          <p:nvPr/>
        </p:nvSpPr>
        <p:spPr>
          <a:xfrm>
            <a:off x="0" y="153162"/>
            <a:ext cx="2237678" cy="324612"/>
          </a:xfrm>
          <a:prstGeom prst="rect">
            <a:avLst/>
          </a:prstGeom>
          <a:solidFill>
            <a:srgbClr val="2962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72" rtlCol="0" anchor="ctr"/>
          <a:lstStyle/>
          <a:p>
            <a:r>
              <a:rPr lang="es-MX" sz="900" b="0" i="0" strike="noStrike" cap="none" spc="0" baseline="0">
                <a:solidFill>
                  <a:srgbClr val="FFFFFF"/>
                </a:solidFill>
                <a:effectLst/>
                <a:latin typeface="Arial"/>
                <a:ea typeface="Arial"/>
                <a:cs typeface="Arial"/>
              </a:rPr>
              <a:t>COSAS A CONSIDERAR</a:t>
            </a:r>
          </a:p>
        </p:txBody>
      </p:sp>
      <p:sp>
        <p:nvSpPr>
          <p:cNvPr id="5" name="Rectangle 4">
            <a:extLst>
              <a:ext uri="{FF2B5EF4-FFF2-40B4-BE49-F238E27FC236}">
                <a16:creationId xmlns:a16="http://schemas.microsoft.com/office/drawing/2014/main" id="{6B4C1DFC-AF8C-644F-B866-A7F3F0C37BDB}"/>
              </a:ext>
            </a:extLst>
          </p:cNvPr>
          <p:cNvSpPr/>
          <p:nvPr/>
        </p:nvSpPr>
        <p:spPr>
          <a:xfrm>
            <a:off x="2315970" y="153162"/>
            <a:ext cx="1187723" cy="324612"/>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dirty="0">
                <a:solidFill>
                  <a:srgbClr val="FFFFFF"/>
                </a:solidFill>
                <a:effectLst/>
                <a:latin typeface="Arial"/>
                <a:ea typeface="Arial"/>
                <a:cs typeface="Arial"/>
              </a:rPr>
              <a:t>PENALIZACIONES</a:t>
            </a:r>
          </a:p>
        </p:txBody>
      </p:sp>
      <p:sp>
        <p:nvSpPr>
          <p:cNvPr id="6" name="Rectangle 5">
            <a:extLst>
              <a:ext uri="{FF2B5EF4-FFF2-40B4-BE49-F238E27FC236}">
                <a16:creationId xmlns:a16="http://schemas.microsoft.com/office/drawing/2014/main" id="{1C2ADCF2-21C1-1844-91A5-2D275DD359B0}"/>
              </a:ext>
            </a:extLst>
          </p:cNvPr>
          <p:cNvSpPr/>
          <p:nvPr/>
        </p:nvSpPr>
        <p:spPr>
          <a:xfrm>
            <a:off x="0" y="153162"/>
            <a:ext cx="457200" cy="324612"/>
          </a:xfrm>
          <a:prstGeom prst="rect">
            <a:avLst/>
          </a:prstGeom>
          <a:gradFill>
            <a:gsLst>
              <a:gs pos="0">
                <a:schemeClr val="tx1">
                  <a:alpha val="0"/>
                </a:schemeClr>
              </a:gs>
              <a:gs pos="100000">
                <a:schemeClr val="tx1">
                  <a:alpha val="10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9F9A58E-6BB6-F64E-BD2C-F3322334D9BA}"/>
              </a:ext>
            </a:extLst>
          </p:cNvPr>
          <p:cNvSpPr/>
          <p:nvPr/>
        </p:nvSpPr>
        <p:spPr>
          <a:xfrm>
            <a:off x="3620662" y="153136"/>
            <a:ext cx="1549786" cy="324612"/>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dirty="0">
                <a:solidFill>
                  <a:srgbClr val="FFFFFF"/>
                </a:solidFill>
                <a:effectLst/>
                <a:latin typeface="Arial"/>
                <a:ea typeface="Arial"/>
                <a:cs typeface="Arial"/>
              </a:rPr>
              <a:t>SITUACIONES ESPECIALES</a:t>
            </a:r>
          </a:p>
        </p:txBody>
      </p:sp>
      <p:sp>
        <p:nvSpPr>
          <p:cNvPr id="8" name="Rectangle 7">
            <a:extLst>
              <a:ext uri="{FF2B5EF4-FFF2-40B4-BE49-F238E27FC236}">
                <a16:creationId xmlns:a16="http://schemas.microsoft.com/office/drawing/2014/main" id="{BC208EEB-45D3-4E45-85AD-1B527E1BAA2B}"/>
              </a:ext>
            </a:extLst>
          </p:cNvPr>
          <p:cNvSpPr/>
          <p:nvPr/>
        </p:nvSpPr>
        <p:spPr>
          <a:xfrm>
            <a:off x="5284171" y="178956"/>
            <a:ext cx="1482878" cy="324612"/>
          </a:xfrm>
          <a:prstGeom prst="rect">
            <a:avLst/>
          </a:prstGeom>
          <a:solidFill>
            <a:srgbClr val="3583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OMISIÓN DE LA INSCRIPCIÓN</a:t>
            </a:r>
          </a:p>
        </p:txBody>
      </p:sp>
      <p:sp>
        <p:nvSpPr>
          <p:cNvPr id="9" name="TextBox 8">
            <a:extLst>
              <a:ext uri="{FF2B5EF4-FFF2-40B4-BE49-F238E27FC236}">
                <a16:creationId xmlns:a16="http://schemas.microsoft.com/office/drawing/2014/main" id="{24BCD74C-6E15-7845-AB58-EBB849DF0494}"/>
              </a:ext>
            </a:extLst>
          </p:cNvPr>
          <p:cNvSpPr txBox="1"/>
          <p:nvPr/>
        </p:nvSpPr>
        <p:spPr>
          <a:xfrm>
            <a:off x="487394" y="853974"/>
            <a:ext cx="8656606" cy="304800"/>
          </a:xfrm>
          <a:prstGeom prst="rect">
            <a:avLst/>
          </a:prstGeom>
          <a:noFill/>
        </p:spPr>
        <p:txBody>
          <a:bodyPr wrap="square" rtlCol="0">
            <a:spAutoFit/>
          </a:bodyPr>
          <a:lstStyle/>
          <a:p>
            <a:pPr>
              <a:spcAft>
                <a:spcPts val="1800"/>
              </a:spcAft>
            </a:pPr>
            <a:r>
              <a:rPr lang="es-MX" sz="1400" b="1" i="0" strike="noStrike" cap="none" spc="0" baseline="0">
                <a:solidFill>
                  <a:srgbClr val="262626"/>
                </a:solidFill>
                <a:effectLst/>
                <a:latin typeface="Arial"/>
                <a:ea typeface="Arial"/>
                <a:cs typeface="Arial"/>
              </a:rPr>
              <a:t>OMISIÓN DE LA INSCRIPCIÓN EN MEDICARE </a:t>
            </a:r>
            <a:r>
              <a:rPr lang="es-MX" sz="1400" b="1" i="0" strike="noStrike" cap="none" spc="0" baseline="0">
                <a:solidFill>
                  <a:srgbClr val="BFBFBF"/>
                </a:solidFill>
                <a:effectLst/>
                <a:latin typeface="Arial"/>
                <a:ea typeface="Arial"/>
                <a:cs typeface="Arial"/>
              </a:rPr>
              <a:t>(1 DE 3)</a:t>
            </a:r>
            <a:endParaRPr lang="en-US" sz="1400">
              <a:solidFill>
                <a:schemeClr val="bg1">
                  <a:lumMod val="75000"/>
                </a:schemeClr>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BC5743F5-E722-B64B-867F-1217769ECF63}"/>
              </a:ext>
            </a:extLst>
          </p:cNvPr>
          <p:cNvPicPr>
            <a:picLocks noChangeAspect="1"/>
          </p:cNvPicPr>
          <p:nvPr/>
        </p:nvPicPr>
        <p:blipFill>
          <a:blip r:embed="rId3"/>
          <a:srcRect l="37097" t="71113" r="58602" b="20860"/>
          <a:stretch>
            <a:fillRect/>
          </a:stretch>
        </p:blipFill>
        <p:spPr>
          <a:xfrm>
            <a:off x="542479" y="1602822"/>
            <a:ext cx="393291" cy="412903"/>
          </a:xfrm>
          <a:prstGeom prst="rect">
            <a:avLst/>
          </a:prstGeom>
        </p:spPr>
      </p:pic>
      <p:sp>
        <p:nvSpPr>
          <p:cNvPr id="11" name="TextBox 10">
            <a:extLst>
              <a:ext uri="{FF2B5EF4-FFF2-40B4-BE49-F238E27FC236}">
                <a16:creationId xmlns:a16="http://schemas.microsoft.com/office/drawing/2014/main" id="{1854E6A5-6875-FB46-A720-966B01F5EB0E}"/>
              </a:ext>
            </a:extLst>
          </p:cNvPr>
          <p:cNvSpPr txBox="1"/>
          <p:nvPr/>
        </p:nvSpPr>
        <p:spPr>
          <a:xfrm>
            <a:off x="988134" y="1535000"/>
            <a:ext cx="3918403" cy="1421928"/>
          </a:xfrm>
          <a:prstGeom prst="rect">
            <a:avLst/>
          </a:prstGeom>
          <a:noFill/>
        </p:spPr>
        <p:txBody>
          <a:bodyPr wrap="square" rtlCol="0">
            <a:spAutoFit/>
          </a:bodyPr>
          <a:lstStyle/>
          <a:p>
            <a:pPr>
              <a:lnSpc>
                <a:spcPct val="120000"/>
              </a:lnSpc>
              <a:spcAft>
                <a:spcPts val="1200"/>
              </a:spcAft>
            </a:pPr>
            <a:r>
              <a:rPr lang="es-MX" b="0" i="0" strike="noStrike" cap="none" spc="0" baseline="0" dirty="0">
                <a:solidFill>
                  <a:srgbClr val="262626"/>
                </a:solidFill>
                <a:effectLst/>
                <a:latin typeface="Arial"/>
                <a:ea typeface="Arial"/>
                <a:cs typeface="Arial"/>
              </a:rPr>
              <a:t>Si no compra y mantiene la Parte B de Medicare, se arriesga a perder toda la cobertura TRS-</a:t>
            </a:r>
            <a:r>
              <a:rPr lang="es-MX" b="0" i="0" strike="noStrike" cap="none" spc="0" baseline="0" dirty="0" err="1">
                <a:solidFill>
                  <a:srgbClr val="262626"/>
                </a:solidFill>
                <a:effectLst/>
                <a:latin typeface="Arial"/>
                <a:ea typeface="Arial"/>
                <a:cs typeface="Arial"/>
              </a:rPr>
              <a:t>Care</a:t>
            </a:r>
            <a:r>
              <a:rPr lang="es-MX" b="0" i="0" strike="noStrike" cap="none" spc="0" baseline="0" dirty="0">
                <a:solidFill>
                  <a:srgbClr val="262626"/>
                </a:solidFill>
                <a:effectLst/>
                <a:latin typeface="Arial"/>
                <a:ea typeface="Arial"/>
                <a:cs typeface="Arial"/>
              </a:rPr>
              <a:t> para usted y sus dependientes cubiertos.</a:t>
            </a:r>
          </a:p>
        </p:txBody>
      </p:sp>
      <p:pic>
        <p:nvPicPr>
          <p:cNvPr id="13" name="Picture 12">
            <a:extLst>
              <a:ext uri="{FF2B5EF4-FFF2-40B4-BE49-F238E27FC236}">
                <a16:creationId xmlns:a16="http://schemas.microsoft.com/office/drawing/2014/main" id="{1FCBAB11-5EF4-5C45-947F-152454E1C985}"/>
              </a:ext>
            </a:extLst>
          </p:cNvPr>
          <p:cNvPicPr>
            <a:picLocks noChangeAspect="1"/>
          </p:cNvPicPr>
          <p:nvPr/>
        </p:nvPicPr>
        <p:blipFill>
          <a:blip r:embed="rId4"/>
          <a:srcRect l="61231" t="22586" r="9048" b="25503"/>
          <a:stretch>
            <a:fillRect/>
          </a:stretch>
        </p:blipFill>
        <p:spPr>
          <a:xfrm>
            <a:off x="5264331" y="1325400"/>
            <a:ext cx="2353777" cy="2312490"/>
          </a:xfrm>
          <a:prstGeom prst="rect">
            <a:avLst/>
          </a:prstGeom>
        </p:spPr>
      </p:pic>
    </p:spTree>
    <p:extLst>
      <p:ext uri="{BB962C8B-B14F-4D97-AF65-F5344CB8AC3E}">
        <p14:creationId xmlns:p14="http://schemas.microsoft.com/office/powerpoint/2010/main" val="180421352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94C4CF-2C3F-AE48-8E7B-91F794E84200}"/>
              </a:ext>
            </a:extLst>
          </p:cNvPr>
          <p:cNvSpPr/>
          <p:nvPr/>
        </p:nvSpPr>
        <p:spPr>
          <a:xfrm>
            <a:off x="0" y="-2"/>
            <a:ext cx="9144000" cy="5143501"/>
          </a:xfrm>
          <a:prstGeom prst="rect">
            <a:avLst/>
          </a:prstGeom>
          <a:solidFill>
            <a:srgbClr val="F5F5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DB39753-F9E1-BC4F-9A1D-6377BC09DA50}"/>
              </a:ext>
            </a:extLst>
          </p:cNvPr>
          <p:cNvSpPr/>
          <p:nvPr/>
        </p:nvSpPr>
        <p:spPr>
          <a:xfrm>
            <a:off x="0" y="153162"/>
            <a:ext cx="2237678" cy="324612"/>
          </a:xfrm>
          <a:prstGeom prst="rect">
            <a:avLst/>
          </a:prstGeom>
          <a:solidFill>
            <a:srgbClr val="2962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72" rtlCol="0" anchor="ctr"/>
          <a:lstStyle/>
          <a:p>
            <a:r>
              <a:rPr lang="es-MX" sz="900" b="0" i="0" strike="noStrike" cap="none" spc="0" baseline="0">
                <a:solidFill>
                  <a:srgbClr val="FFFFFF"/>
                </a:solidFill>
                <a:effectLst/>
                <a:latin typeface="Arial"/>
                <a:ea typeface="Arial"/>
                <a:cs typeface="Arial"/>
              </a:rPr>
              <a:t>COSAS A CONSIDERAR</a:t>
            </a:r>
          </a:p>
        </p:txBody>
      </p:sp>
      <p:sp>
        <p:nvSpPr>
          <p:cNvPr id="5" name="Rectangle 4">
            <a:extLst>
              <a:ext uri="{FF2B5EF4-FFF2-40B4-BE49-F238E27FC236}">
                <a16:creationId xmlns:a16="http://schemas.microsoft.com/office/drawing/2014/main" id="{C1D45BB0-40FE-D04A-9D04-8E9A6562B22E}"/>
              </a:ext>
            </a:extLst>
          </p:cNvPr>
          <p:cNvSpPr/>
          <p:nvPr/>
        </p:nvSpPr>
        <p:spPr>
          <a:xfrm>
            <a:off x="2315970" y="153162"/>
            <a:ext cx="1187723" cy="324612"/>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dirty="0">
                <a:solidFill>
                  <a:srgbClr val="FFFFFF"/>
                </a:solidFill>
                <a:effectLst/>
                <a:latin typeface="Arial"/>
                <a:ea typeface="Arial"/>
                <a:cs typeface="Arial"/>
              </a:rPr>
              <a:t>PENALIZACIONES</a:t>
            </a:r>
          </a:p>
        </p:txBody>
      </p:sp>
      <p:sp>
        <p:nvSpPr>
          <p:cNvPr id="6" name="Rectangle 5">
            <a:extLst>
              <a:ext uri="{FF2B5EF4-FFF2-40B4-BE49-F238E27FC236}">
                <a16:creationId xmlns:a16="http://schemas.microsoft.com/office/drawing/2014/main" id="{335971BD-86C1-FB4E-B374-CD6A04D21F63}"/>
              </a:ext>
            </a:extLst>
          </p:cNvPr>
          <p:cNvSpPr/>
          <p:nvPr/>
        </p:nvSpPr>
        <p:spPr>
          <a:xfrm>
            <a:off x="0" y="153162"/>
            <a:ext cx="457200" cy="324612"/>
          </a:xfrm>
          <a:prstGeom prst="rect">
            <a:avLst/>
          </a:prstGeom>
          <a:gradFill>
            <a:gsLst>
              <a:gs pos="0">
                <a:schemeClr val="tx1">
                  <a:alpha val="0"/>
                </a:schemeClr>
              </a:gs>
              <a:gs pos="100000">
                <a:schemeClr val="tx1">
                  <a:alpha val="10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20B859F-7258-9044-AA0C-19F05CE985F2}"/>
              </a:ext>
            </a:extLst>
          </p:cNvPr>
          <p:cNvSpPr/>
          <p:nvPr/>
        </p:nvSpPr>
        <p:spPr>
          <a:xfrm>
            <a:off x="3620662" y="158868"/>
            <a:ext cx="1549786" cy="324612"/>
          </a:xfrm>
          <a:prstGeom prst="rect">
            <a:avLst/>
          </a:prstGeom>
          <a:solidFill>
            <a:srgbClr val="E4E9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dirty="0">
                <a:solidFill>
                  <a:srgbClr val="FFFFFF"/>
                </a:solidFill>
                <a:effectLst/>
                <a:latin typeface="Arial"/>
                <a:ea typeface="Arial"/>
                <a:cs typeface="Arial"/>
              </a:rPr>
              <a:t>SITUACIONES ESPECIALES</a:t>
            </a:r>
          </a:p>
        </p:txBody>
      </p:sp>
      <p:sp>
        <p:nvSpPr>
          <p:cNvPr id="8" name="Rectangle 7">
            <a:extLst>
              <a:ext uri="{FF2B5EF4-FFF2-40B4-BE49-F238E27FC236}">
                <a16:creationId xmlns:a16="http://schemas.microsoft.com/office/drawing/2014/main" id="{81C2BA71-D257-2048-8810-490476BBE5C2}"/>
              </a:ext>
            </a:extLst>
          </p:cNvPr>
          <p:cNvSpPr/>
          <p:nvPr/>
        </p:nvSpPr>
        <p:spPr>
          <a:xfrm>
            <a:off x="5284171" y="161624"/>
            <a:ext cx="1482878" cy="324612"/>
          </a:xfrm>
          <a:prstGeom prst="rect">
            <a:avLst/>
          </a:prstGeom>
          <a:solidFill>
            <a:srgbClr val="3583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0" i="0" strike="noStrike" cap="none" spc="0" baseline="0">
                <a:solidFill>
                  <a:srgbClr val="FFFFFF"/>
                </a:solidFill>
                <a:effectLst/>
                <a:latin typeface="Arial"/>
                <a:ea typeface="Arial"/>
                <a:cs typeface="Arial"/>
              </a:rPr>
              <a:t>OMISIÓN DE LA INSCRIPCIÓN</a:t>
            </a:r>
          </a:p>
        </p:txBody>
      </p:sp>
      <p:sp>
        <p:nvSpPr>
          <p:cNvPr id="9" name="TextBox 8">
            <a:extLst>
              <a:ext uri="{FF2B5EF4-FFF2-40B4-BE49-F238E27FC236}">
                <a16:creationId xmlns:a16="http://schemas.microsoft.com/office/drawing/2014/main" id="{95A6935E-5DFD-8244-8432-78052C702A98}"/>
              </a:ext>
            </a:extLst>
          </p:cNvPr>
          <p:cNvSpPr txBox="1"/>
          <p:nvPr/>
        </p:nvSpPr>
        <p:spPr>
          <a:xfrm>
            <a:off x="487394" y="853974"/>
            <a:ext cx="8656606" cy="304800"/>
          </a:xfrm>
          <a:prstGeom prst="rect">
            <a:avLst/>
          </a:prstGeom>
          <a:noFill/>
        </p:spPr>
        <p:txBody>
          <a:bodyPr wrap="square" rtlCol="0">
            <a:spAutoFit/>
          </a:bodyPr>
          <a:lstStyle/>
          <a:p>
            <a:pPr>
              <a:spcAft>
                <a:spcPts val="1800"/>
              </a:spcAft>
            </a:pPr>
            <a:r>
              <a:rPr lang="es-MX" sz="1400" b="1" i="0" strike="noStrike" cap="none" spc="0" baseline="0">
                <a:solidFill>
                  <a:srgbClr val="262626"/>
                </a:solidFill>
                <a:effectLst/>
                <a:latin typeface="Arial"/>
                <a:ea typeface="Arial"/>
                <a:cs typeface="Arial"/>
              </a:rPr>
              <a:t>OMISIÓN DE LA INSCRIPCIÓN EN MEDICARE </a:t>
            </a:r>
            <a:r>
              <a:rPr lang="es-MX" sz="1400" b="1" i="0" strike="noStrike" cap="none" spc="0" baseline="0">
                <a:solidFill>
                  <a:srgbClr val="BFBFBF"/>
                </a:solidFill>
                <a:effectLst/>
                <a:latin typeface="Arial"/>
                <a:ea typeface="Arial"/>
                <a:cs typeface="Arial"/>
              </a:rPr>
              <a:t>(2 DE 3)</a:t>
            </a:r>
            <a:endParaRPr lang="en-US" sz="1400">
              <a:solidFill>
                <a:schemeClr val="bg1">
                  <a:lumMod val="75000"/>
                </a:schemeClr>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222B1C51-90FA-9242-ADF9-AF393E26CF2C}"/>
              </a:ext>
            </a:extLst>
          </p:cNvPr>
          <p:cNvPicPr>
            <a:picLocks noChangeAspect="1"/>
          </p:cNvPicPr>
          <p:nvPr/>
        </p:nvPicPr>
        <p:blipFill>
          <a:blip r:embed="rId3"/>
          <a:srcRect l="37097" t="71113" r="58602" b="20860"/>
          <a:stretch>
            <a:fillRect/>
          </a:stretch>
        </p:blipFill>
        <p:spPr>
          <a:xfrm>
            <a:off x="542479" y="1602822"/>
            <a:ext cx="393291" cy="412903"/>
          </a:xfrm>
          <a:prstGeom prst="rect">
            <a:avLst/>
          </a:prstGeom>
        </p:spPr>
      </p:pic>
      <p:sp>
        <p:nvSpPr>
          <p:cNvPr id="11" name="TextBox 10">
            <a:extLst>
              <a:ext uri="{FF2B5EF4-FFF2-40B4-BE49-F238E27FC236}">
                <a16:creationId xmlns:a16="http://schemas.microsoft.com/office/drawing/2014/main" id="{A985FC8E-8B0E-3645-8EA2-B99272703E45}"/>
              </a:ext>
            </a:extLst>
          </p:cNvPr>
          <p:cNvSpPr txBox="1"/>
          <p:nvPr/>
        </p:nvSpPr>
        <p:spPr>
          <a:xfrm>
            <a:off x="988134" y="1535001"/>
            <a:ext cx="5586837" cy="2286000"/>
          </a:xfrm>
          <a:prstGeom prst="rect">
            <a:avLst/>
          </a:prstGeom>
          <a:noFill/>
        </p:spPr>
        <p:txBody>
          <a:bodyPr wrap="square" rtlCol="0">
            <a:spAutoFit/>
          </a:bodyPr>
          <a:lstStyle/>
          <a:p>
            <a:r>
              <a:rPr lang="es-MX" sz="2400" b="0" i="0" strike="noStrike" cap="none" spc="0" baseline="0">
                <a:solidFill>
                  <a:srgbClr val="262626"/>
                </a:solidFill>
                <a:effectLst/>
                <a:latin typeface="Arial"/>
                <a:ea typeface="Arial"/>
                <a:cs typeface="Arial"/>
              </a:rPr>
              <a:t>Si TRS o UHC no pueden verificar que usted tiene la Parte B de Medicare, no se inscribirá en TRS-Care Medicare Advantage o TRS-Care Medicare Rx. </a:t>
            </a:r>
            <a:r>
              <a:rPr lang="es-MX" sz="2400" b="1" i="0" strike="noStrike" cap="none" spc="0" baseline="0">
                <a:solidFill>
                  <a:srgbClr val="262626"/>
                </a:solidFill>
                <a:effectLst/>
                <a:latin typeface="Arial"/>
                <a:ea typeface="Arial"/>
                <a:cs typeface="Arial"/>
              </a:rPr>
              <a:t>Se arriesga a perder toda la cobertura de TRS-Care.</a:t>
            </a:r>
          </a:p>
        </p:txBody>
      </p:sp>
      <p:pic>
        <p:nvPicPr>
          <p:cNvPr id="13" name="Picture 12">
            <a:extLst>
              <a:ext uri="{FF2B5EF4-FFF2-40B4-BE49-F238E27FC236}">
                <a16:creationId xmlns:a16="http://schemas.microsoft.com/office/drawing/2014/main" id="{0C45331E-7CAA-F647-A947-2DFED5D112D8}"/>
              </a:ext>
            </a:extLst>
          </p:cNvPr>
          <p:cNvPicPr>
            <a:picLocks noChangeAspect="1"/>
          </p:cNvPicPr>
          <p:nvPr/>
        </p:nvPicPr>
        <p:blipFill>
          <a:blip r:embed="rId4"/>
          <a:srcRect l="69881" t="25825" r="5932" b="30370"/>
          <a:stretch>
            <a:fillRect/>
          </a:stretch>
        </p:blipFill>
        <p:spPr>
          <a:xfrm>
            <a:off x="6627335" y="1439536"/>
            <a:ext cx="1883229" cy="1918568"/>
          </a:xfrm>
          <a:prstGeom prst="rect">
            <a:avLst/>
          </a:prstGeom>
        </p:spPr>
      </p:pic>
    </p:spTree>
    <p:extLst>
      <p:ext uri="{BB962C8B-B14F-4D97-AF65-F5344CB8AC3E}">
        <p14:creationId xmlns:p14="http://schemas.microsoft.com/office/powerpoint/2010/main" val="141208369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44DA5A-7683-AB40-9DC8-2165186DAD59}"/>
              </a:ext>
            </a:extLst>
          </p:cNvPr>
          <p:cNvPicPr>
            <a:picLocks noChangeAspect="1"/>
          </p:cNvPicPr>
          <p:nvPr/>
        </p:nvPicPr>
        <p:blipFill>
          <a:blip r:embed="rId3"/>
          <a:stretch>
            <a:fillRect/>
          </a:stretch>
        </p:blipFill>
        <p:spPr>
          <a:xfrm>
            <a:off x="0" y="3959"/>
            <a:ext cx="9141291" cy="5143500"/>
          </a:xfrm>
          <a:prstGeom prst="rect">
            <a:avLst/>
          </a:prstGeom>
        </p:spPr>
      </p:pic>
      <p:sp>
        <p:nvSpPr>
          <p:cNvPr id="4" name="TextBox 3">
            <a:extLst>
              <a:ext uri="{FF2B5EF4-FFF2-40B4-BE49-F238E27FC236}">
                <a16:creationId xmlns:a16="http://schemas.microsoft.com/office/drawing/2014/main" id="{B271A387-607F-8F4C-8C29-8B18D510F7E4}"/>
              </a:ext>
            </a:extLst>
          </p:cNvPr>
          <p:cNvSpPr txBox="1"/>
          <p:nvPr/>
        </p:nvSpPr>
        <p:spPr>
          <a:xfrm>
            <a:off x="4026876" y="2985076"/>
            <a:ext cx="4273062" cy="335280"/>
          </a:xfrm>
          <a:prstGeom prst="rect">
            <a:avLst/>
          </a:prstGeom>
          <a:noFill/>
        </p:spPr>
        <p:txBody>
          <a:bodyPr wrap="square" rtlCol="0">
            <a:spAutoFit/>
          </a:bodyPr>
          <a:lstStyle/>
          <a:p>
            <a:r>
              <a:rPr lang="es-MX" sz="1600" b="1" i="0" strike="noStrike" cap="none" spc="0" baseline="0">
                <a:solidFill>
                  <a:srgbClr val="35835C"/>
                </a:solidFill>
                <a:effectLst/>
                <a:latin typeface="Arial"/>
                <a:ea typeface="Arial"/>
                <a:cs typeface="Arial"/>
              </a:rPr>
              <a:t>Asegurado por UnitedHealthcare</a:t>
            </a:r>
            <a:r>
              <a:rPr lang="es-MX" sz="1600" b="1" i="0" strike="noStrike" cap="none" spc="0" baseline="30000">
                <a:solidFill>
                  <a:srgbClr val="35835C"/>
                </a:solidFill>
                <a:effectLst/>
                <a:latin typeface="Arial"/>
                <a:ea typeface="Arial"/>
                <a:cs typeface="Arial"/>
              </a:rPr>
              <a:t>®</a:t>
            </a:r>
            <a:r>
              <a:rPr lang="es-MX" sz="1600" b="1" i="0" strike="noStrike" cap="none" spc="0" baseline="0">
                <a:solidFill>
                  <a:srgbClr val="35835C"/>
                </a:solidFill>
                <a:effectLst/>
                <a:latin typeface="Arial"/>
                <a:ea typeface="Arial"/>
                <a:cs typeface="Arial"/>
              </a:rPr>
              <a:t> (UHC)</a:t>
            </a:r>
          </a:p>
        </p:txBody>
      </p:sp>
      <p:sp>
        <p:nvSpPr>
          <p:cNvPr id="5" name="TextBox 4">
            <a:extLst>
              <a:ext uri="{FF2B5EF4-FFF2-40B4-BE49-F238E27FC236}">
                <a16:creationId xmlns:a16="http://schemas.microsoft.com/office/drawing/2014/main" id="{460F0ED0-2A6C-DF47-A0FC-A87B7228C489}"/>
              </a:ext>
            </a:extLst>
          </p:cNvPr>
          <p:cNvSpPr txBox="1"/>
          <p:nvPr/>
        </p:nvSpPr>
        <p:spPr>
          <a:xfrm>
            <a:off x="3991708" y="1969413"/>
            <a:ext cx="4343400" cy="1010920"/>
          </a:xfrm>
          <a:prstGeom prst="rect">
            <a:avLst/>
          </a:prstGeom>
          <a:noFill/>
        </p:spPr>
        <p:txBody>
          <a:bodyPr wrap="square" rtlCol="0">
            <a:spAutoFit/>
          </a:bodyPr>
          <a:lstStyle/>
          <a:p>
            <a:pPr>
              <a:lnSpc>
                <a:spcPts val="3620"/>
              </a:lnSpc>
            </a:pPr>
            <a:r>
              <a:rPr lang="es-MX" sz="3600" b="0" i="0" strike="noStrike" cap="none" spc="0" baseline="0">
                <a:solidFill>
                  <a:srgbClr val="29628F"/>
                </a:solidFill>
                <a:effectLst/>
                <a:latin typeface="Arial"/>
                <a:ea typeface="Arial"/>
                <a:cs typeface="Arial"/>
              </a:rPr>
              <a:t>TRS-Care Medicare Advantage </a:t>
            </a:r>
          </a:p>
        </p:txBody>
      </p:sp>
      <p:pic>
        <p:nvPicPr>
          <p:cNvPr id="19" name="Picture 18" descr="Logo, company name&#10;&#10;Description automatically generated">
            <a:extLst>
              <a:ext uri="{FF2B5EF4-FFF2-40B4-BE49-F238E27FC236}">
                <a16:creationId xmlns:a16="http://schemas.microsoft.com/office/drawing/2014/main" id="{2A137110-684D-47D5-954E-8FF065B49DC8}"/>
              </a:ext>
            </a:extLst>
          </p:cNvPr>
          <p:cNvPicPr>
            <a:picLocks noChangeAspect="1"/>
          </p:cNvPicPr>
          <p:nvPr/>
        </p:nvPicPr>
        <p:blipFill>
          <a:blip r:embed="rId4"/>
          <a:stretch>
            <a:fillRect/>
          </a:stretch>
        </p:blipFill>
        <p:spPr>
          <a:xfrm>
            <a:off x="721516" y="1290022"/>
            <a:ext cx="3157897" cy="2161945"/>
          </a:xfrm>
          <a:prstGeom prst="rect">
            <a:avLst/>
          </a:prstGeom>
        </p:spPr>
      </p:pic>
    </p:spTree>
    <p:extLst>
      <p:ext uri="{BB962C8B-B14F-4D97-AF65-F5344CB8AC3E}">
        <p14:creationId xmlns:p14="http://schemas.microsoft.com/office/powerpoint/2010/main" val="331001725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BD64FC7-3E24-3440-9D63-3E8EE8007A7B}"/>
              </a:ext>
            </a:extLst>
          </p:cNvPr>
          <p:cNvPicPr>
            <a:picLocks noChangeAspect="1"/>
          </p:cNvPicPr>
          <p:nvPr/>
        </p:nvPicPr>
        <p:blipFill>
          <a:blip r:embed="rId3"/>
          <a:stretch>
            <a:fillRect/>
          </a:stretch>
        </p:blipFill>
        <p:spPr>
          <a:xfrm>
            <a:off x="0" y="0"/>
            <a:ext cx="9141291" cy="5143500"/>
          </a:xfrm>
          <a:prstGeom prst="rect">
            <a:avLst/>
          </a:prstGeom>
        </p:spPr>
      </p:pic>
      <p:sp>
        <p:nvSpPr>
          <p:cNvPr id="18" name="TextBox 17">
            <a:extLst>
              <a:ext uri="{FF2B5EF4-FFF2-40B4-BE49-F238E27FC236}">
                <a16:creationId xmlns:a16="http://schemas.microsoft.com/office/drawing/2014/main" id="{AE2C1976-B9D9-4D47-A06E-1CF5D6C3C0DC}"/>
              </a:ext>
            </a:extLst>
          </p:cNvPr>
          <p:cNvSpPr txBox="1"/>
          <p:nvPr/>
        </p:nvSpPr>
        <p:spPr>
          <a:xfrm>
            <a:off x="393642" y="1194613"/>
            <a:ext cx="4623548" cy="1600200"/>
          </a:xfrm>
          <a:prstGeom prst="rect">
            <a:avLst/>
          </a:prstGeom>
          <a:noFill/>
        </p:spPr>
        <p:txBody>
          <a:bodyPr wrap="square" rtlCol="0">
            <a:spAutoFit/>
          </a:bodyPr>
          <a:lstStyle/>
          <a:p>
            <a:pPr marL="228600" indent="-228600">
              <a:lnSpc>
                <a:spcPct val="120000"/>
              </a:lnSpc>
              <a:spcAft>
                <a:spcPts val="600"/>
              </a:spcAft>
              <a:buFont typeface="Arial" panose="020B0604020202020204" pitchFamily="34" charset="0"/>
              <a:buChar char="•"/>
            </a:pPr>
            <a:r>
              <a:rPr lang="es-MX" sz="1400" b="0" i="0" strike="noStrike" cap="none" spc="0" baseline="0">
                <a:solidFill>
                  <a:srgbClr val="262626"/>
                </a:solidFill>
                <a:effectLst/>
                <a:latin typeface="Arial"/>
                <a:ea typeface="Arial"/>
                <a:cs typeface="Arial"/>
              </a:rPr>
              <a:t>Sin necesidad de cobertura adicional</a:t>
            </a:r>
          </a:p>
          <a:p>
            <a:pPr marL="228600" indent="-228600">
              <a:lnSpc>
                <a:spcPct val="120000"/>
              </a:lnSpc>
              <a:spcAft>
                <a:spcPts val="600"/>
              </a:spcAft>
              <a:buFont typeface="Arial" panose="020B0604020202020204" pitchFamily="34" charset="0"/>
              <a:buChar char="•"/>
            </a:pPr>
            <a:r>
              <a:rPr lang="es-MX" sz="1400" b="0" i="0" strike="noStrike" cap="none" spc="0" baseline="0">
                <a:solidFill>
                  <a:srgbClr val="262626"/>
                </a:solidFill>
                <a:effectLst/>
                <a:latin typeface="Arial"/>
                <a:ea typeface="Arial"/>
                <a:cs typeface="Arial"/>
              </a:rPr>
              <a:t>Una tarjeta para todos los servicios médicos </a:t>
            </a:r>
          </a:p>
          <a:p>
            <a:pPr marL="228600" indent="-228600">
              <a:lnSpc>
                <a:spcPct val="120000"/>
              </a:lnSpc>
              <a:spcAft>
                <a:spcPts val="600"/>
              </a:spcAft>
              <a:buFont typeface="Arial" panose="020B0604020202020204" pitchFamily="34" charset="0"/>
              <a:buChar char="•"/>
            </a:pPr>
            <a:r>
              <a:rPr lang="es-MX" sz="1400" b="0" i="0" strike="noStrike" cap="none" spc="0" baseline="0">
                <a:solidFill>
                  <a:srgbClr val="262626"/>
                </a:solidFill>
                <a:effectLst/>
                <a:latin typeface="Arial"/>
                <a:ea typeface="Arial"/>
                <a:cs typeface="Arial"/>
              </a:rPr>
              <a:t>Proporciona un número de </a:t>
            </a:r>
            <a:br>
              <a:rPr sz="1400"/>
            </a:br>
            <a:r>
              <a:rPr lang="es-MX" sz="1400" b="0" i="0" strike="noStrike" cap="none" spc="0" baseline="0">
                <a:solidFill>
                  <a:srgbClr val="262626"/>
                </a:solidFill>
                <a:effectLst/>
                <a:latin typeface="Arial"/>
                <a:ea typeface="Arial"/>
                <a:cs typeface="Arial"/>
              </a:rPr>
              <a:t>teléfono exclusivo de Atención al cliente de TRS</a:t>
            </a:r>
          </a:p>
          <a:p>
            <a:pPr marL="228600" indent="-228600">
              <a:lnSpc>
                <a:spcPct val="120000"/>
              </a:lnSpc>
              <a:spcAft>
                <a:spcPts val="600"/>
              </a:spcAft>
              <a:buFont typeface="Arial" panose="020B0604020202020204" pitchFamily="34" charset="0"/>
              <a:buChar char="•"/>
            </a:pPr>
            <a:r>
              <a:rPr lang="es-MX" sz="1400" b="0" i="0" strike="noStrike" cap="none" spc="0" baseline="0">
                <a:solidFill>
                  <a:srgbClr val="262626"/>
                </a:solidFill>
                <a:effectLst/>
                <a:latin typeface="Arial"/>
                <a:ea typeface="Arial"/>
                <a:cs typeface="Arial"/>
              </a:rPr>
              <a:t>Copagos convenientemente indicados</a:t>
            </a:r>
          </a:p>
        </p:txBody>
      </p:sp>
      <p:sp>
        <p:nvSpPr>
          <p:cNvPr id="22" name="TextBox 21">
            <a:extLst>
              <a:ext uri="{FF2B5EF4-FFF2-40B4-BE49-F238E27FC236}">
                <a16:creationId xmlns:a16="http://schemas.microsoft.com/office/drawing/2014/main" id="{BFE3699C-F533-F845-9712-B4D8148936AD}"/>
              </a:ext>
            </a:extLst>
          </p:cNvPr>
          <p:cNvSpPr txBox="1"/>
          <p:nvPr/>
        </p:nvSpPr>
        <p:spPr>
          <a:xfrm>
            <a:off x="355980" y="502724"/>
            <a:ext cx="7774029" cy="605070"/>
          </a:xfrm>
          <a:prstGeom prst="rect">
            <a:avLst/>
          </a:prstGeom>
          <a:noFill/>
        </p:spPr>
        <p:txBody>
          <a:bodyPr wrap="square" rtlCol="0" anchor="t">
            <a:noAutofit/>
          </a:bodyPr>
          <a:lstStyle/>
          <a:p>
            <a:pPr>
              <a:spcAft>
                <a:spcPts val="1800"/>
              </a:spcAft>
            </a:pPr>
            <a:r>
              <a:rPr lang="es-MX" sz="2800" b="0" i="0" strike="noStrike" cap="none" spc="0" baseline="0">
                <a:solidFill>
                  <a:srgbClr val="29628F"/>
                </a:solidFill>
                <a:effectLst/>
                <a:latin typeface="Arial"/>
                <a:ea typeface="Arial"/>
                <a:cs typeface="Arial"/>
              </a:rPr>
              <a:t>Plan TRS-Care Medicare Advantage PPO </a:t>
            </a:r>
          </a:p>
        </p:txBody>
      </p:sp>
      <p:sp>
        <p:nvSpPr>
          <p:cNvPr id="23" name="TextBox 22">
            <a:extLst>
              <a:ext uri="{FF2B5EF4-FFF2-40B4-BE49-F238E27FC236}">
                <a16:creationId xmlns:a16="http://schemas.microsoft.com/office/drawing/2014/main" id="{96A25D23-5FFE-434C-B408-E31D6CF5F92A}"/>
              </a:ext>
            </a:extLst>
          </p:cNvPr>
          <p:cNvSpPr txBox="1"/>
          <p:nvPr/>
        </p:nvSpPr>
        <p:spPr>
          <a:xfrm>
            <a:off x="386272" y="2904621"/>
            <a:ext cx="4502372" cy="1115568"/>
          </a:xfrm>
          <a:prstGeom prst="rect">
            <a:avLst/>
          </a:prstGeom>
          <a:noFill/>
        </p:spPr>
        <p:txBody>
          <a:bodyPr wrap="square" rtlCol="0">
            <a:spAutoFit/>
          </a:bodyPr>
          <a:lstStyle/>
          <a:p>
            <a:pPr>
              <a:lnSpc>
                <a:spcPct val="120000"/>
              </a:lnSpc>
              <a:spcAft>
                <a:spcPts val="600"/>
              </a:spcAft>
            </a:pPr>
            <a:r>
              <a:rPr lang="es-MX" sz="1400" b="0" i="0" strike="noStrike" cap="none" spc="0" baseline="0">
                <a:solidFill>
                  <a:srgbClr val="262626"/>
                </a:solidFill>
                <a:effectLst/>
                <a:latin typeface="Arial"/>
                <a:ea typeface="Arial"/>
                <a:cs typeface="Arial"/>
              </a:rPr>
              <a:t>Primero, debe inscribirse en la Parte B de Medicare y proporcionar su ID de Medicare a TRS para inscribirse en TRS-Care Medicare Advantage y TRS-Care Medicare Rx</a:t>
            </a:r>
            <a:r>
              <a:rPr lang="es-MX" sz="1400" b="0" i="0" strike="noStrike" cap="none" spc="0" baseline="30000">
                <a:solidFill>
                  <a:srgbClr val="262626"/>
                </a:solidFill>
                <a:effectLst/>
                <a:latin typeface="Arial"/>
                <a:ea typeface="Arial"/>
                <a:cs typeface="Arial"/>
              </a:rPr>
              <a:t>®</a:t>
            </a:r>
            <a:r>
              <a:rPr lang="es-MX" sz="1400" b="0" i="0" strike="noStrike" cap="none" spc="0" baseline="0">
                <a:solidFill>
                  <a:srgbClr val="262626"/>
                </a:solidFill>
                <a:effectLst/>
                <a:latin typeface="Arial"/>
                <a:ea typeface="Arial"/>
                <a:cs typeface="Arial"/>
              </a:rPr>
              <a:t> </a:t>
            </a:r>
          </a:p>
        </p:txBody>
      </p:sp>
      <p:sp>
        <p:nvSpPr>
          <p:cNvPr id="24" name="TextBox 23">
            <a:extLst>
              <a:ext uri="{FF2B5EF4-FFF2-40B4-BE49-F238E27FC236}">
                <a16:creationId xmlns:a16="http://schemas.microsoft.com/office/drawing/2014/main" id="{432BEB93-FACA-0E4D-813C-C78F4A19C49D}"/>
              </a:ext>
            </a:extLst>
          </p:cNvPr>
          <p:cNvSpPr txBox="1"/>
          <p:nvPr/>
        </p:nvSpPr>
        <p:spPr>
          <a:xfrm>
            <a:off x="355965" y="4031185"/>
            <a:ext cx="8364595" cy="859536"/>
          </a:xfrm>
          <a:prstGeom prst="rect">
            <a:avLst/>
          </a:prstGeom>
          <a:noFill/>
        </p:spPr>
        <p:txBody>
          <a:bodyPr wrap="square" rtlCol="0">
            <a:spAutoFit/>
          </a:bodyPr>
          <a:lstStyle/>
          <a:p>
            <a:pPr>
              <a:lnSpc>
                <a:spcPct val="120000"/>
              </a:lnSpc>
              <a:spcAft>
                <a:spcPts val="600"/>
              </a:spcAft>
            </a:pPr>
            <a:r>
              <a:rPr lang="es-MX" sz="1400" b="0" i="0" strike="noStrike" cap="none" spc="0" baseline="0" dirty="0">
                <a:solidFill>
                  <a:srgbClr val="262626"/>
                </a:solidFill>
                <a:effectLst/>
                <a:latin typeface="Arial"/>
                <a:ea typeface="Arial"/>
                <a:cs typeface="Arial"/>
              </a:rPr>
              <a:t>Con su plan TRS-</a:t>
            </a:r>
            <a:r>
              <a:rPr lang="es-MX" sz="1400" b="0" i="0" strike="noStrike" cap="none" spc="0" baseline="0" dirty="0" err="1">
                <a:solidFill>
                  <a:srgbClr val="262626"/>
                </a:solidFill>
                <a:effectLst/>
                <a:latin typeface="Arial"/>
                <a:ea typeface="Arial"/>
                <a:cs typeface="Arial"/>
              </a:rPr>
              <a:t>Care</a:t>
            </a:r>
            <a:r>
              <a:rPr lang="es-MX" sz="1400" b="0" i="0" strike="noStrike" cap="none" spc="0" baseline="0" dirty="0">
                <a:solidFill>
                  <a:srgbClr val="262626"/>
                </a:solidFill>
                <a:effectLst/>
                <a:latin typeface="Arial"/>
                <a:ea typeface="Arial"/>
                <a:cs typeface="Arial"/>
              </a:rPr>
              <a:t> Medicare </a:t>
            </a:r>
            <a:r>
              <a:rPr lang="es-MX" sz="1400" b="0" i="0" strike="noStrike" cap="none" spc="0" baseline="0" dirty="0" err="1">
                <a:solidFill>
                  <a:srgbClr val="262626"/>
                </a:solidFill>
                <a:effectLst/>
                <a:latin typeface="Arial"/>
                <a:ea typeface="Arial"/>
                <a:cs typeface="Arial"/>
              </a:rPr>
              <a:t>Advantage</a:t>
            </a:r>
            <a:r>
              <a:rPr lang="es-MX" sz="1400" b="0" i="0" strike="noStrike" cap="none" spc="0" baseline="0" dirty="0">
                <a:solidFill>
                  <a:srgbClr val="262626"/>
                </a:solidFill>
                <a:effectLst/>
                <a:latin typeface="Arial"/>
                <a:ea typeface="Arial"/>
                <a:cs typeface="Arial"/>
              </a:rPr>
              <a:t>, puede ver cualquier proveedor de su elección, </a:t>
            </a:r>
            <a:br>
              <a:rPr sz="1400" dirty="0"/>
            </a:br>
            <a:r>
              <a:rPr lang="es-MX" sz="1400" b="0" i="0" strike="noStrike" cap="none" spc="0" baseline="0" dirty="0">
                <a:solidFill>
                  <a:srgbClr val="262626"/>
                </a:solidFill>
                <a:effectLst/>
                <a:latin typeface="Arial"/>
                <a:ea typeface="Arial"/>
                <a:cs typeface="Arial"/>
              </a:rPr>
              <a:t>sin cambios en sus beneficios, siempre y cuando el proveedor acepte Medicare y esté dispuesto a facturar a </a:t>
            </a:r>
            <a:r>
              <a:rPr lang="es-MX" sz="1400" b="0" i="0" strike="noStrike" cap="none" spc="0" baseline="0" dirty="0" err="1">
                <a:solidFill>
                  <a:srgbClr val="262626"/>
                </a:solidFill>
                <a:effectLst/>
                <a:latin typeface="Arial"/>
                <a:ea typeface="Arial"/>
                <a:cs typeface="Arial"/>
              </a:rPr>
              <a:t>UnitedHealthcare</a:t>
            </a:r>
            <a:r>
              <a:rPr lang="es-MX" sz="1400" b="0" i="0" strike="noStrike" cap="none" spc="0" baseline="0" dirty="0">
                <a:solidFill>
                  <a:srgbClr val="262626"/>
                </a:solidFill>
                <a:effectLst/>
                <a:latin typeface="Arial"/>
                <a:ea typeface="Arial"/>
                <a:cs typeface="Arial"/>
              </a:rPr>
              <a:t>.</a:t>
            </a:r>
          </a:p>
        </p:txBody>
      </p:sp>
      <p:sp>
        <p:nvSpPr>
          <p:cNvPr id="25" name="TextBox 24">
            <a:extLst>
              <a:ext uri="{FF2B5EF4-FFF2-40B4-BE49-F238E27FC236}">
                <a16:creationId xmlns:a16="http://schemas.microsoft.com/office/drawing/2014/main" id="{71049777-8270-7747-8C9E-5C5EF4FDB955}"/>
              </a:ext>
            </a:extLst>
          </p:cNvPr>
          <p:cNvSpPr txBox="1"/>
          <p:nvPr/>
        </p:nvSpPr>
        <p:spPr>
          <a:xfrm>
            <a:off x="5054853" y="1107794"/>
            <a:ext cx="3198412" cy="603504"/>
          </a:xfrm>
          <a:prstGeom prst="rect">
            <a:avLst/>
          </a:prstGeom>
          <a:noFill/>
        </p:spPr>
        <p:txBody>
          <a:bodyPr wrap="square" rtlCol="0">
            <a:spAutoFit/>
          </a:bodyPr>
          <a:lstStyle/>
          <a:p>
            <a:pPr>
              <a:lnSpc>
                <a:spcPct val="120000"/>
              </a:lnSpc>
              <a:spcAft>
                <a:spcPts val="600"/>
              </a:spcAft>
            </a:pPr>
            <a:r>
              <a:rPr lang="es-MX" sz="1400" b="1" i="0" strike="noStrike" cap="none" spc="0" baseline="0">
                <a:solidFill>
                  <a:srgbClr val="262626"/>
                </a:solidFill>
                <a:effectLst/>
                <a:latin typeface="Arial"/>
                <a:ea typeface="Arial"/>
                <a:cs typeface="Arial"/>
              </a:rPr>
              <a:t>¿Cómo es mi tarjeta de identificación? </a:t>
            </a:r>
          </a:p>
        </p:txBody>
      </p:sp>
      <p:pic>
        <p:nvPicPr>
          <p:cNvPr id="2" name="Picture 1">
            <a:extLst>
              <a:ext uri="{FF2B5EF4-FFF2-40B4-BE49-F238E27FC236}">
                <a16:creationId xmlns:a16="http://schemas.microsoft.com/office/drawing/2014/main" id="{3ED0D07A-EC76-4510-9814-86F2AA86D8DD}"/>
              </a:ext>
            </a:extLst>
          </p:cNvPr>
          <p:cNvPicPr>
            <a:picLocks noChangeAspect="1"/>
          </p:cNvPicPr>
          <p:nvPr/>
        </p:nvPicPr>
        <p:blipFill>
          <a:blip r:embed="rId4"/>
          <a:stretch>
            <a:fillRect/>
          </a:stretch>
        </p:blipFill>
        <p:spPr>
          <a:xfrm>
            <a:off x="5017190" y="1688520"/>
            <a:ext cx="3189856" cy="2015523"/>
          </a:xfrm>
          <a:prstGeom prst="rect">
            <a:avLst/>
          </a:prstGeom>
        </p:spPr>
      </p:pic>
    </p:spTree>
    <p:extLst>
      <p:ext uri="{BB962C8B-B14F-4D97-AF65-F5344CB8AC3E}">
        <p14:creationId xmlns:p14="http://schemas.microsoft.com/office/powerpoint/2010/main" val="315678541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ED115D-7F2C-BF46-9F6A-331E0E46F71C}"/>
              </a:ext>
            </a:extLst>
          </p:cNvPr>
          <p:cNvPicPr>
            <a:picLocks noChangeAspect="1"/>
          </p:cNvPicPr>
          <p:nvPr/>
        </p:nvPicPr>
        <p:blipFill>
          <a:blip r:embed="rId3"/>
          <a:stretch>
            <a:fillRect/>
          </a:stretch>
        </p:blipFill>
        <p:spPr>
          <a:xfrm>
            <a:off x="2709" y="55611"/>
            <a:ext cx="9141291" cy="5143500"/>
          </a:xfrm>
          <a:prstGeom prst="rect">
            <a:avLst/>
          </a:prstGeom>
        </p:spPr>
      </p:pic>
      <p:pic>
        <p:nvPicPr>
          <p:cNvPr id="10" name="Picture 9">
            <a:extLst>
              <a:ext uri="{FF2B5EF4-FFF2-40B4-BE49-F238E27FC236}">
                <a16:creationId xmlns:a16="http://schemas.microsoft.com/office/drawing/2014/main" id="{8EFC7E90-1BFE-EC46-BF61-5943823FC3D5}"/>
              </a:ext>
            </a:extLst>
          </p:cNvPr>
          <p:cNvPicPr>
            <a:picLocks noChangeAspect="1"/>
          </p:cNvPicPr>
          <p:nvPr/>
        </p:nvPicPr>
        <p:blipFill>
          <a:blip r:embed="rId4"/>
          <a:srcRect l="37097" t="71113" r="58602" b="20860"/>
          <a:stretch>
            <a:fillRect/>
          </a:stretch>
        </p:blipFill>
        <p:spPr>
          <a:xfrm>
            <a:off x="4082481" y="2197724"/>
            <a:ext cx="393291" cy="412903"/>
          </a:xfrm>
          <a:prstGeom prst="rect">
            <a:avLst/>
          </a:prstGeom>
        </p:spPr>
      </p:pic>
      <p:pic>
        <p:nvPicPr>
          <p:cNvPr id="11" name="Picture 10">
            <a:extLst>
              <a:ext uri="{FF2B5EF4-FFF2-40B4-BE49-F238E27FC236}">
                <a16:creationId xmlns:a16="http://schemas.microsoft.com/office/drawing/2014/main" id="{9DEDE83E-CD7C-504E-9EA3-A5076E56DD91}"/>
              </a:ext>
            </a:extLst>
          </p:cNvPr>
          <p:cNvPicPr>
            <a:picLocks noChangeAspect="1"/>
          </p:cNvPicPr>
          <p:nvPr/>
        </p:nvPicPr>
        <p:blipFill>
          <a:blip r:embed="rId4"/>
          <a:srcRect l="37097" t="71113" r="58602" b="20860"/>
          <a:stretch>
            <a:fillRect/>
          </a:stretch>
        </p:blipFill>
        <p:spPr>
          <a:xfrm>
            <a:off x="4082481" y="2627361"/>
            <a:ext cx="393291" cy="412903"/>
          </a:xfrm>
          <a:prstGeom prst="rect">
            <a:avLst/>
          </a:prstGeom>
        </p:spPr>
      </p:pic>
      <p:pic>
        <p:nvPicPr>
          <p:cNvPr id="12" name="Picture 11">
            <a:extLst>
              <a:ext uri="{FF2B5EF4-FFF2-40B4-BE49-F238E27FC236}">
                <a16:creationId xmlns:a16="http://schemas.microsoft.com/office/drawing/2014/main" id="{2668F787-811C-4F47-A6F1-50FBA304433C}"/>
              </a:ext>
            </a:extLst>
          </p:cNvPr>
          <p:cNvPicPr>
            <a:picLocks noChangeAspect="1"/>
          </p:cNvPicPr>
          <p:nvPr/>
        </p:nvPicPr>
        <p:blipFill>
          <a:blip r:embed="rId4"/>
          <a:srcRect l="37097" t="71113" r="58602" b="20860"/>
          <a:stretch>
            <a:fillRect/>
          </a:stretch>
        </p:blipFill>
        <p:spPr>
          <a:xfrm>
            <a:off x="4082480" y="3100976"/>
            <a:ext cx="393291" cy="412903"/>
          </a:xfrm>
          <a:prstGeom prst="rect">
            <a:avLst/>
          </a:prstGeom>
        </p:spPr>
      </p:pic>
      <p:sp>
        <p:nvSpPr>
          <p:cNvPr id="13" name="TextBox 12">
            <a:extLst>
              <a:ext uri="{FF2B5EF4-FFF2-40B4-BE49-F238E27FC236}">
                <a16:creationId xmlns:a16="http://schemas.microsoft.com/office/drawing/2014/main" id="{5F96E97B-C61D-6344-8248-9E4189BCD934}"/>
              </a:ext>
            </a:extLst>
          </p:cNvPr>
          <p:cNvSpPr txBox="1"/>
          <p:nvPr/>
        </p:nvSpPr>
        <p:spPr>
          <a:xfrm>
            <a:off x="4506221" y="2224144"/>
            <a:ext cx="4491474" cy="2484120"/>
          </a:xfrm>
          <a:prstGeom prst="rect">
            <a:avLst/>
          </a:prstGeom>
          <a:noFill/>
        </p:spPr>
        <p:txBody>
          <a:bodyPr wrap="square" rtlCol="0">
            <a:spAutoFit/>
          </a:bodyPr>
          <a:lstStyle/>
          <a:p>
            <a:pPr>
              <a:spcAft>
                <a:spcPts val="1800"/>
              </a:spcAft>
            </a:pPr>
            <a:r>
              <a:rPr lang="es-MX" sz="1400" b="0" i="0" strike="noStrike" cap="none" spc="0" baseline="0" dirty="0">
                <a:solidFill>
                  <a:srgbClr val="262626"/>
                </a:solidFill>
                <a:effectLst/>
                <a:latin typeface="Arial"/>
                <a:ea typeface="Arial"/>
                <a:cs typeface="Arial"/>
              </a:rPr>
              <a:t>Su médico de atención primaria puede conocer su historial médico general</a:t>
            </a:r>
          </a:p>
          <a:p>
            <a:pPr>
              <a:spcAft>
                <a:spcPts val="1800"/>
              </a:spcAft>
            </a:pPr>
            <a:r>
              <a:rPr lang="es-MX" sz="1400" b="0" i="0" strike="noStrike" cap="none" spc="0" baseline="0" dirty="0">
                <a:solidFill>
                  <a:srgbClr val="262626"/>
                </a:solidFill>
                <a:effectLst/>
                <a:latin typeface="Arial"/>
                <a:ea typeface="Arial"/>
                <a:cs typeface="Arial"/>
              </a:rPr>
              <a:t>Puede crear una relación de confianza a largo plazo</a:t>
            </a:r>
          </a:p>
          <a:p>
            <a:pPr>
              <a:spcAft>
                <a:spcPts val="1800"/>
              </a:spcAft>
            </a:pPr>
            <a:r>
              <a:rPr lang="es-MX" sz="1400" b="0" i="0" strike="noStrike" cap="none" spc="0" baseline="0" dirty="0">
                <a:solidFill>
                  <a:srgbClr val="262626"/>
                </a:solidFill>
                <a:effectLst/>
                <a:latin typeface="Arial"/>
                <a:ea typeface="Arial"/>
                <a:cs typeface="Arial"/>
              </a:rPr>
              <a:t>Su plan no requiere referencias para ver a otros proveedores</a:t>
            </a:r>
          </a:p>
          <a:p>
            <a:pPr>
              <a:spcAft>
                <a:spcPts val="1800"/>
              </a:spcAft>
            </a:pPr>
            <a:r>
              <a:rPr lang="es-MX" sz="1400" b="0" i="0" strike="noStrike" cap="none" spc="0" baseline="0" dirty="0">
                <a:solidFill>
                  <a:srgbClr val="262626"/>
                </a:solidFill>
                <a:effectLst/>
                <a:latin typeface="Arial"/>
                <a:ea typeface="Arial"/>
                <a:cs typeface="Arial"/>
              </a:rPr>
              <a:t>Su médico de atención primaria le ayudará a cuidar de usted cuando esté enfermo y a mantenerse sano con atención preventiva </a:t>
            </a:r>
          </a:p>
        </p:txBody>
      </p:sp>
      <p:sp>
        <p:nvSpPr>
          <p:cNvPr id="14" name="TextBox 13">
            <a:extLst>
              <a:ext uri="{FF2B5EF4-FFF2-40B4-BE49-F238E27FC236}">
                <a16:creationId xmlns:a16="http://schemas.microsoft.com/office/drawing/2014/main" id="{A75513F3-0074-E24B-82BF-F7D9AB936B0E}"/>
              </a:ext>
            </a:extLst>
          </p:cNvPr>
          <p:cNvSpPr txBox="1"/>
          <p:nvPr/>
        </p:nvSpPr>
        <p:spPr>
          <a:xfrm>
            <a:off x="3883068" y="262444"/>
            <a:ext cx="4907596" cy="1186944"/>
          </a:xfrm>
          <a:prstGeom prst="rect">
            <a:avLst/>
          </a:prstGeom>
          <a:noFill/>
        </p:spPr>
        <p:txBody>
          <a:bodyPr wrap="square" rtlCol="0" anchor="ctr">
            <a:noAutofit/>
          </a:bodyPr>
          <a:lstStyle/>
          <a:p>
            <a:pPr>
              <a:spcAft>
                <a:spcPts val="1800"/>
              </a:spcAft>
            </a:pPr>
            <a:r>
              <a:rPr lang="es-MX" sz="2800" b="0" i="0" strike="noStrike" cap="none" spc="0" baseline="0" dirty="0">
                <a:solidFill>
                  <a:srgbClr val="29628F"/>
                </a:solidFill>
                <a:effectLst/>
                <a:latin typeface="Arial"/>
                <a:ea typeface="Arial"/>
                <a:cs typeface="Arial"/>
              </a:rPr>
              <a:t>Construir relaciones saludables con los proveedores</a:t>
            </a:r>
          </a:p>
        </p:txBody>
      </p:sp>
      <p:pic>
        <p:nvPicPr>
          <p:cNvPr id="17" name="Picture 16">
            <a:extLst>
              <a:ext uri="{FF2B5EF4-FFF2-40B4-BE49-F238E27FC236}">
                <a16:creationId xmlns:a16="http://schemas.microsoft.com/office/drawing/2014/main" id="{CD38BE63-C1B8-2846-874D-A1CCB7FDD6AB}"/>
              </a:ext>
            </a:extLst>
          </p:cNvPr>
          <p:cNvPicPr>
            <a:picLocks noChangeAspect="1"/>
          </p:cNvPicPr>
          <p:nvPr/>
        </p:nvPicPr>
        <p:blipFill>
          <a:blip r:embed="rId4"/>
          <a:srcRect l="37097" t="71113" r="58602" b="20860"/>
          <a:stretch>
            <a:fillRect/>
          </a:stretch>
        </p:blipFill>
        <p:spPr>
          <a:xfrm>
            <a:off x="4079771" y="3769476"/>
            <a:ext cx="393291" cy="412903"/>
          </a:xfrm>
          <a:prstGeom prst="rect">
            <a:avLst/>
          </a:prstGeom>
        </p:spPr>
      </p:pic>
      <p:sp>
        <p:nvSpPr>
          <p:cNvPr id="18" name="TextBox 17">
            <a:extLst>
              <a:ext uri="{FF2B5EF4-FFF2-40B4-BE49-F238E27FC236}">
                <a16:creationId xmlns:a16="http://schemas.microsoft.com/office/drawing/2014/main" id="{5184B130-2831-B344-BE20-B6FF03F3E3E0}"/>
              </a:ext>
            </a:extLst>
          </p:cNvPr>
          <p:cNvSpPr txBox="1"/>
          <p:nvPr/>
        </p:nvSpPr>
        <p:spPr>
          <a:xfrm>
            <a:off x="3793468" y="1558172"/>
            <a:ext cx="4997196" cy="579120"/>
          </a:xfrm>
          <a:prstGeom prst="rect">
            <a:avLst/>
          </a:prstGeom>
          <a:noFill/>
        </p:spPr>
        <p:txBody>
          <a:bodyPr wrap="square" rtlCol="0">
            <a:spAutoFit/>
          </a:bodyPr>
          <a:lstStyle/>
          <a:p>
            <a:pPr>
              <a:spcAft>
                <a:spcPts val="1800"/>
              </a:spcAft>
            </a:pPr>
            <a:r>
              <a:rPr lang="es-MX" sz="1600" b="1" i="0" strike="noStrike" cap="none" spc="0" baseline="0" dirty="0">
                <a:solidFill>
                  <a:srgbClr val="262626"/>
                </a:solidFill>
                <a:effectLst/>
                <a:latin typeface="Arial"/>
                <a:ea typeface="Arial"/>
                <a:cs typeface="Arial"/>
              </a:rPr>
              <a:t>Beneficios de tener un médico de atención primaria (PCP)</a:t>
            </a:r>
            <a:endParaRPr lang="en-US" sz="16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20" name="Picture 19" descr="A close up of a logo&#10;&#10;Description automatically generated">
            <a:extLst>
              <a:ext uri="{FF2B5EF4-FFF2-40B4-BE49-F238E27FC236}">
                <a16:creationId xmlns:a16="http://schemas.microsoft.com/office/drawing/2014/main" id="{193CE18A-EFA2-B342-BD8E-CE56C9120D38}"/>
              </a:ext>
            </a:extLst>
          </p:cNvPr>
          <p:cNvPicPr>
            <a:picLocks noChangeAspect="1"/>
          </p:cNvPicPr>
          <p:nvPr/>
        </p:nvPicPr>
        <p:blipFill>
          <a:blip r:embed="rId5"/>
          <a:srcRect l="7342" t="19274" r="62290" b="30879"/>
          <a:stretch>
            <a:fillRect/>
          </a:stretch>
        </p:blipFill>
        <p:spPr>
          <a:xfrm>
            <a:off x="696568" y="1346111"/>
            <a:ext cx="2710482" cy="2502569"/>
          </a:xfrm>
          <a:prstGeom prst="rect">
            <a:avLst/>
          </a:prstGeom>
        </p:spPr>
      </p:pic>
    </p:spTree>
    <p:extLst>
      <p:ext uri="{BB962C8B-B14F-4D97-AF65-F5344CB8AC3E}">
        <p14:creationId xmlns:p14="http://schemas.microsoft.com/office/powerpoint/2010/main" val="265056212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67E8B87-88AB-B343-B158-BABFA01391BC}"/>
              </a:ext>
            </a:extLst>
          </p:cNvPr>
          <p:cNvPicPr>
            <a:picLocks noChangeAspect="1"/>
          </p:cNvPicPr>
          <p:nvPr/>
        </p:nvPicPr>
        <p:blipFill>
          <a:blip r:embed="rId3"/>
          <a:stretch>
            <a:fillRect/>
          </a:stretch>
        </p:blipFill>
        <p:spPr>
          <a:xfrm>
            <a:off x="0" y="0"/>
            <a:ext cx="9141291" cy="5143500"/>
          </a:xfrm>
          <a:prstGeom prst="rect">
            <a:avLst/>
          </a:prstGeom>
        </p:spPr>
      </p:pic>
      <p:sp>
        <p:nvSpPr>
          <p:cNvPr id="22" name="TextBox 21">
            <a:extLst>
              <a:ext uri="{FF2B5EF4-FFF2-40B4-BE49-F238E27FC236}">
                <a16:creationId xmlns:a16="http://schemas.microsoft.com/office/drawing/2014/main" id="{255D3C1B-053D-9846-A43B-4CC2C28E9B47}"/>
              </a:ext>
            </a:extLst>
          </p:cNvPr>
          <p:cNvSpPr txBox="1"/>
          <p:nvPr/>
        </p:nvSpPr>
        <p:spPr>
          <a:xfrm>
            <a:off x="4043218" y="1761307"/>
            <a:ext cx="4623548" cy="307777"/>
          </a:xfrm>
          <a:prstGeom prst="rect">
            <a:avLst/>
          </a:prstGeom>
          <a:noFill/>
        </p:spPr>
        <p:txBody>
          <a:bodyPr wrap="square" rtlCol="0">
            <a:spAutoFit/>
          </a:bodyPr>
          <a:lstStyle/>
          <a:p>
            <a:pPr>
              <a:spcAft>
                <a:spcPts val="600"/>
              </a:spcAft>
            </a:pPr>
            <a:endParaRPr lang="en-US" sz="1400">
              <a:solidFill>
                <a:schemeClr val="tx1">
                  <a:lumMod val="85000"/>
                  <a:lumOff val="15000"/>
                </a:schemeClr>
              </a:solidFill>
              <a:latin typeface="Arial" panose="020B0604020202020204" pitchFamily="34" charset="0"/>
              <a:cs typeface="Arial" panose="020B0604020202020204" pitchFamily="34" charset="0"/>
            </a:endParaRPr>
          </a:p>
        </p:txBody>
      </p:sp>
      <p:sp>
        <p:nvSpPr>
          <p:cNvPr id="13" name="Title 5">
            <a:extLst>
              <a:ext uri="{FF2B5EF4-FFF2-40B4-BE49-F238E27FC236}">
                <a16:creationId xmlns:a16="http://schemas.microsoft.com/office/drawing/2014/main" id="{A1639972-E131-4D00-A5D5-4686D7FEC084}"/>
              </a:ext>
            </a:extLst>
          </p:cNvPr>
          <p:cNvSpPr txBox="1"/>
          <p:nvPr/>
        </p:nvSpPr>
        <p:spPr>
          <a:xfrm>
            <a:off x="314003" y="522935"/>
            <a:ext cx="8515992" cy="49244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sz="3300" b="1" i="0" strike="noStrike" cap="none" spc="0" baseline="0">
                <a:solidFill>
                  <a:srgbClr val="1F4E79"/>
                </a:solidFill>
                <a:effectLst/>
                <a:latin typeface="Arial"/>
                <a:ea typeface="Arial"/>
                <a:cs typeface="Arial"/>
              </a:rPr>
              <a:t>Encontrar un médico es fácil</a:t>
            </a:r>
            <a:endParaRPr lang="en-US" b="1">
              <a:solidFill>
                <a:schemeClr val="accent5">
                  <a:lumMod val="50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9E79219-4677-48CE-859D-08C7BF909342}"/>
              </a:ext>
            </a:extLst>
          </p:cNvPr>
          <p:cNvSpPr txBox="1"/>
          <p:nvPr/>
        </p:nvSpPr>
        <p:spPr>
          <a:xfrm>
            <a:off x="905691" y="1364700"/>
            <a:ext cx="7332618" cy="3383280"/>
          </a:xfrm>
          <a:prstGeom prst="rect">
            <a:avLst/>
          </a:prstGeom>
          <a:noFill/>
        </p:spPr>
        <p:txBody>
          <a:bodyPr wrap="square" rtlCol="0">
            <a:spAutoFit/>
          </a:bodyPr>
          <a:lstStyle/>
          <a:p>
            <a:pPr algn="ctr"/>
            <a:r>
              <a:rPr lang="es-MX" sz="2400" b="0" i="0" strike="noStrike" cap="none" spc="0" baseline="0">
                <a:solidFill>
                  <a:srgbClr val="000000"/>
                </a:solidFill>
                <a:effectLst/>
                <a:latin typeface="Arial"/>
                <a:ea typeface="Arial"/>
                <a:cs typeface="Arial"/>
              </a:rPr>
              <a:t>Si necesita ayuda para encontrar un médico o un especialista, simplemente llame a UnitedHealthcare. Incluso podemos ayudar a programar esa primera cita. Para ver si su proveedor forma parte de la red UnitedHealthcare, visite </a:t>
            </a:r>
            <a:r>
              <a:rPr lang="es-MX" sz="2400" b="1" i="0" strike="noStrike" cap="none" spc="0" baseline="0">
                <a:solidFill>
                  <a:srgbClr val="000000"/>
                </a:solidFill>
                <a:latin typeface="Arial"/>
                <a:ea typeface="Arial"/>
                <a:cs typeface="Arial"/>
                <a:hlinkClick r:id="rId4" history="0"/>
              </a:rPr>
              <a:t>www.uhcretiree.com/TRS-CareMA</a:t>
            </a:r>
            <a:r>
              <a:rPr lang="es-MX" sz="2400" b="1" i="0" strike="noStrike" cap="none" spc="0" baseline="0">
                <a:solidFill>
                  <a:srgbClr val="000000"/>
                </a:solidFill>
                <a:effectLst/>
                <a:latin typeface="Arial"/>
                <a:ea typeface="Arial"/>
                <a:cs typeface="Arial"/>
              </a:rPr>
              <a:t> </a:t>
            </a:r>
            <a:r>
              <a:rPr lang="es-MX" sz="2400" b="0" i="0" strike="noStrike" cap="none" spc="0" baseline="0">
                <a:solidFill>
                  <a:srgbClr val="000000"/>
                </a:solidFill>
                <a:effectLst/>
                <a:latin typeface="Arial"/>
                <a:ea typeface="Arial"/>
                <a:cs typeface="Arial"/>
              </a:rPr>
              <a:t>y haga clic en “Buscar un proveedor ahora” (Look up a provider now). </a:t>
            </a:r>
          </a:p>
          <a:p>
            <a:endParaRPr lang="en-US" sz="2400">
              <a:solidFill>
                <a:srgbClr val="29628F"/>
              </a:solidFill>
              <a:latin typeface="Arial" panose="020B0604020202020204" pitchFamily="34" charset="0"/>
              <a:cs typeface="Arial" panose="020B0604020202020204" pitchFamily="34" charset="0"/>
            </a:endParaRPr>
          </a:p>
          <a:p>
            <a:endParaRPr lang="en-US" sz="2400">
              <a:solidFill>
                <a:srgbClr val="29628F"/>
              </a:solidFill>
            </a:endParaRPr>
          </a:p>
        </p:txBody>
      </p:sp>
      <p:sp>
        <p:nvSpPr>
          <p:cNvPr id="15" name="object 21">
            <a:extLst>
              <a:ext uri="{FF2B5EF4-FFF2-40B4-BE49-F238E27FC236}">
                <a16:creationId xmlns:a16="http://schemas.microsoft.com/office/drawing/2014/main" id="{03074897-227E-46FA-B2FA-1B653C807D5B}"/>
              </a:ext>
            </a:extLst>
          </p:cNvPr>
          <p:cNvSpPr/>
          <p:nvPr/>
        </p:nvSpPr>
        <p:spPr>
          <a:xfrm>
            <a:off x="122791" y="1524000"/>
            <a:ext cx="612642" cy="707429"/>
          </a:xfrm>
          <a:prstGeom prst="rect">
            <a:avLst/>
          </a:prstGeom>
          <a:blipFill>
            <a:blip r:embed="rId5"/>
            <a:stretch>
              <a:fillRect/>
            </a:stretch>
          </a:blipFill>
        </p:spPr>
        <p:txBody>
          <a:bodyPr wrap="square" lIns="0" tIns="0" rIns="0" bIns="0" rtlCol="0"/>
          <a:lstStyle/>
          <a:p>
            <a:endParaRPr/>
          </a:p>
        </p:txBody>
      </p:sp>
    </p:spTree>
    <p:extLst>
      <p:ext uri="{BB962C8B-B14F-4D97-AF65-F5344CB8AC3E}">
        <p14:creationId xmlns:p14="http://schemas.microsoft.com/office/powerpoint/2010/main" val="277821992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67E8B87-88AB-B343-B158-BABFA01391BC}"/>
              </a:ext>
            </a:extLst>
          </p:cNvPr>
          <p:cNvPicPr>
            <a:picLocks noChangeAspect="1"/>
          </p:cNvPicPr>
          <p:nvPr/>
        </p:nvPicPr>
        <p:blipFill>
          <a:blip r:embed="rId3"/>
          <a:stretch>
            <a:fillRect/>
          </a:stretch>
        </p:blipFill>
        <p:spPr>
          <a:xfrm>
            <a:off x="0" y="0"/>
            <a:ext cx="9141291" cy="5143500"/>
          </a:xfrm>
          <a:prstGeom prst="rect">
            <a:avLst/>
          </a:prstGeom>
        </p:spPr>
      </p:pic>
      <p:sp>
        <p:nvSpPr>
          <p:cNvPr id="13" name="TextBox 12">
            <a:extLst>
              <a:ext uri="{FF2B5EF4-FFF2-40B4-BE49-F238E27FC236}">
                <a16:creationId xmlns:a16="http://schemas.microsoft.com/office/drawing/2014/main" id="{67585044-A103-B442-AFC5-341F974803DC}"/>
              </a:ext>
            </a:extLst>
          </p:cNvPr>
          <p:cNvSpPr txBox="1"/>
          <p:nvPr/>
        </p:nvSpPr>
        <p:spPr>
          <a:xfrm>
            <a:off x="487394" y="853974"/>
            <a:ext cx="8656606" cy="304800"/>
          </a:xfrm>
          <a:prstGeom prst="rect">
            <a:avLst/>
          </a:prstGeom>
          <a:noFill/>
        </p:spPr>
        <p:txBody>
          <a:bodyPr wrap="square" rtlCol="0">
            <a:spAutoFit/>
          </a:bodyPr>
          <a:lstStyle/>
          <a:p>
            <a:pPr>
              <a:spcAft>
                <a:spcPts val="1800"/>
              </a:spcAft>
            </a:pPr>
            <a:r>
              <a:rPr lang="es-MX" sz="1400" b="1" i="0" strike="noStrike" cap="none" spc="0" baseline="0">
                <a:solidFill>
                  <a:srgbClr val="262626"/>
                </a:solidFill>
                <a:effectLst/>
                <a:latin typeface="Arial"/>
                <a:ea typeface="Arial"/>
                <a:cs typeface="Arial"/>
              </a:rPr>
              <a:t>¿Conoce los términos del vocabulario?</a:t>
            </a:r>
          </a:p>
        </p:txBody>
      </p:sp>
      <p:sp>
        <p:nvSpPr>
          <p:cNvPr id="21" name="TextBox 20">
            <a:extLst>
              <a:ext uri="{FF2B5EF4-FFF2-40B4-BE49-F238E27FC236}">
                <a16:creationId xmlns:a16="http://schemas.microsoft.com/office/drawing/2014/main" id="{29EAE3C3-CBAF-724B-BC87-FF7BC6B7AC62}"/>
              </a:ext>
            </a:extLst>
          </p:cNvPr>
          <p:cNvSpPr txBox="1"/>
          <p:nvPr/>
        </p:nvSpPr>
        <p:spPr>
          <a:xfrm>
            <a:off x="4051300" y="2898134"/>
            <a:ext cx="4826508" cy="555109"/>
          </a:xfrm>
          <a:prstGeom prst="rect">
            <a:avLst/>
          </a:prstGeom>
          <a:noFill/>
        </p:spPr>
        <p:txBody>
          <a:bodyPr wrap="square" rtlCol="0" anchor="ctr">
            <a:noAutofit/>
          </a:bodyPr>
          <a:lstStyle/>
          <a:p>
            <a:pPr>
              <a:spcAft>
                <a:spcPts val="1800"/>
              </a:spcAft>
            </a:pPr>
            <a:r>
              <a:rPr lang="es-MX" sz="2800" b="0" i="0" strike="noStrike" cap="none" spc="0" baseline="0">
                <a:solidFill>
                  <a:srgbClr val="29628F"/>
                </a:solidFill>
                <a:effectLst/>
                <a:latin typeface="Arial"/>
                <a:ea typeface="Arial"/>
                <a:cs typeface="Arial"/>
              </a:rPr>
              <a:t>Deducible</a:t>
            </a:r>
          </a:p>
          <a:p>
            <a:pPr>
              <a:spcAft>
                <a:spcPts val="1800"/>
              </a:spcAft>
            </a:pPr>
            <a:r>
              <a:rPr lang="es-MX" sz="2800" b="0" i="0" strike="noStrike" cap="none" spc="0" baseline="0">
                <a:solidFill>
                  <a:srgbClr val="29628F"/>
                </a:solidFill>
                <a:effectLst/>
                <a:latin typeface="Arial"/>
                <a:ea typeface="Arial"/>
                <a:cs typeface="Arial"/>
              </a:rPr>
              <a:t>Coaseguro</a:t>
            </a:r>
          </a:p>
          <a:p>
            <a:pPr>
              <a:spcAft>
                <a:spcPts val="1800"/>
              </a:spcAft>
            </a:pPr>
            <a:r>
              <a:rPr lang="es-MX" sz="2800" b="0" i="0" strike="noStrike" cap="none" spc="0" baseline="0">
                <a:solidFill>
                  <a:srgbClr val="29628F"/>
                </a:solidFill>
                <a:effectLst/>
                <a:latin typeface="Arial"/>
                <a:ea typeface="Arial"/>
                <a:cs typeface="Arial"/>
              </a:rPr>
              <a:t>Gasto de bolsillo </a:t>
            </a:r>
            <a:br>
              <a:rPr sz="2800"/>
            </a:br>
            <a:r>
              <a:rPr lang="es-MX" sz="2800" b="0" i="0" strike="noStrike" cap="none" spc="0" baseline="0">
                <a:solidFill>
                  <a:srgbClr val="29628F"/>
                </a:solidFill>
                <a:effectLst/>
                <a:latin typeface="Arial"/>
                <a:ea typeface="Arial"/>
                <a:cs typeface="Arial"/>
              </a:rPr>
              <a:t>máximo</a:t>
            </a:r>
          </a:p>
          <a:p>
            <a:pPr>
              <a:spcAft>
                <a:spcPts val="1800"/>
              </a:spcAft>
            </a:pPr>
            <a:endParaRPr lang="en-US" sz="2800">
              <a:solidFill>
                <a:srgbClr val="29628F"/>
              </a:solidFill>
              <a:latin typeface="Arial" panose="020B0604020202020204" pitchFamily="34" charset="0"/>
              <a:cs typeface="Arial" panose="020B0604020202020204" pitchFamily="34" charset="0"/>
            </a:endParaRPr>
          </a:p>
          <a:p>
            <a:pPr>
              <a:spcAft>
                <a:spcPts val="1800"/>
              </a:spcAft>
            </a:pPr>
            <a:endParaRPr lang="en-US" sz="2800">
              <a:solidFill>
                <a:srgbClr val="29628F"/>
              </a:solidFill>
              <a:latin typeface="Arial" panose="020B0604020202020204" pitchFamily="34" charset="0"/>
              <a:cs typeface="Arial" panose="020B0604020202020204" pitchFamily="34" charset="0"/>
            </a:endParaRPr>
          </a:p>
        </p:txBody>
      </p:sp>
      <p:pic>
        <p:nvPicPr>
          <p:cNvPr id="8" name="Picture 7" descr="A picture containing building&#10;&#10;Description automatically generated">
            <a:extLst>
              <a:ext uri="{FF2B5EF4-FFF2-40B4-BE49-F238E27FC236}">
                <a16:creationId xmlns:a16="http://schemas.microsoft.com/office/drawing/2014/main" id="{DDA3FD57-FEF2-5742-97C2-8BD1D0492299}"/>
              </a:ext>
            </a:extLst>
          </p:cNvPr>
          <p:cNvPicPr>
            <a:picLocks noChangeAspect="1"/>
          </p:cNvPicPr>
          <p:nvPr/>
        </p:nvPicPr>
        <p:blipFill>
          <a:blip r:embed="rId4"/>
          <a:srcRect l="4041" t="17116" r="66051" b="29283"/>
          <a:stretch>
            <a:fillRect/>
          </a:stretch>
        </p:blipFill>
        <p:spPr>
          <a:xfrm>
            <a:off x="732281" y="1264161"/>
            <a:ext cx="2594087" cy="2615178"/>
          </a:xfrm>
          <a:prstGeom prst="rect">
            <a:avLst/>
          </a:prstGeom>
        </p:spPr>
      </p:pic>
    </p:spTree>
    <p:extLst>
      <p:ext uri="{BB962C8B-B14F-4D97-AF65-F5344CB8AC3E}">
        <p14:creationId xmlns:p14="http://schemas.microsoft.com/office/powerpoint/2010/main" val="60862402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A66FBFD-DD27-3944-8FD1-0914D98BEE76}"/>
              </a:ext>
            </a:extLst>
          </p:cNvPr>
          <p:cNvPicPr>
            <a:picLocks noChangeAspect="1"/>
          </p:cNvPicPr>
          <p:nvPr/>
        </p:nvPicPr>
        <p:blipFill>
          <a:blip r:embed="rId3"/>
          <a:stretch>
            <a:fillRect/>
          </a:stretch>
        </p:blipFill>
        <p:spPr>
          <a:xfrm>
            <a:off x="0" y="0"/>
            <a:ext cx="9141291" cy="5143500"/>
          </a:xfrm>
          <a:prstGeom prst="rect">
            <a:avLst/>
          </a:prstGeom>
        </p:spPr>
      </p:pic>
      <p:sp>
        <p:nvSpPr>
          <p:cNvPr id="19" name="TextBox 18">
            <a:extLst>
              <a:ext uri="{FF2B5EF4-FFF2-40B4-BE49-F238E27FC236}">
                <a16:creationId xmlns:a16="http://schemas.microsoft.com/office/drawing/2014/main" id="{F843D9E1-6627-6747-B982-E8825D744497}"/>
              </a:ext>
            </a:extLst>
          </p:cNvPr>
          <p:cNvSpPr txBox="1"/>
          <p:nvPr/>
        </p:nvSpPr>
        <p:spPr>
          <a:xfrm>
            <a:off x="355980" y="369111"/>
            <a:ext cx="7774029" cy="605070"/>
          </a:xfrm>
          <a:prstGeom prst="rect">
            <a:avLst/>
          </a:prstGeom>
          <a:noFill/>
        </p:spPr>
        <p:txBody>
          <a:bodyPr wrap="square" rtlCol="0" anchor="t">
            <a:noAutofit/>
          </a:bodyPr>
          <a:lstStyle/>
          <a:p>
            <a:pPr>
              <a:spcAft>
                <a:spcPts val="1800"/>
              </a:spcAft>
            </a:pPr>
            <a:r>
              <a:rPr lang="es-MX" sz="2800" b="0" i="0" strike="noStrike" cap="none" spc="0" baseline="0">
                <a:solidFill>
                  <a:srgbClr val="29628F"/>
                </a:solidFill>
                <a:effectLst/>
                <a:latin typeface="Arial"/>
                <a:ea typeface="Arial"/>
                <a:cs typeface="Arial"/>
              </a:rPr>
              <a:t>Plan TRS-Care Medicare Advantage</a:t>
            </a:r>
          </a:p>
        </p:txBody>
      </p:sp>
      <p:sp>
        <p:nvSpPr>
          <p:cNvPr id="33" name="TextBox 32">
            <a:extLst>
              <a:ext uri="{FF2B5EF4-FFF2-40B4-BE49-F238E27FC236}">
                <a16:creationId xmlns:a16="http://schemas.microsoft.com/office/drawing/2014/main" id="{D427EBBF-1B27-5F45-AA01-C4E775362A6D}"/>
              </a:ext>
            </a:extLst>
          </p:cNvPr>
          <p:cNvSpPr txBox="1"/>
          <p:nvPr/>
        </p:nvSpPr>
        <p:spPr>
          <a:xfrm>
            <a:off x="445352" y="2278833"/>
            <a:ext cx="2200883" cy="812800"/>
          </a:xfrm>
          <a:prstGeom prst="rect">
            <a:avLst/>
          </a:prstGeom>
          <a:noFill/>
        </p:spPr>
        <p:txBody>
          <a:bodyPr wrap="square" rtlCol="0">
            <a:spAutoFit/>
          </a:bodyPr>
          <a:lstStyle/>
          <a:p>
            <a:pPr>
              <a:spcAft>
                <a:spcPts val="400"/>
              </a:spcAft>
            </a:pPr>
            <a:r>
              <a:rPr lang="es-MX" sz="1600" b="1" i="0" strike="noStrike" cap="none" spc="0" baseline="0">
                <a:solidFill>
                  <a:srgbClr val="29628F"/>
                </a:solidFill>
                <a:effectLst/>
                <a:latin typeface="Arial"/>
                <a:ea typeface="Arial"/>
                <a:cs typeface="Arial"/>
              </a:rPr>
              <a:t>Su deducible*</a:t>
            </a:r>
          </a:p>
          <a:p>
            <a:pPr>
              <a:spcAft>
                <a:spcPts val="400"/>
              </a:spcAft>
            </a:pPr>
            <a:r>
              <a:rPr lang="es-MX" sz="1400" b="0" i="0" strike="noStrike" cap="none" spc="0" baseline="0">
                <a:solidFill>
                  <a:srgbClr val="29628F"/>
                </a:solidFill>
                <a:effectLst/>
                <a:latin typeface="Arial"/>
                <a:ea typeface="Arial"/>
                <a:cs typeface="Arial"/>
              </a:rPr>
              <a:t>Pagará un deducible de $500 por adelantado.</a:t>
            </a:r>
          </a:p>
        </p:txBody>
      </p:sp>
      <p:sp>
        <p:nvSpPr>
          <p:cNvPr id="34" name="TextBox 33">
            <a:extLst>
              <a:ext uri="{FF2B5EF4-FFF2-40B4-BE49-F238E27FC236}">
                <a16:creationId xmlns:a16="http://schemas.microsoft.com/office/drawing/2014/main" id="{5DDFBCA1-F991-5E46-9959-3BB5D36D0B5C}"/>
              </a:ext>
            </a:extLst>
          </p:cNvPr>
          <p:cNvSpPr txBox="1"/>
          <p:nvPr/>
        </p:nvSpPr>
        <p:spPr>
          <a:xfrm>
            <a:off x="3226643" y="2278832"/>
            <a:ext cx="2200883" cy="2174240"/>
          </a:xfrm>
          <a:prstGeom prst="rect">
            <a:avLst/>
          </a:prstGeom>
          <a:noFill/>
        </p:spPr>
        <p:txBody>
          <a:bodyPr wrap="square" rtlCol="0">
            <a:spAutoFit/>
          </a:bodyPr>
          <a:lstStyle/>
          <a:p>
            <a:pPr>
              <a:spcAft>
                <a:spcPts val="400"/>
              </a:spcAft>
            </a:pPr>
            <a:r>
              <a:rPr lang="es-MX" sz="1600" b="1" i="0" strike="noStrike" cap="none" spc="0" baseline="0" dirty="0">
                <a:solidFill>
                  <a:srgbClr val="29628F"/>
                </a:solidFill>
                <a:effectLst/>
                <a:latin typeface="Arial"/>
                <a:ea typeface="Arial"/>
                <a:cs typeface="Arial"/>
              </a:rPr>
              <a:t>Su copago o coaseguro</a:t>
            </a:r>
          </a:p>
          <a:p>
            <a:pPr>
              <a:spcAft>
                <a:spcPts val="400"/>
              </a:spcAft>
            </a:pPr>
            <a:r>
              <a:rPr lang="es-MX" sz="1400" b="0" i="0" strike="noStrike" cap="none" spc="0" baseline="0" dirty="0">
                <a:solidFill>
                  <a:srgbClr val="29628F"/>
                </a:solidFill>
                <a:effectLst/>
                <a:latin typeface="Arial"/>
                <a:ea typeface="Arial"/>
                <a:cs typeface="Arial"/>
              </a:rPr>
              <a:t>Una vez que haya pagado su deducible de $500, puede pagar un copago o coaseguro dependiendo del servicio prestado.</a:t>
            </a:r>
          </a:p>
          <a:p>
            <a:pPr>
              <a:spcAft>
                <a:spcPts val="400"/>
              </a:spcAft>
            </a:pPr>
            <a:endParaRPr lang="en-US" sz="1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328ED3B7-BB35-1040-BD56-27970D0FFC1B}"/>
              </a:ext>
            </a:extLst>
          </p:cNvPr>
          <p:cNvSpPr txBox="1"/>
          <p:nvPr/>
        </p:nvSpPr>
        <p:spPr>
          <a:xfrm>
            <a:off x="6057725" y="2278391"/>
            <a:ext cx="2640923" cy="1483360"/>
          </a:xfrm>
          <a:prstGeom prst="rect">
            <a:avLst/>
          </a:prstGeom>
          <a:noFill/>
        </p:spPr>
        <p:txBody>
          <a:bodyPr wrap="square" rtlCol="0">
            <a:spAutoFit/>
          </a:bodyPr>
          <a:lstStyle/>
          <a:p>
            <a:pPr>
              <a:spcAft>
                <a:spcPts val="400"/>
              </a:spcAft>
            </a:pPr>
            <a:r>
              <a:rPr lang="es-MX" sz="1600" b="1" i="0" strike="noStrike" cap="none" spc="0" baseline="0" dirty="0">
                <a:solidFill>
                  <a:srgbClr val="29628F"/>
                </a:solidFill>
                <a:effectLst/>
                <a:latin typeface="Arial"/>
                <a:ea typeface="Arial"/>
                <a:cs typeface="Arial"/>
              </a:rPr>
              <a:t>Su gasto de bolsillo máximo</a:t>
            </a:r>
          </a:p>
          <a:p>
            <a:pPr>
              <a:spcAft>
                <a:spcPts val="400"/>
              </a:spcAft>
            </a:pPr>
            <a:r>
              <a:rPr lang="es-MX" sz="1400" b="0" i="0" strike="noStrike" cap="none" spc="0" baseline="0" dirty="0">
                <a:solidFill>
                  <a:srgbClr val="29628F"/>
                </a:solidFill>
                <a:effectLst/>
                <a:latin typeface="Arial"/>
                <a:ea typeface="Arial"/>
                <a:cs typeface="Arial"/>
              </a:rPr>
              <a:t>Su deducible, copia y coaseguro se acumulan hasta su gasto de bolsillo máximo de $3,500. </a:t>
            </a:r>
          </a:p>
        </p:txBody>
      </p:sp>
      <p:sp>
        <p:nvSpPr>
          <p:cNvPr id="36" name="TextBox 35">
            <a:extLst>
              <a:ext uri="{FF2B5EF4-FFF2-40B4-BE49-F238E27FC236}">
                <a16:creationId xmlns:a16="http://schemas.microsoft.com/office/drawing/2014/main" id="{913E2A8C-C652-9642-9361-0FDD71D0F778}"/>
              </a:ext>
            </a:extLst>
          </p:cNvPr>
          <p:cNvSpPr txBox="1"/>
          <p:nvPr/>
        </p:nvSpPr>
        <p:spPr>
          <a:xfrm>
            <a:off x="396502" y="4218768"/>
            <a:ext cx="8018837" cy="826008"/>
          </a:xfrm>
          <a:prstGeom prst="rect">
            <a:avLst/>
          </a:prstGeom>
          <a:noFill/>
        </p:spPr>
        <p:txBody>
          <a:bodyPr wrap="square" rtlCol="0">
            <a:spAutoFit/>
          </a:bodyPr>
          <a:lstStyle/>
          <a:p>
            <a:pPr>
              <a:lnSpc>
                <a:spcPct val="120000"/>
              </a:lnSpc>
              <a:spcAft>
                <a:spcPts val="600"/>
              </a:spcAft>
            </a:pPr>
            <a:r>
              <a:rPr lang="es-MX" sz="1200" b="0" i="0" strike="noStrike" cap="none" spc="0" baseline="0" dirty="0">
                <a:solidFill>
                  <a:srgbClr val="29628F"/>
                </a:solidFill>
                <a:effectLst/>
                <a:latin typeface="Arial"/>
                <a:ea typeface="Arial"/>
                <a:cs typeface="Arial"/>
              </a:rPr>
              <a:t>*Todos los servicios preventivos tienen un copago de $0 y NO aplican al deducible.  </a:t>
            </a:r>
          </a:p>
          <a:p>
            <a:pPr>
              <a:lnSpc>
                <a:spcPct val="120000"/>
              </a:lnSpc>
              <a:spcAft>
                <a:spcPts val="600"/>
              </a:spcAft>
            </a:pPr>
            <a:r>
              <a:rPr lang="es-MX" sz="1200" b="0" i="0" strike="noStrike" cap="none" spc="0" baseline="0" dirty="0">
                <a:solidFill>
                  <a:srgbClr val="29628F"/>
                </a:solidFill>
                <a:effectLst/>
                <a:latin typeface="Arial"/>
                <a:ea typeface="Arial"/>
                <a:cs typeface="Arial"/>
              </a:rPr>
              <a:t>Si se va a transferir desde el plan TRS-Care Standard en 2022, no tendrá deducible durante el resto del año del plan: 31 de diciembre de 2022. Su deducible de $500 comenzará el 1 de enero de 2023. </a:t>
            </a:r>
          </a:p>
        </p:txBody>
      </p:sp>
      <p:pic>
        <p:nvPicPr>
          <p:cNvPr id="20" name="Picture 19" descr="A picture containing building&#10;&#10;Description automatically generated">
            <a:extLst>
              <a:ext uri="{FF2B5EF4-FFF2-40B4-BE49-F238E27FC236}">
                <a16:creationId xmlns:a16="http://schemas.microsoft.com/office/drawing/2014/main" id="{13785C5E-A325-3444-A3CC-4BA5DA033EBF}"/>
              </a:ext>
            </a:extLst>
          </p:cNvPr>
          <p:cNvPicPr>
            <a:picLocks noChangeAspect="1"/>
          </p:cNvPicPr>
          <p:nvPr/>
        </p:nvPicPr>
        <p:blipFill>
          <a:blip r:embed="rId4"/>
          <a:srcRect l="4041" t="17116" r="66051" b="29283"/>
          <a:stretch>
            <a:fillRect/>
          </a:stretch>
        </p:blipFill>
        <p:spPr>
          <a:xfrm>
            <a:off x="373018" y="997912"/>
            <a:ext cx="1270152" cy="1280479"/>
          </a:xfrm>
          <a:prstGeom prst="rect">
            <a:avLst/>
          </a:prstGeom>
        </p:spPr>
      </p:pic>
      <p:pic>
        <p:nvPicPr>
          <p:cNvPr id="21" name="Picture 20" descr="A picture containing building&#10;&#10;Description automatically generated">
            <a:extLst>
              <a:ext uri="{FF2B5EF4-FFF2-40B4-BE49-F238E27FC236}">
                <a16:creationId xmlns:a16="http://schemas.microsoft.com/office/drawing/2014/main" id="{C90C0FC9-B6FD-1B4A-801E-1E7B596D535F}"/>
              </a:ext>
            </a:extLst>
          </p:cNvPr>
          <p:cNvPicPr>
            <a:picLocks noChangeAspect="1"/>
          </p:cNvPicPr>
          <p:nvPr/>
        </p:nvPicPr>
        <p:blipFill>
          <a:blip r:embed="rId4"/>
          <a:srcRect l="32553" t="17116" r="37539" b="29283"/>
          <a:stretch>
            <a:fillRect/>
          </a:stretch>
        </p:blipFill>
        <p:spPr>
          <a:xfrm>
            <a:off x="3193343" y="997912"/>
            <a:ext cx="1270152" cy="1280479"/>
          </a:xfrm>
          <a:prstGeom prst="rect">
            <a:avLst/>
          </a:prstGeom>
        </p:spPr>
      </p:pic>
      <p:grpSp>
        <p:nvGrpSpPr>
          <p:cNvPr id="10" name="Group 9">
            <a:extLst>
              <a:ext uri="{FF2B5EF4-FFF2-40B4-BE49-F238E27FC236}">
                <a16:creationId xmlns:a16="http://schemas.microsoft.com/office/drawing/2014/main" id="{9AEE3C56-799A-2144-9AD8-911F238B0825}"/>
              </a:ext>
            </a:extLst>
          </p:cNvPr>
          <p:cNvGrpSpPr/>
          <p:nvPr/>
        </p:nvGrpSpPr>
        <p:grpSpPr>
          <a:xfrm>
            <a:off x="2309029" y="1400035"/>
            <a:ext cx="218455" cy="452501"/>
            <a:chOff x="2199801" y="1343292"/>
            <a:chExt cx="218455" cy="452501"/>
          </a:xfrm>
        </p:grpSpPr>
        <p:cxnSp>
          <p:nvCxnSpPr>
            <p:cNvPr id="6" name="Straight Connector 5">
              <a:extLst>
                <a:ext uri="{FF2B5EF4-FFF2-40B4-BE49-F238E27FC236}">
                  <a16:creationId xmlns:a16="http://schemas.microsoft.com/office/drawing/2014/main" id="{2E9D7805-5823-F44C-8F08-990BFB7E02F8}"/>
                </a:ext>
              </a:extLst>
            </p:cNvPr>
            <p:cNvCxnSpPr/>
            <p:nvPr/>
          </p:nvCxnSpPr>
          <p:spPr>
            <a:xfrm>
              <a:off x="2199801" y="1343292"/>
              <a:ext cx="218455" cy="2502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C5B4F6A-20BF-CF4A-862F-9812F200ACF7}"/>
                </a:ext>
              </a:extLst>
            </p:cNvPr>
            <p:cNvCxnSpPr/>
            <p:nvPr/>
          </p:nvCxnSpPr>
          <p:spPr>
            <a:xfrm flipH="1">
              <a:off x="2199801" y="1593403"/>
              <a:ext cx="217023" cy="2023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189B4A11-E6C3-3F4A-B3FA-9430D40711A2}"/>
              </a:ext>
            </a:extLst>
          </p:cNvPr>
          <p:cNvGrpSpPr/>
          <p:nvPr/>
        </p:nvGrpSpPr>
        <p:grpSpPr>
          <a:xfrm>
            <a:off x="5157125" y="1398490"/>
            <a:ext cx="218455" cy="452501"/>
            <a:chOff x="2199801" y="1343292"/>
            <a:chExt cx="218455" cy="452501"/>
          </a:xfrm>
        </p:grpSpPr>
        <p:cxnSp>
          <p:nvCxnSpPr>
            <p:cNvPr id="26" name="Straight Connector 25">
              <a:extLst>
                <a:ext uri="{FF2B5EF4-FFF2-40B4-BE49-F238E27FC236}">
                  <a16:creationId xmlns:a16="http://schemas.microsoft.com/office/drawing/2014/main" id="{16AC14A2-EC5E-3D47-A8A2-084C2372849E}"/>
                </a:ext>
              </a:extLst>
            </p:cNvPr>
            <p:cNvCxnSpPr/>
            <p:nvPr/>
          </p:nvCxnSpPr>
          <p:spPr>
            <a:xfrm>
              <a:off x="2199801" y="1343292"/>
              <a:ext cx="218455" cy="2502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4A0F3C-5949-1B45-BD78-3B629FBC444C}"/>
                </a:ext>
              </a:extLst>
            </p:cNvPr>
            <p:cNvCxnSpPr/>
            <p:nvPr/>
          </p:nvCxnSpPr>
          <p:spPr>
            <a:xfrm flipH="1">
              <a:off x="2199801" y="1593403"/>
              <a:ext cx="217023" cy="2023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4" name="Picture 23" descr="A picture containing building&#10;&#10;Description automatically generated">
            <a:extLst>
              <a:ext uri="{FF2B5EF4-FFF2-40B4-BE49-F238E27FC236}">
                <a16:creationId xmlns:a16="http://schemas.microsoft.com/office/drawing/2014/main" id="{01DBE02E-902F-400A-A812-2C566E8C6EA9}"/>
              </a:ext>
            </a:extLst>
          </p:cNvPr>
          <p:cNvPicPr>
            <a:picLocks noChangeAspect="1"/>
          </p:cNvPicPr>
          <p:nvPr/>
        </p:nvPicPr>
        <p:blipFill>
          <a:blip r:embed="rId4"/>
          <a:srcRect l="4041" t="17116" r="66051" b="29283"/>
          <a:stretch>
            <a:fillRect/>
          </a:stretch>
        </p:blipFill>
        <p:spPr>
          <a:xfrm>
            <a:off x="5964027" y="1025971"/>
            <a:ext cx="1293692" cy="1304210"/>
          </a:xfrm>
          <a:prstGeom prst="rect">
            <a:avLst/>
          </a:prstGeom>
        </p:spPr>
      </p:pic>
    </p:spTree>
    <p:extLst>
      <p:ext uri="{BB962C8B-B14F-4D97-AF65-F5344CB8AC3E}">
        <p14:creationId xmlns:p14="http://schemas.microsoft.com/office/powerpoint/2010/main" val="374814564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BD64FC7-3E24-3440-9D63-3E8EE8007A7B}"/>
              </a:ext>
            </a:extLst>
          </p:cNvPr>
          <p:cNvPicPr>
            <a:picLocks noChangeAspect="1"/>
          </p:cNvPicPr>
          <p:nvPr/>
        </p:nvPicPr>
        <p:blipFill>
          <a:blip r:embed="rId3"/>
          <a:stretch>
            <a:fillRect/>
          </a:stretch>
        </p:blipFill>
        <p:spPr>
          <a:xfrm>
            <a:off x="0" y="0"/>
            <a:ext cx="9141291" cy="5143500"/>
          </a:xfrm>
          <a:prstGeom prst="rect">
            <a:avLst/>
          </a:prstGeom>
        </p:spPr>
      </p:pic>
      <p:sp>
        <p:nvSpPr>
          <p:cNvPr id="20" name="TextBox 19">
            <a:extLst>
              <a:ext uri="{FF2B5EF4-FFF2-40B4-BE49-F238E27FC236}">
                <a16:creationId xmlns:a16="http://schemas.microsoft.com/office/drawing/2014/main" id="{BB3A8890-BC97-5C46-8B87-F3E1FE954533}"/>
              </a:ext>
            </a:extLst>
          </p:cNvPr>
          <p:cNvSpPr txBox="1"/>
          <p:nvPr/>
        </p:nvSpPr>
        <p:spPr>
          <a:xfrm>
            <a:off x="976634" y="-535544"/>
            <a:ext cx="7933910" cy="709811"/>
          </a:xfrm>
          <a:prstGeom prst="rect">
            <a:avLst/>
          </a:prstGeom>
          <a:noFill/>
        </p:spPr>
        <p:txBody>
          <a:bodyPr wrap="square" rtlCol="0" anchor="ctr">
            <a:noAutofit/>
          </a:bodyPr>
          <a:lstStyle/>
          <a:p>
            <a:pPr>
              <a:spcAft>
                <a:spcPts val="1800"/>
              </a:spcAft>
            </a:pPr>
            <a:endParaRPr lang="en-US" sz="2800">
              <a:solidFill>
                <a:srgbClr val="29628F"/>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73B069E-358B-4693-9A7F-517351156701}"/>
              </a:ext>
            </a:extLst>
          </p:cNvPr>
          <p:cNvSpPr txBox="1"/>
          <p:nvPr/>
        </p:nvSpPr>
        <p:spPr>
          <a:xfrm>
            <a:off x="505692" y="4551978"/>
            <a:ext cx="7085182" cy="365760"/>
          </a:xfrm>
          <a:prstGeom prst="rect">
            <a:avLst/>
          </a:prstGeom>
          <a:noFill/>
        </p:spPr>
        <p:txBody>
          <a:bodyPr wrap="square" rtlCol="0">
            <a:spAutoFit/>
          </a:bodyPr>
          <a:lstStyle/>
          <a:p>
            <a:r>
              <a:rPr lang="es-MX" sz="900" b="0" i="0" strike="noStrike" cap="none" spc="0" baseline="0">
                <a:solidFill>
                  <a:srgbClr val="44546A"/>
                </a:solidFill>
                <a:effectLst/>
                <a:latin typeface="Roboto Light"/>
                <a:ea typeface="Roboto Light"/>
                <a:cs typeface="Roboto Light"/>
              </a:rPr>
              <a:t>©2021 United HealthCare Services, Inc. Todos los derechos reservados. Información de propiedad de UnitedHealth Group.  No distribuir ni reproducir sin el permiso expreso de UnitedHealth Group.</a:t>
            </a:r>
          </a:p>
        </p:txBody>
      </p:sp>
      <p:sp>
        <p:nvSpPr>
          <p:cNvPr id="3" name="Title 2">
            <a:extLst>
              <a:ext uri="{FF2B5EF4-FFF2-40B4-BE49-F238E27FC236}">
                <a16:creationId xmlns:a16="http://schemas.microsoft.com/office/drawing/2014/main" id="{F0C2DAD1-9B3C-4D87-97AD-6166C7678772}"/>
              </a:ext>
            </a:extLst>
          </p:cNvPr>
          <p:cNvSpPr>
            <a:spLocks noGrp="1"/>
          </p:cNvSpPr>
          <p:nvPr>
            <p:ph type="title"/>
          </p:nvPr>
        </p:nvSpPr>
        <p:spPr/>
        <p:txBody>
          <a:bodyPr>
            <a:normAutofit/>
          </a:bodyPr>
          <a:lstStyle/>
          <a:p>
            <a:r>
              <a:rPr lang="es-MX" sz="2800" b="0" i="0" strike="noStrike" cap="none" spc="0" baseline="0" dirty="0">
                <a:solidFill>
                  <a:srgbClr val="29628F"/>
                </a:solidFill>
                <a:effectLst/>
                <a:latin typeface="Arial"/>
                <a:ea typeface="Arial"/>
                <a:cs typeface="Arial"/>
              </a:rPr>
              <a:t>Beneficios de TRS-Care Medicare Advantage</a:t>
            </a:r>
            <a:endParaRPr lang="en-US" sz="2800" dirty="0"/>
          </a:p>
        </p:txBody>
      </p:sp>
      <p:graphicFrame>
        <p:nvGraphicFramePr>
          <p:cNvPr id="9" name="Content Placeholder 8">
            <a:extLst>
              <a:ext uri="{FF2B5EF4-FFF2-40B4-BE49-F238E27FC236}">
                <a16:creationId xmlns:a16="http://schemas.microsoft.com/office/drawing/2014/main" id="{B714A206-CD1D-46F8-8D5B-7168C85878BD}"/>
              </a:ext>
            </a:extLst>
          </p:cNvPr>
          <p:cNvGraphicFramePr>
            <a:graphicFrameLocks noGrp="1"/>
          </p:cNvGraphicFramePr>
          <p:nvPr>
            <p:ph idx="1"/>
            <p:extLst>
              <p:ext uri="{D42A27DB-BD31-4B8C-83A1-F6EECF244321}">
                <p14:modId xmlns:p14="http://schemas.microsoft.com/office/powerpoint/2010/main" val="2567678858"/>
              </p:ext>
            </p:extLst>
          </p:nvPr>
        </p:nvGraphicFramePr>
        <p:xfrm>
          <a:off x="540240" y="1165114"/>
          <a:ext cx="7863840" cy="3361904"/>
        </p:xfrm>
        <a:graphic>
          <a:graphicData uri="http://schemas.openxmlformats.org/drawingml/2006/table">
            <a:tbl>
              <a:tblPr firstRow="1" bandRow="1">
                <a:tableStyleId>{3B4B98B0-60AC-42C2-AFA5-B58CD77FA1E5}</a:tableStyleId>
              </a:tblPr>
              <a:tblGrid>
                <a:gridCol w="2218333">
                  <a:extLst>
                    <a:ext uri="{9D8B030D-6E8A-4147-A177-3AD203B41FA5}">
                      <a16:colId xmlns:a16="http://schemas.microsoft.com/office/drawing/2014/main" val="1334123783"/>
                    </a:ext>
                  </a:extLst>
                </a:gridCol>
                <a:gridCol w="1813917">
                  <a:extLst>
                    <a:ext uri="{9D8B030D-6E8A-4147-A177-3AD203B41FA5}">
                      <a16:colId xmlns:a16="http://schemas.microsoft.com/office/drawing/2014/main" val="398038706"/>
                    </a:ext>
                  </a:extLst>
                </a:gridCol>
                <a:gridCol w="2108200">
                  <a:extLst>
                    <a:ext uri="{9D8B030D-6E8A-4147-A177-3AD203B41FA5}">
                      <a16:colId xmlns:a16="http://schemas.microsoft.com/office/drawing/2014/main" val="839956463"/>
                    </a:ext>
                  </a:extLst>
                </a:gridCol>
                <a:gridCol w="1723390">
                  <a:extLst>
                    <a:ext uri="{9D8B030D-6E8A-4147-A177-3AD203B41FA5}">
                      <a16:colId xmlns:a16="http://schemas.microsoft.com/office/drawing/2014/main" val="379524577"/>
                    </a:ext>
                  </a:extLst>
                </a:gridCol>
              </a:tblGrid>
              <a:tr h="638583">
                <a:tc>
                  <a:txBody>
                    <a:bodyPr/>
                    <a:lstStyle/>
                    <a:p>
                      <a:pPr marL="127635" algn="ctr">
                        <a:lnSpc>
                          <a:spcPct val="100000"/>
                        </a:lnSpc>
                        <a:spcBef>
                          <a:spcPts val="5"/>
                        </a:spcBef>
                      </a:pPr>
                      <a:r>
                        <a:rPr lang="es-MX" sz="1400" b="1" i="0" strike="noStrike" cap="none" spc="-5" baseline="0" dirty="0">
                          <a:solidFill>
                            <a:srgbClr val="000000"/>
                          </a:solidFill>
                          <a:effectLst/>
                          <a:latin typeface="Calibri"/>
                          <a:ea typeface="Calibri"/>
                          <a:cs typeface="Calibri"/>
                        </a:rPr>
                        <a:t>Cobertura de</a:t>
                      </a:r>
                      <a:r>
                        <a:rPr lang="es-MX" sz="1400" b="1" i="0" strike="noStrike" cap="none" spc="-10" baseline="0" dirty="0">
                          <a:solidFill>
                            <a:srgbClr val="000000"/>
                          </a:solidFill>
                          <a:effectLst/>
                          <a:latin typeface="Calibri"/>
                          <a:ea typeface="Calibri"/>
                          <a:cs typeface="Calibri"/>
                        </a:rPr>
                        <a:t> </a:t>
                      </a:r>
                      <a:r>
                        <a:rPr lang="es-MX" sz="1400" b="1" i="0" strike="noStrike" cap="none" spc="-5" baseline="0" dirty="0">
                          <a:solidFill>
                            <a:srgbClr val="000000"/>
                          </a:solidFill>
                          <a:effectLst/>
                          <a:latin typeface="Calibri"/>
                          <a:ea typeface="Calibri"/>
                          <a:cs typeface="Calibri"/>
                        </a:rPr>
                        <a:t>beneficios</a:t>
                      </a:r>
                      <a:endParaRPr sz="1400" dirty="0">
                        <a:latin typeface="Arial" panose="020B0604020202020204" pitchFamily="34" charset="0"/>
                        <a:cs typeface="Arial" panose="020B0604020202020204" pitchFamily="34" charset="0"/>
                      </a:endParaRPr>
                    </a:p>
                  </a:txBody>
                  <a:tcPr marL="0" marR="0" marT="4445" marB="0" anchor="ctr"/>
                </a:tc>
                <a:tc>
                  <a:txBody>
                    <a:bodyPr/>
                    <a:lstStyle/>
                    <a:p>
                      <a:pPr marL="128270" marR="838835" algn="ctr">
                        <a:lnSpc>
                          <a:spcPts val="1610"/>
                        </a:lnSpc>
                        <a:spcBef>
                          <a:spcPct val="0"/>
                        </a:spcBef>
                      </a:pPr>
                      <a:r>
                        <a:rPr lang="es-MX" sz="1400" b="1" i="0" strike="noStrike" cap="none" spc="-5" baseline="0" dirty="0">
                          <a:solidFill>
                            <a:srgbClr val="000000"/>
                          </a:solidFill>
                          <a:effectLst/>
                          <a:latin typeface="Calibri"/>
                          <a:ea typeface="Calibri"/>
                          <a:cs typeface="Calibri"/>
                        </a:rPr>
                        <a:t>Dentro de la red</a:t>
                      </a:r>
                      <a:endParaRPr sz="1400" dirty="0">
                        <a:latin typeface="Arial" panose="020B0604020202020204" pitchFamily="34" charset="0"/>
                        <a:cs typeface="Arial" panose="020B0604020202020204" pitchFamily="34" charset="0"/>
                      </a:endParaRPr>
                    </a:p>
                  </a:txBody>
                  <a:tcPr marL="0" marR="0" marT="87630" marB="0" anchor="ctr"/>
                </a:tc>
                <a:tc>
                  <a:txBody>
                    <a:bodyPr/>
                    <a:lstStyle/>
                    <a:p>
                      <a:pPr marL="129539" marR="681355" algn="r">
                        <a:lnSpc>
                          <a:spcPts val="1610"/>
                        </a:lnSpc>
                        <a:spcBef>
                          <a:spcPts val="690"/>
                        </a:spcBef>
                      </a:pPr>
                      <a:r>
                        <a:rPr lang="es-MX" sz="1400" b="1" i="0" strike="noStrike" cap="none" spc="-5" baseline="0">
                          <a:solidFill>
                            <a:srgbClr val="000000"/>
                          </a:solidFill>
                          <a:effectLst/>
                          <a:latin typeface="Calibri"/>
                          <a:ea typeface="Calibri"/>
                          <a:cs typeface="Calibri"/>
                        </a:rPr>
                        <a:t>Fuera de la red</a:t>
                      </a:r>
                      <a:endParaRPr sz="1400">
                        <a:latin typeface="Arial" panose="020B0604020202020204" pitchFamily="34" charset="0"/>
                        <a:cs typeface="Arial" panose="020B0604020202020204" pitchFamily="34" charset="0"/>
                      </a:endParaRPr>
                    </a:p>
                  </a:txBody>
                  <a:tcPr marL="0" marR="0" marT="87630" marB="0" anchor="ctr"/>
                </a:tc>
                <a:tc>
                  <a:txBody>
                    <a:bodyPr/>
                    <a:lstStyle/>
                    <a:p>
                      <a:pPr marL="129539" marR="681355" algn="ctr">
                        <a:lnSpc>
                          <a:spcPts val="1610"/>
                        </a:lnSpc>
                        <a:spcBef>
                          <a:spcPts val="690"/>
                        </a:spcBef>
                      </a:pPr>
                      <a:r>
                        <a:rPr lang="es-MX" sz="1200" b="1" i="0" strike="noStrike" cap="none" spc="0" baseline="0" dirty="0">
                          <a:solidFill>
                            <a:srgbClr val="000000"/>
                          </a:solidFill>
                          <a:effectLst/>
                          <a:latin typeface="Calibri"/>
                          <a:ea typeface="Calibri"/>
                          <a:cs typeface="Calibri"/>
                        </a:rPr>
                        <a:t>¿Debe cumplir con el deducible? </a:t>
                      </a:r>
                      <a:endParaRPr sz="1200" b="1" dirty="0">
                        <a:solidFill>
                          <a:schemeClr val="bg1"/>
                        </a:solidFill>
                        <a:latin typeface="Arial" panose="020B0604020202020204" pitchFamily="34" charset="0"/>
                        <a:cs typeface="Arial" panose="020B0604020202020204" pitchFamily="34" charset="0"/>
                      </a:endParaRPr>
                    </a:p>
                  </a:txBody>
                  <a:tcPr marL="0" marR="0" marT="87630" marB="0" anchor="ctr"/>
                </a:tc>
                <a:extLst>
                  <a:ext uri="{0D108BD9-81ED-4DB2-BD59-A6C34878D82A}">
                    <a16:rowId xmlns:a16="http://schemas.microsoft.com/office/drawing/2014/main" val="2564204654"/>
                  </a:ext>
                </a:extLst>
              </a:tr>
              <a:tr h="645970">
                <a:tc>
                  <a:txBody>
                    <a:bodyPr/>
                    <a:lstStyle/>
                    <a:p>
                      <a:pPr marL="127000" marR="140970" algn="ctr">
                        <a:lnSpc>
                          <a:spcPts val="1580"/>
                        </a:lnSpc>
                        <a:spcBef>
                          <a:spcPts val="735"/>
                        </a:spcBef>
                      </a:pPr>
                      <a:r>
                        <a:rPr lang="es-MX" sz="1400" b="0" i="0" strike="noStrike" cap="none" spc="0" baseline="0">
                          <a:solidFill>
                            <a:srgbClr val="000000"/>
                          </a:solidFill>
                          <a:effectLst/>
                          <a:latin typeface="Calibri"/>
                          <a:ea typeface="Calibri"/>
                          <a:cs typeface="Calibri"/>
                        </a:rPr>
                        <a:t>Visita por </a:t>
                      </a:r>
                      <a:r>
                        <a:rPr lang="es-MX" sz="1400" b="0" i="0" strike="noStrike" cap="none" spc="-5" baseline="0">
                          <a:solidFill>
                            <a:srgbClr val="000000"/>
                          </a:solidFill>
                          <a:effectLst/>
                          <a:latin typeface="Calibri"/>
                          <a:ea typeface="Calibri"/>
                          <a:cs typeface="Calibri"/>
                        </a:rPr>
                        <a:t>enfermedad del médico de atención primaria</a:t>
                      </a:r>
                      <a:r>
                        <a:rPr lang="es-MX" sz="1400" b="0" i="0" strike="noStrike" cap="none" spc="-65" baseline="0">
                          <a:solidFill>
                            <a:srgbClr val="000000"/>
                          </a:solidFill>
                          <a:effectLst/>
                          <a:latin typeface="Calibri"/>
                          <a:ea typeface="Calibri"/>
                          <a:cs typeface="Calibri"/>
                        </a:rPr>
                        <a:t> </a:t>
                      </a:r>
                      <a:r>
                        <a:rPr lang="es-MX" sz="1400" b="0" i="0" strike="noStrike" cap="none" spc="-5" baseline="0">
                          <a:solidFill>
                            <a:srgbClr val="000000"/>
                          </a:solidFill>
                          <a:effectLst/>
                          <a:latin typeface="Calibri"/>
                          <a:ea typeface="Calibri"/>
                          <a:cs typeface="Calibri"/>
                        </a:rPr>
                        <a:t>(PCP) </a:t>
                      </a:r>
                      <a:endParaRPr sz="1400">
                        <a:solidFill>
                          <a:srgbClr val="29628F"/>
                        </a:solidFill>
                        <a:latin typeface="Arial" panose="020B0604020202020204" pitchFamily="34" charset="0"/>
                        <a:cs typeface="Arial" panose="020B0604020202020204" pitchFamily="34" charset="0"/>
                      </a:endParaRPr>
                    </a:p>
                  </a:txBody>
                  <a:tcPr marL="0" marR="0" marT="93345" marB="0" anchor="ctr"/>
                </a:tc>
                <a:tc>
                  <a:txBody>
                    <a:bodyPr/>
                    <a:lstStyle/>
                    <a:p>
                      <a:pPr marL="128270" algn="ctr">
                        <a:lnSpc>
                          <a:spcPct val="100000"/>
                        </a:lnSpc>
                      </a:pPr>
                      <a:r>
                        <a:rPr lang="es-MX" sz="1400" b="0" i="0" strike="noStrike" cap="none" spc="-5" baseline="0">
                          <a:solidFill>
                            <a:srgbClr val="000000"/>
                          </a:solidFill>
                          <a:effectLst/>
                          <a:latin typeface="Calibri"/>
                          <a:ea typeface="Calibri"/>
                          <a:cs typeface="Calibri"/>
                        </a:rPr>
                        <a:t>$5 copago</a:t>
                      </a:r>
                      <a:endParaRPr sz="1400">
                        <a:solidFill>
                          <a:srgbClr val="29628F"/>
                        </a:solidFill>
                        <a:latin typeface="Arial" panose="020B0604020202020204" pitchFamily="34" charset="0"/>
                        <a:cs typeface="Arial" panose="020B0604020202020204" pitchFamily="34" charset="0"/>
                      </a:endParaRPr>
                    </a:p>
                  </a:txBody>
                  <a:tcPr marL="0" marR="0" marT="0" marB="0" anchor="ctr"/>
                </a:tc>
                <a:tc>
                  <a:txBody>
                    <a:bodyPr/>
                    <a:lstStyle/>
                    <a:p>
                      <a:pPr marL="128270" algn="ctr">
                        <a:lnSpc>
                          <a:spcPct val="100000"/>
                        </a:lnSpc>
                      </a:pPr>
                      <a:r>
                        <a:rPr lang="es-MX" sz="1400" b="0" i="0" strike="noStrike" cap="none" spc="-5" baseline="0">
                          <a:solidFill>
                            <a:srgbClr val="000000"/>
                          </a:solidFill>
                          <a:effectLst/>
                          <a:latin typeface="Calibri"/>
                          <a:ea typeface="Calibri"/>
                          <a:cs typeface="Calibri"/>
                        </a:rPr>
                        <a:t>$5 copago</a:t>
                      </a:r>
                      <a:endParaRPr sz="1400">
                        <a:solidFill>
                          <a:srgbClr val="29628F"/>
                        </a:solidFill>
                        <a:latin typeface="Arial" panose="020B0604020202020204" pitchFamily="34" charset="0"/>
                        <a:cs typeface="Arial" panose="020B0604020202020204" pitchFamily="34" charset="0"/>
                      </a:endParaRPr>
                    </a:p>
                  </a:txBody>
                  <a:tcPr marL="0" marR="0" marT="0" marB="0" anchor="ctr"/>
                </a:tc>
                <a:tc>
                  <a:txBody>
                    <a:bodyPr/>
                    <a:lstStyle/>
                    <a:p>
                      <a:pPr marL="128270" algn="ctr">
                        <a:lnSpc>
                          <a:spcPct val="100000"/>
                        </a:lnSpc>
                      </a:pPr>
                      <a:r>
                        <a:rPr lang="es-MX" sz="1400" b="0" i="0" strike="noStrike" cap="none" spc="0" baseline="0">
                          <a:solidFill>
                            <a:srgbClr val="000000"/>
                          </a:solidFill>
                          <a:effectLst/>
                          <a:latin typeface="Calibri"/>
                          <a:ea typeface="Calibri"/>
                          <a:cs typeface="Calibri"/>
                        </a:rPr>
                        <a:t>No</a:t>
                      </a:r>
                      <a:endParaRPr sz="1400">
                        <a:solidFill>
                          <a:srgbClr val="29628F"/>
                        </a:solidFill>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96479621"/>
                  </a:ext>
                </a:extLst>
              </a:tr>
              <a:tr h="284000">
                <a:tc>
                  <a:txBody>
                    <a:bodyPr/>
                    <a:lstStyle/>
                    <a:p>
                      <a:pPr marL="127000" algn="ctr">
                        <a:lnSpc>
                          <a:spcPct val="100000"/>
                        </a:lnSpc>
                      </a:pPr>
                      <a:r>
                        <a:rPr lang="es-MX" sz="1400" b="0" i="0" strike="noStrike" cap="none" spc="-5" baseline="0">
                          <a:solidFill>
                            <a:srgbClr val="000000"/>
                          </a:solidFill>
                          <a:effectLst/>
                          <a:latin typeface="Calibri"/>
                          <a:ea typeface="Calibri"/>
                          <a:cs typeface="Calibri"/>
                        </a:rPr>
                        <a:t>Visita a la consulta</a:t>
                      </a:r>
                      <a:r>
                        <a:rPr lang="es-MX" sz="1400" b="0" i="0" strike="noStrike" cap="none" spc="-25" baseline="0">
                          <a:solidFill>
                            <a:srgbClr val="000000"/>
                          </a:solidFill>
                          <a:effectLst/>
                          <a:latin typeface="Calibri"/>
                          <a:ea typeface="Calibri"/>
                          <a:cs typeface="Calibri"/>
                        </a:rPr>
                        <a:t> </a:t>
                      </a:r>
                      <a:r>
                        <a:rPr lang="es-MX" sz="1400" b="0" i="0" strike="noStrike" cap="none" spc="-5" baseline="0">
                          <a:solidFill>
                            <a:srgbClr val="000000"/>
                          </a:solidFill>
                          <a:effectLst/>
                          <a:latin typeface="Calibri"/>
                          <a:ea typeface="Calibri"/>
                          <a:cs typeface="Calibri"/>
                        </a:rPr>
                        <a:t>del especialista</a:t>
                      </a:r>
                      <a:endParaRPr sz="1400">
                        <a:solidFill>
                          <a:srgbClr val="29628F"/>
                        </a:solidFill>
                        <a:latin typeface="Arial" panose="020B0604020202020204" pitchFamily="34" charset="0"/>
                        <a:cs typeface="Arial" panose="020B0604020202020204" pitchFamily="34" charset="0"/>
                      </a:endParaRPr>
                    </a:p>
                  </a:txBody>
                  <a:tcPr marL="0" marR="0" marT="6350" marB="0" anchor="ctr"/>
                </a:tc>
                <a:tc>
                  <a:txBody>
                    <a:bodyPr/>
                    <a:lstStyle/>
                    <a:p>
                      <a:pPr marL="128270" algn="ctr">
                        <a:lnSpc>
                          <a:spcPct val="100000"/>
                        </a:lnSpc>
                      </a:pPr>
                      <a:r>
                        <a:rPr lang="es-MX" sz="1400" b="0" i="0" strike="noStrike" cap="none" spc="-5" baseline="0">
                          <a:solidFill>
                            <a:srgbClr val="000000"/>
                          </a:solidFill>
                          <a:effectLst/>
                          <a:latin typeface="Calibri"/>
                          <a:ea typeface="Calibri"/>
                          <a:cs typeface="Calibri"/>
                        </a:rPr>
                        <a:t>$10 copago</a:t>
                      </a:r>
                      <a:endParaRPr sz="1400">
                        <a:solidFill>
                          <a:srgbClr val="29628F"/>
                        </a:solidFill>
                        <a:latin typeface="Arial" panose="020B0604020202020204" pitchFamily="34" charset="0"/>
                        <a:cs typeface="Arial" panose="020B0604020202020204" pitchFamily="34" charset="0"/>
                      </a:endParaRPr>
                    </a:p>
                  </a:txBody>
                  <a:tcPr marL="0" marR="0" marT="6350" marB="0" anchor="ctr"/>
                </a:tc>
                <a:tc>
                  <a:txBody>
                    <a:bodyPr/>
                    <a:lstStyle/>
                    <a:p>
                      <a:pPr marL="128270" algn="ctr">
                        <a:lnSpc>
                          <a:spcPct val="100000"/>
                        </a:lnSpc>
                      </a:pPr>
                      <a:r>
                        <a:rPr lang="es-MX" sz="1400" b="0" i="0" strike="noStrike" cap="none" spc="-5" baseline="0">
                          <a:solidFill>
                            <a:srgbClr val="000000"/>
                          </a:solidFill>
                          <a:effectLst/>
                          <a:latin typeface="Calibri"/>
                          <a:ea typeface="Calibri"/>
                          <a:cs typeface="Calibri"/>
                        </a:rPr>
                        <a:t>$10 copago</a:t>
                      </a:r>
                      <a:endParaRPr sz="1400">
                        <a:solidFill>
                          <a:srgbClr val="29628F"/>
                        </a:solidFill>
                        <a:latin typeface="Arial" panose="020B0604020202020204" pitchFamily="34" charset="0"/>
                        <a:cs typeface="Arial" panose="020B0604020202020204" pitchFamily="34" charset="0"/>
                      </a:endParaRPr>
                    </a:p>
                  </a:txBody>
                  <a:tcPr marL="0" marR="0" marT="6350" marB="0" anchor="ctr"/>
                </a:tc>
                <a:tc>
                  <a:txBody>
                    <a:bodyPr/>
                    <a:lstStyle/>
                    <a:p>
                      <a:pPr marL="128270" algn="ctr">
                        <a:lnSpc>
                          <a:spcPct val="100000"/>
                        </a:lnSpc>
                      </a:pPr>
                      <a:r>
                        <a:rPr lang="es-MX" sz="1400" b="0" i="0" strike="noStrike" cap="none" spc="0" baseline="0">
                          <a:solidFill>
                            <a:srgbClr val="000000"/>
                          </a:solidFill>
                          <a:effectLst/>
                          <a:latin typeface="Calibri"/>
                          <a:ea typeface="Calibri"/>
                          <a:cs typeface="Calibri"/>
                        </a:rPr>
                        <a:t>Sí </a:t>
                      </a:r>
                      <a:endParaRPr sz="1400">
                        <a:solidFill>
                          <a:srgbClr val="29628F"/>
                        </a:solidFill>
                        <a:latin typeface="Arial" panose="020B0604020202020204" pitchFamily="34" charset="0"/>
                        <a:cs typeface="Arial" panose="020B0604020202020204" pitchFamily="34" charset="0"/>
                      </a:endParaRPr>
                    </a:p>
                  </a:txBody>
                  <a:tcPr marL="0" marR="0" marT="6350" marB="0" anchor="ctr"/>
                </a:tc>
                <a:extLst>
                  <a:ext uri="{0D108BD9-81ED-4DB2-BD59-A6C34878D82A}">
                    <a16:rowId xmlns:a16="http://schemas.microsoft.com/office/drawing/2014/main" val="2105537995"/>
                  </a:ext>
                </a:extLst>
              </a:tr>
              <a:tr h="282348">
                <a:tc>
                  <a:txBody>
                    <a:bodyPr/>
                    <a:lstStyle/>
                    <a:p>
                      <a:pPr marL="126364" algn="ctr">
                        <a:lnSpc>
                          <a:spcPct val="100000"/>
                        </a:lnSpc>
                      </a:pPr>
                      <a:r>
                        <a:rPr lang="es-MX" sz="1400" b="0" i="0" strike="noStrike" cap="none" spc="-5" baseline="0">
                          <a:solidFill>
                            <a:srgbClr val="000000"/>
                          </a:solidFill>
                          <a:effectLst/>
                          <a:latin typeface="Calibri"/>
                          <a:ea typeface="Calibri"/>
                          <a:cs typeface="Calibri"/>
                        </a:rPr>
                        <a:t>Atención</a:t>
                      </a:r>
                      <a:r>
                        <a:rPr lang="es-MX" sz="1400" b="0" i="0" strike="noStrike" cap="none" spc="-15" baseline="0">
                          <a:solidFill>
                            <a:srgbClr val="000000"/>
                          </a:solidFill>
                          <a:effectLst/>
                          <a:latin typeface="Calibri"/>
                          <a:ea typeface="Calibri"/>
                          <a:cs typeface="Calibri"/>
                        </a:rPr>
                        <a:t> </a:t>
                      </a:r>
                      <a:r>
                        <a:rPr lang="es-MX" sz="1400" b="0" i="0" strike="noStrike" cap="none" spc="-5" baseline="0">
                          <a:solidFill>
                            <a:srgbClr val="000000"/>
                          </a:solidFill>
                          <a:effectLst/>
                          <a:latin typeface="Calibri"/>
                          <a:ea typeface="Calibri"/>
                          <a:cs typeface="Calibri"/>
                        </a:rPr>
                        <a:t>de urgencia</a:t>
                      </a:r>
                      <a:endParaRPr sz="1400">
                        <a:solidFill>
                          <a:srgbClr val="29628F"/>
                        </a:solidFill>
                        <a:latin typeface="Arial" panose="020B0604020202020204" pitchFamily="34" charset="0"/>
                        <a:cs typeface="Arial" panose="020B0604020202020204" pitchFamily="34" charset="0"/>
                      </a:endParaRPr>
                    </a:p>
                  </a:txBody>
                  <a:tcPr marL="0" marR="0" marT="5080" marB="0" anchor="ctr"/>
                </a:tc>
                <a:tc>
                  <a:txBody>
                    <a:bodyPr/>
                    <a:lstStyle/>
                    <a:p>
                      <a:pPr marL="127635" algn="ctr">
                        <a:lnSpc>
                          <a:spcPct val="100000"/>
                        </a:lnSpc>
                      </a:pPr>
                      <a:r>
                        <a:rPr lang="es-MX" sz="1400" b="0" i="0" strike="noStrike" cap="none" spc="-5" baseline="0">
                          <a:solidFill>
                            <a:srgbClr val="000000"/>
                          </a:solidFill>
                          <a:effectLst/>
                          <a:latin typeface="Calibri"/>
                          <a:ea typeface="Calibri"/>
                          <a:cs typeface="Calibri"/>
                        </a:rPr>
                        <a:t>$35 copago</a:t>
                      </a:r>
                      <a:endParaRPr sz="1400">
                        <a:solidFill>
                          <a:srgbClr val="29628F"/>
                        </a:solidFill>
                        <a:latin typeface="Arial" panose="020B0604020202020204" pitchFamily="34" charset="0"/>
                        <a:cs typeface="Arial" panose="020B0604020202020204" pitchFamily="34" charset="0"/>
                      </a:endParaRPr>
                    </a:p>
                  </a:txBody>
                  <a:tcPr marL="0" marR="0" marT="5080" marB="0" anchor="ctr"/>
                </a:tc>
                <a:tc>
                  <a:txBody>
                    <a:bodyPr/>
                    <a:lstStyle/>
                    <a:p>
                      <a:pPr marL="127635" algn="ctr">
                        <a:lnSpc>
                          <a:spcPct val="100000"/>
                        </a:lnSpc>
                      </a:pPr>
                      <a:r>
                        <a:rPr lang="es-MX" sz="1400" b="0" i="0" strike="noStrike" cap="none" spc="-5" baseline="0">
                          <a:solidFill>
                            <a:srgbClr val="000000"/>
                          </a:solidFill>
                          <a:effectLst/>
                          <a:latin typeface="Calibri"/>
                          <a:ea typeface="Calibri"/>
                          <a:cs typeface="Calibri"/>
                        </a:rPr>
                        <a:t>$35 copago</a:t>
                      </a:r>
                      <a:endParaRPr sz="1400">
                        <a:solidFill>
                          <a:srgbClr val="29628F"/>
                        </a:solidFill>
                        <a:latin typeface="Arial" panose="020B0604020202020204" pitchFamily="34" charset="0"/>
                        <a:cs typeface="Arial" panose="020B0604020202020204" pitchFamily="34" charset="0"/>
                      </a:endParaRPr>
                    </a:p>
                  </a:txBody>
                  <a:tcPr marL="0" marR="0" marT="5080" marB="0" anchor="ctr"/>
                </a:tc>
                <a:tc>
                  <a:txBody>
                    <a:bodyPr/>
                    <a:lstStyle/>
                    <a:p>
                      <a:pPr marL="127635" algn="ctr">
                        <a:lnSpc>
                          <a:spcPct val="100000"/>
                        </a:lnSpc>
                      </a:pPr>
                      <a:r>
                        <a:rPr lang="es-MX" sz="1400" b="0" i="0" strike="noStrike" cap="none" spc="0" baseline="0">
                          <a:solidFill>
                            <a:srgbClr val="000000"/>
                          </a:solidFill>
                          <a:effectLst/>
                          <a:latin typeface="Calibri"/>
                          <a:ea typeface="Calibri"/>
                          <a:cs typeface="Calibri"/>
                        </a:rPr>
                        <a:t> No </a:t>
                      </a:r>
                      <a:endParaRPr sz="1400">
                        <a:solidFill>
                          <a:srgbClr val="29628F"/>
                        </a:solidFill>
                        <a:latin typeface="Arial" panose="020B0604020202020204" pitchFamily="34" charset="0"/>
                        <a:cs typeface="Arial" panose="020B0604020202020204" pitchFamily="34" charset="0"/>
                      </a:endParaRPr>
                    </a:p>
                  </a:txBody>
                  <a:tcPr marL="0" marR="0" marT="5080" marB="0" anchor="ctr"/>
                </a:tc>
                <a:extLst>
                  <a:ext uri="{0D108BD9-81ED-4DB2-BD59-A6C34878D82A}">
                    <a16:rowId xmlns:a16="http://schemas.microsoft.com/office/drawing/2014/main" val="1997730478"/>
                  </a:ext>
                </a:extLst>
              </a:tr>
              <a:tr h="275784">
                <a:tc>
                  <a:txBody>
                    <a:bodyPr/>
                    <a:lstStyle/>
                    <a:p>
                      <a:pPr marL="126364" algn="ctr">
                        <a:lnSpc>
                          <a:spcPct val="100000"/>
                        </a:lnSpc>
                      </a:pPr>
                      <a:r>
                        <a:rPr lang="es-MX" sz="1400" b="0" i="0" strike="noStrike" cap="none" spc="-5" baseline="0">
                          <a:solidFill>
                            <a:srgbClr val="000000"/>
                          </a:solidFill>
                          <a:effectLst/>
                          <a:latin typeface="Calibri"/>
                          <a:ea typeface="Calibri"/>
                          <a:cs typeface="Calibri"/>
                        </a:rPr>
                        <a:t>Sala de</a:t>
                      </a:r>
                      <a:r>
                        <a:rPr lang="es-MX" sz="1400" b="0" i="0" strike="noStrike" cap="none" spc="-15" baseline="0">
                          <a:solidFill>
                            <a:srgbClr val="000000"/>
                          </a:solidFill>
                          <a:effectLst/>
                          <a:latin typeface="Calibri"/>
                          <a:ea typeface="Calibri"/>
                          <a:cs typeface="Calibri"/>
                        </a:rPr>
                        <a:t> </a:t>
                      </a:r>
                      <a:r>
                        <a:rPr lang="es-MX" sz="1400" b="0" i="0" strike="noStrike" cap="none" spc="-5" baseline="0">
                          <a:solidFill>
                            <a:srgbClr val="000000"/>
                          </a:solidFill>
                          <a:effectLst/>
                          <a:latin typeface="Calibri"/>
                          <a:ea typeface="Calibri"/>
                          <a:cs typeface="Calibri"/>
                        </a:rPr>
                        <a:t>emergencias</a:t>
                      </a:r>
                      <a:endParaRPr sz="1400">
                        <a:solidFill>
                          <a:srgbClr val="29628F"/>
                        </a:solidFill>
                        <a:latin typeface="Arial" panose="020B0604020202020204" pitchFamily="34" charset="0"/>
                        <a:cs typeface="Arial" panose="020B0604020202020204" pitchFamily="34" charset="0"/>
                      </a:endParaRPr>
                    </a:p>
                  </a:txBody>
                  <a:tcPr marL="0" marR="0" marT="0" marB="0" anchor="ctr"/>
                </a:tc>
                <a:tc>
                  <a:txBody>
                    <a:bodyPr/>
                    <a:lstStyle/>
                    <a:p>
                      <a:pPr marL="127635" algn="ctr">
                        <a:lnSpc>
                          <a:spcPct val="100000"/>
                        </a:lnSpc>
                      </a:pPr>
                      <a:r>
                        <a:rPr lang="es-MX" sz="1400" b="0" i="0" strike="noStrike" cap="none" spc="-5" baseline="0">
                          <a:solidFill>
                            <a:srgbClr val="000000"/>
                          </a:solidFill>
                          <a:effectLst/>
                          <a:latin typeface="Calibri"/>
                          <a:ea typeface="Calibri"/>
                          <a:cs typeface="Calibri"/>
                        </a:rPr>
                        <a:t>$65 copago</a:t>
                      </a:r>
                      <a:endParaRPr sz="1400">
                        <a:solidFill>
                          <a:srgbClr val="29628F"/>
                        </a:solidFill>
                        <a:latin typeface="Arial" panose="020B0604020202020204" pitchFamily="34" charset="0"/>
                        <a:cs typeface="Arial" panose="020B0604020202020204" pitchFamily="34" charset="0"/>
                      </a:endParaRPr>
                    </a:p>
                  </a:txBody>
                  <a:tcPr marL="0" marR="0" marT="0" marB="0" anchor="ctr"/>
                </a:tc>
                <a:tc>
                  <a:txBody>
                    <a:bodyPr/>
                    <a:lstStyle/>
                    <a:p>
                      <a:pPr marL="127635" algn="ctr">
                        <a:lnSpc>
                          <a:spcPct val="100000"/>
                        </a:lnSpc>
                      </a:pPr>
                      <a:r>
                        <a:rPr lang="es-MX" sz="1400" b="0" i="0" strike="noStrike" cap="none" spc="-5" baseline="0">
                          <a:solidFill>
                            <a:srgbClr val="000000"/>
                          </a:solidFill>
                          <a:effectLst/>
                          <a:latin typeface="Calibri"/>
                          <a:ea typeface="Calibri"/>
                          <a:cs typeface="Calibri"/>
                        </a:rPr>
                        <a:t>$65 copago</a:t>
                      </a:r>
                      <a:endParaRPr sz="1400">
                        <a:solidFill>
                          <a:srgbClr val="29628F"/>
                        </a:solidFill>
                        <a:latin typeface="Arial" panose="020B0604020202020204" pitchFamily="34" charset="0"/>
                        <a:cs typeface="Arial" panose="020B0604020202020204" pitchFamily="34" charset="0"/>
                      </a:endParaRPr>
                    </a:p>
                  </a:txBody>
                  <a:tcPr marL="0" marR="0" marT="0" marB="0" anchor="ctr"/>
                </a:tc>
                <a:tc>
                  <a:txBody>
                    <a:bodyPr/>
                    <a:lstStyle/>
                    <a:p>
                      <a:pPr marL="127635" algn="ctr">
                        <a:lnSpc>
                          <a:spcPct val="100000"/>
                        </a:lnSpc>
                      </a:pPr>
                      <a:r>
                        <a:rPr lang="es-MX" sz="1400" b="0" i="0" strike="noStrike" cap="none" spc="0" baseline="0">
                          <a:solidFill>
                            <a:srgbClr val="000000"/>
                          </a:solidFill>
                          <a:effectLst/>
                          <a:latin typeface="Calibri"/>
                          <a:ea typeface="Calibri"/>
                          <a:cs typeface="Calibri"/>
                        </a:rPr>
                        <a:t> No </a:t>
                      </a:r>
                      <a:endParaRPr sz="1400">
                        <a:solidFill>
                          <a:srgbClr val="29628F"/>
                        </a:solidFill>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261489574"/>
                  </a:ext>
                </a:extLst>
              </a:tr>
              <a:tr h="982274">
                <a:tc>
                  <a:txBody>
                    <a:bodyPr/>
                    <a:lstStyle/>
                    <a:p>
                      <a:pPr marL="125730" algn="ctr">
                        <a:lnSpc>
                          <a:spcPct val="100000"/>
                        </a:lnSpc>
                      </a:pPr>
                      <a:r>
                        <a:rPr lang="es-MX" sz="1400" b="0" i="0" strike="noStrike" cap="none" spc="-10" baseline="0" dirty="0">
                          <a:solidFill>
                            <a:srgbClr val="000000"/>
                          </a:solidFill>
                          <a:effectLst/>
                          <a:latin typeface="Calibri"/>
                          <a:ea typeface="Calibri"/>
                          <a:cs typeface="Calibri"/>
                        </a:rPr>
                        <a:t>Hospitalización del paciente</a:t>
                      </a:r>
                      <a:endParaRPr lang="en-US" sz="1400" spc="-10" dirty="0"/>
                    </a:p>
                    <a:p>
                      <a:pPr marL="125730" algn="ctr">
                        <a:lnSpc>
                          <a:spcPct val="100000"/>
                        </a:lnSpc>
                      </a:pPr>
                      <a:r>
                        <a:rPr lang="es-MX" sz="1400" b="0" i="0" strike="noStrike" cap="none" spc="-10" baseline="0" dirty="0">
                          <a:solidFill>
                            <a:srgbClr val="000000"/>
                          </a:solidFill>
                          <a:effectLst/>
                          <a:latin typeface="Calibri"/>
                          <a:ea typeface="Calibri"/>
                          <a:cs typeface="Calibri"/>
                        </a:rPr>
                        <a:t>(Número ilimitado de días)</a:t>
                      </a:r>
                      <a:endParaRPr lang="en-US" sz="1400" b="1" spc="-10" dirty="0">
                        <a:solidFill>
                          <a:srgbClr val="29628F"/>
                        </a:solidFill>
                        <a:latin typeface="Arial" panose="020B0604020202020204" pitchFamily="34" charset="0"/>
                        <a:cs typeface="Arial" panose="020B0604020202020204" pitchFamily="34" charset="0"/>
                      </a:endParaRPr>
                    </a:p>
                  </a:txBody>
                  <a:tcPr marL="0" marR="0" marT="6350" marB="0" anchor="ctr"/>
                </a:tc>
                <a:tc>
                  <a:txBody>
                    <a:bodyPr/>
                    <a:lstStyle/>
                    <a:p>
                      <a:pPr marL="127000" algn="ctr">
                        <a:lnSpc>
                          <a:spcPct val="100000"/>
                        </a:lnSpc>
                      </a:pPr>
                      <a:r>
                        <a:rPr lang="es-MX" sz="1400" b="0" i="0" strike="noStrike" cap="none" spc="-5" baseline="0">
                          <a:solidFill>
                            <a:srgbClr val="000000"/>
                          </a:solidFill>
                          <a:effectLst/>
                          <a:latin typeface="Calibri"/>
                          <a:ea typeface="Calibri"/>
                          <a:cs typeface="Calibri"/>
                        </a:rPr>
                        <a:t>$500 por estancia</a:t>
                      </a:r>
                      <a:endParaRPr sz="1400">
                        <a:solidFill>
                          <a:srgbClr val="29628F"/>
                        </a:solidFill>
                        <a:latin typeface="Arial" panose="020B0604020202020204" pitchFamily="34" charset="0"/>
                        <a:cs typeface="Arial" panose="020B0604020202020204" pitchFamily="34" charset="0"/>
                      </a:endParaRPr>
                    </a:p>
                  </a:txBody>
                  <a:tcPr marL="0" marR="0" marT="6350" marB="0" anchor="ctr"/>
                </a:tc>
                <a:tc>
                  <a:txBody>
                    <a:bodyPr/>
                    <a:lstStyle/>
                    <a:p>
                      <a:pPr marL="127000" algn="ctr">
                        <a:lnSpc>
                          <a:spcPct val="100000"/>
                        </a:lnSpc>
                      </a:pPr>
                      <a:r>
                        <a:rPr lang="es-MX" sz="1400" b="0" i="0" strike="noStrike" cap="none" spc="-5" baseline="0">
                          <a:solidFill>
                            <a:srgbClr val="000000"/>
                          </a:solidFill>
                          <a:effectLst/>
                          <a:latin typeface="Calibri"/>
                          <a:ea typeface="Calibri"/>
                          <a:cs typeface="Calibri"/>
                        </a:rPr>
                        <a:t>$500 por estancia</a:t>
                      </a:r>
                      <a:endParaRPr sz="1400">
                        <a:solidFill>
                          <a:srgbClr val="29628F"/>
                        </a:solidFill>
                        <a:latin typeface="Arial" panose="020B0604020202020204" pitchFamily="34" charset="0"/>
                        <a:cs typeface="Arial" panose="020B0604020202020204" pitchFamily="34" charset="0"/>
                      </a:endParaRPr>
                    </a:p>
                  </a:txBody>
                  <a:tcPr marL="0" marR="0" marT="6350" marB="0" anchor="ctr"/>
                </a:tc>
                <a:tc>
                  <a:txBody>
                    <a:bodyPr/>
                    <a:lstStyle/>
                    <a:p>
                      <a:pPr marL="127000" algn="ctr">
                        <a:lnSpc>
                          <a:spcPct val="100000"/>
                        </a:lnSpc>
                      </a:pPr>
                      <a:r>
                        <a:rPr lang="es-MX" sz="1400" b="0" i="0" strike="noStrike" cap="none" spc="0" baseline="0" dirty="0">
                          <a:solidFill>
                            <a:srgbClr val="000000"/>
                          </a:solidFill>
                          <a:effectLst/>
                          <a:latin typeface="Calibri"/>
                          <a:ea typeface="Calibri"/>
                          <a:cs typeface="Calibri"/>
                        </a:rPr>
                        <a:t>Sí </a:t>
                      </a:r>
                      <a:endParaRPr sz="1400" dirty="0">
                        <a:solidFill>
                          <a:srgbClr val="29628F"/>
                        </a:solidFill>
                        <a:latin typeface="Arial" panose="020B0604020202020204" pitchFamily="34" charset="0"/>
                        <a:cs typeface="Arial" panose="020B0604020202020204" pitchFamily="34" charset="0"/>
                      </a:endParaRPr>
                    </a:p>
                  </a:txBody>
                  <a:tcPr marL="0" marR="0" marT="6350" marB="0" anchor="ctr"/>
                </a:tc>
                <a:extLst>
                  <a:ext uri="{0D108BD9-81ED-4DB2-BD59-A6C34878D82A}">
                    <a16:rowId xmlns:a16="http://schemas.microsoft.com/office/drawing/2014/main" val="828096389"/>
                  </a:ext>
                </a:extLst>
              </a:tr>
            </a:tbl>
          </a:graphicData>
        </a:graphic>
      </p:graphicFrame>
    </p:spTree>
    <p:extLst>
      <p:ext uri="{BB962C8B-B14F-4D97-AF65-F5344CB8AC3E}">
        <p14:creationId xmlns:p14="http://schemas.microsoft.com/office/powerpoint/2010/main" val="40744504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428A77-AB26-E242-B98C-27BDBE192506}"/>
              </a:ext>
            </a:extLst>
          </p:cNvPr>
          <p:cNvPicPr>
            <a:picLocks noChangeAspect="1"/>
          </p:cNvPicPr>
          <p:nvPr/>
        </p:nvPicPr>
        <p:blipFill>
          <a:blip r:embed="rId2"/>
          <a:stretch>
            <a:fillRect/>
          </a:stretch>
        </p:blipFill>
        <p:spPr>
          <a:xfrm>
            <a:off x="1354" y="0"/>
            <a:ext cx="9141291" cy="5143500"/>
          </a:xfrm>
          <a:prstGeom prst="rect">
            <a:avLst/>
          </a:prstGeom>
        </p:spPr>
      </p:pic>
      <p:sp>
        <p:nvSpPr>
          <p:cNvPr id="3" name="TextBox 2">
            <a:extLst>
              <a:ext uri="{FF2B5EF4-FFF2-40B4-BE49-F238E27FC236}">
                <a16:creationId xmlns:a16="http://schemas.microsoft.com/office/drawing/2014/main" id="{6E1FECA7-3032-3841-BC21-A276D5FA2603}"/>
              </a:ext>
            </a:extLst>
          </p:cNvPr>
          <p:cNvSpPr txBox="1"/>
          <p:nvPr/>
        </p:nvSpPr>
        <p:spPr>
          <a:xfrm>
            <a:off x="1460666" y="1828800"/>
            <a:ext cx="2289327" cy="3314700"/>
          </a:xfrm>
          <a:prstGeom prst="rect">
            <a:avLst/>
          </a:prstGeom>
          <a:noFill/>
        </p:spPr>
        <p:txBody>
          <a:bodyPr wrap="square" rtlCol="0" anchor="t">
            <a:noAutofit/>
          </a:bodyPr>
          <a:lstStyle/>
          <a:p>
            <a:pPr algn="r">
              <a:lnSpc>
                <a:spcPct val="90000"/>
              </a:lnSpc>
              <a:spcAft>
                <a:spcPts val="1800"/>
              </a:spcAft>
            </a:pPr>
            <a:r>
              <a:rPr lang="es-MX" sz="3600" b="1" i="0" strike="noStrike" cap="none" spc="0" baseline="0" dirty="0">
                <a:solidFill>
                  <a:srgbClr val="FFFFFF"/>
                </a:solidFill>
                <a:effectLst/>
                <a:latin typeface="Arial"/>
                <a:ea typeface="Arial"/>
                <a:cs typeface="Arial"/>
              </a:rPr>
              <a:t>Nuestra </a:t>
            </a:r>
            <a:br>
              <a:rPr sz="3600" dirty="0"/>
            </a:br>
            <a:r>
              <a:rPr lang="es-MX" sz="3600" b="1" i="0" strike="noStrike" cap="none" spc="0" baseline="0" dirty="0">
                <a:solidFill>
                  <a:srgbClr val="FFFFFF"/>
                </a:solidFill>
                <a:effectLst/>
                <a:latin typeface="Arial"/>
                <a:ea typeface="Arial"/>
                <a:cs typeface="Arial"/>
              </a:rPr>
              <a:t>misión</a:t>
            </a:r>
            <a:endParaRPr lang="en-US" sz="16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BDE910F-0FD8-384E-8D22-A2DD5C48990F}"/>
              </a:ext>
            </a:extLst>
          </p:cNvPr>
          <p:cNvSpPr txBox="1"/>
          <p:nvPr/>
        </p:nvSpPr>
        <p:spPr>
          <a:xfrm>
            <a:off x="4037847" y="1865376"/>
            <a:ext cx="3906747" cy="3278124"/>
          </a:xfrm>
          <a:prstGeom prst="rect">
            <a:avLst/>
          </a:prstGeom>
          <a:noFill/>
        </p:spPr>
        <p:txBody>
          <a:bodyPr wrap="square" rtlCol="0" anchor="t">
            <a:noAutofit/>
          </a:bodyPr>
          <a:lstStyle/>
          <a:p>
            <a:pPr>
              <a:lnSpc>
                <a:spcPct val="130000"/>
              </a:lnSpc>
              <a:spcAft>
                <a:spcPts val="1800"/>
              </a:spcAft>
            </a:pPr>
            <a:r>
              <a:rPr lang="es-MX" sz="1600" b="1" i="0" strike="noStrike" cap="none" spc="0" baseline="0">
                <a:solidFill>
                  <a:srgbClr val="FFFFFF"/>
                </a:solidFill>
                <a:effectLst/>
                <a:latin typeface="Arial"/>
                <a:ea typeface="Arial"/>
                <a:cs typeface="Arial"/>
              </a:rPr>
              <a:t>Mejorar la seguridad de jubilación </a:t>
            </a:r>
            <a:br>
              <a:rPr sz="1600"/>
            </a:br>
            <a:r>
              <a:rPr lang="es-MX" sz="1600" b="0" i="0" strike="noStrike" cap="none" spc="0" baseline="0">
                <a:solidFill>
                  <a:srgbClr val="FFFFFF"/>
                </a:solidFill>
                <a:effectLst/>
                <a:latin typeface="Arial"/>
                <a:ea typeface="Arial"/>
                <a:cs typeface="Arial"/>
              </a:rPr>
              <a:t>de nuestros miembros invirtiendo </a:t>
            </a:r>
            <a:br>
              <a:rPr sz="1600"/>
            </a:br>
            <a:r>
              <a:rPr lang="es-MX" sz="1600" b="0" i="0" strike="noStrike" cap="none" spc="0" baseline="0">
                <a:solidFill>
                  <a:srgbClr val="FFFFFF"/>
                </a:solidFill>
                <a:effectLst/>
                <a:latin typeface="Arial"/>
                <a:ea typeface="Arial"/>
                <a:cs typeface="Arial"/>
              </a:rPr>
              <a:t>y administrando con prudencia los activos del fondo </a:t>
            </a:r>
            <a:br>
              <a:rPr sz="1600"/>
            </a:br>
            <a:r>
              <a:rPr lang="es-MX" sz="1600" b="0" i="0" strike="noStrike" cap="none" spc="0" baseline="0">
                <a:solidFill>
                  <a:srgbClr val="FFFFFF"/>
                </a:solidFill>
                <a:effectLst/>
                <a:latin typeface="Arial"/>
                <a:ea typeface="Arial"/>
                <a:cs typeface="Arial"/>
              </a:rPr>
              <a:t>y ofreciendo beneficios que marquen una diferencia </a:t>
            </a:r>
            <a:br>
              <a:rPr sz="1600"/>
            </a:br>
            <a:r>
              <a:rPr lang="es-MX" sz="1600" b="0" i="0" strike="noStrike" cap="none" spc="0" baseline="0">
                <a:solidFill>
                  <a:srgbClr val="FFFFFF"/>
                </a:solidFill>
                <a:effectLst/>
                <a:latin typeface="Arial"/>
                <a:ea typeface="Arial"/>
                <a:cs typeface="Arial"/>
              </a:rPr>
              <a:t>positiva en sus vidas.</a:t>
            </a:r>
          </a:p>
        </p:txBody>
      </p:sp>
    </p:spTree>
    <p:extLst>
      <p:ext uri="{BB962C8B-B14F-4D97-AF65-F5344CB8AC3E}">
        <p14:creationId xmlns:p14="http://schemas.microsoft.com/office/powerpoint/2010/main" val="85544558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BD64FC7-3E24-3440-9D63-3E8EE8007A7B}"/>
              </a:ext>
            </a:extLst>
          </p:cNvPr>
          <p:cNvPicPr>
            <a:picLocks noChangeAspect="1"/>
          </p:cNvPicPr>
          <p:nvPr/>
        </p:nvPicPr>
        <p:blipFill>
          <a:blip r:embed="rId3"/>
          <a:stretch>
            <a:fillRect/>
          </a:stretch>
        </p:blipFill>
        <p:spPr>
          <a:xfrm>
            <a:off x="2709" y="0"/>
            <a:ext cx="9141291" cy="5143500"/>
          </a:xfrm>
          <a:prstGeom prst="rect">
            <a:avLst/>
          </a:prstGeom>
        </p:spPr>
      </p:pic>
      <p:sp>
        <p:nvSpPr>
          <p:cNvPr id="20" name="TextBox 19">
            <a:extLst>
              <a:ext uri="{FF2B5EF4-FFF2-40B4-BE49-F238E27FC236}">
                <a16:creationId xmlns:a16="http://schemas.microsoft.com/office/drawing/2014/main" id="{BB3A8890-BC97-5C46-8B87-F3E1FE954533}"/>
              </a:ext>
            </a:extLst>
          </p:cNvPr>
          <p:cNvSpPr txBox="1"/>
          <p:nvPr/>
        </p:nvSpPr>
        <p:spPr>
          <a:xfrm>
            <a:off x="355980" y="51615"/>
            <a:ext cx="7933910" cy="709811"/>
          </a:xfrm>
          <a:prstGeom prst="rect">
            <a:avLst/>
          </a:prstGeom>
          <a:noFill/>
        </p:spPr>
        <p:txBody>
          <a:bodyPr wrap="square" rtlCol="0" anchor="ctr">
            <a:noAutofit/>
          </a:bodyPr>
          <a:lstStyle/>
          <a:p>
            <a:pPr>
              <a:spcAft>
                <a:spcPts val="1800"/>
              </a:spcAft>
            </a:pPr>
            <a:endParaRPr lang="en-US" sz="2800">
              <a:solidFill>
                <a:srgbClr val="29628F"/>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69858BA-FD99-40C3-9CC2-7D299CF9E407}"/>
              </a:ext>
            </a:extLst>
          </p:cNvPr>
          <p:cNvSpPr/>
          <p:nvPr/>
        </p:nvSpPr>
        <p:spPr>
          <a:xfrm>
            <a:off x="355980" y="4568383"/>
            <a:ext cx="5372100" cy="365760"/>
          </a:xfrm>
          <a:prstGeom prst="rect">
            <a:avLst/>
          </a:prstGeom>
        </p:spPr>
        <p:txBody>
          <a:bodyPr wrap="square">
            <a:spAutoFit/>
          </a:bodyPr>
          <a:lstStyle/>
          <a:p>
            <a:pPr lvl="0"/>
            <a:r>
              <a:rPr lang="es-MX" sz="900" b="0" i="0" strike="noStrike" cap="none" spc="0" baseline="0" dirty="0">
                <a:solidFill>
                  <a:srgbClr val="44546A"/>
                </a:solidFill>
                <a:effectLst/>
                <a:latin typeface="Roboto Light"/>
                <a:ea typeface="Roboto Light"/>
                <a:cs typeface="Roboto Light"/>
              </a:rPr>
              <a:t>©2021 United HealthCare Services, Inc. Todos los derechos reservados. Información de propiedad de UnitedHealth Group.  No distribuir ni reproducir sin el permiso expreso de UnitedHealth Group.</a:t>
            </a:r>
          </a:p>
        </p:txBody>
      </p:sp>
      <p:sp>
        <p:nvSpPr>
          <p:cNvPr id="4" name="Title 3">
            <a:extLst>
              <a:ext uri="{FF2B5EF4-FFF2-40B4-BE49-F238E27FC236}">
                <a16:creationId xmlns:a16="http://schemas.microsoft.com/office/drawing/2014/main" id="{98C01B56-6501-4FF0-81A9-6DD1664AF3E8}"/>
              </a:ext>
            </a:extLst>
          </p:cNvPr>
          <p:cNvSpPr>
            <a:spLocks noGrp="1"/>
          </p:cNvSpPr>
          <p:nvPr>
            <p:ph type="title"/>
          </p:nvPr>
        </p:nvSpPr>
        <p:spPr/>
        <p:txBody>
          <a:bodyPr>
            <a:normAutofit fontScale="90000"/>
          </a:bodyPr>
          <a:lstStyle/>
          <a:p>
            <a:r>
              <a:rPr lang="es-MX" sz="3600" b="0" i="0" strike="noStrike" cap="none" spc="0" baseline="0">
                <a:solidFill>
                  <a:srgbClr val="29628F"/>
                </a:solidFill>
                <a:effectLst/>
                <a:latin typeface="Arial"/>
                <a:ea typeface="Arial"/>
                <a:cs typeface="Arial"/>
              </a:rPr>
              <a:t>Beneficios de TRS-Care Medicare Advantage</a:t>
            </a:r>
            <a:endParaRPr lang="en-US"/>
          </a:p>
        </p:txBody>
      </p:sp>
      <p:graphicFrame>
        <p:nvGraphicFramePr>
          <p:cNvPr id="8" name="Content Placeholder 7">
            <a:extLst>
              <a:ext uri="{FF2B5EF4-FFF2-40B4-BE49-F238E27FC236}">
                <a16:creationId xmlns:a16="http://schemas.microsoft.com/office/drawing/2014/main" id="{85FD2CD9-23F2-4221-9A14-7030A7BABC0F}"/>
              </a:ext>
            </a:extLst>
          </p:cNvPr>
          <p:cNvGraphicFramePr>
            <a:graphicFrameLocks noGrp="1"/>
          </p:cNvGraphicFramePr>
          <p:nvPr>
            <p:ph idx="1"/>
            <p:extLst>
              <p:ext uri="{D42A27DB-BD31-4B8C-83A1-F6EECF244321}">
                <p14:modId xmlns:p14="http://schemas.microsoft.com/office/powerpoint/2010/main" val="4135797477"/>
              </p:ext>
            </p:extLst>
          </p:nvPr>
        </p:nvGraphicFramePr>
        <p:xfrm>
          <a:off x="441080" y="1370013"/>
          <a:ext cx="7933909" cy="2967354"/>
        </p:xfrm>
        <a:graphic>
          <a:graphicData uri="http://schemas.openxmlformats.org/drawingml/2006/table">
            <a:tbl>
              <a:tblPr firstRow="1" bandRow="1">
                <a:tableStyleId>{3B4B98B0-60AC-42C2-AFA5-B58CD77FA1E5}</a:tableStyleId>
              </a:tblPr>
              <a:tblGrid>
                <a:gridCol w="2713468">
                  <a:extLst>
                    <a:ext uri="{9D8B030D-6E8A-4147-A177-3AD203B41FA5}">
                      <a16:colId xmlns:a16="http://schemas.microsoft.com/office/drawing/2014/main" val="1334123783"/>
                    </a:ext>
                  </a:extLst>
                </a:gridCol>
                <a:gridCol w="1970258">
                  <a:extLst>
                    <a:ext uri="{9D8B030D-6E8A-4147-A177-3AD203B41FA5}">
                      <a16:colId xmlns:a16="http://schemas.microsoft.com/office/drawing/2014/main" val="398038706"/>
                    </a:ext>
                  </a:extLst>
                </a:gridCol>
                <a:gridCol w="1673760">
                  <a:extLst>
                    <a:ext uri="{9D8B030D-6E8A-4147-A177-3AD203B41FA5}">
                      <a16:colId xmlns:a16="http://schemas.microsoft.com/office/drawing/2014/main" val="839956463"/>
                    </a:ext>
                  </a:extLst>
                </a:gridCol>
                <a:gridCol w="1576423">
                  <a:extLst>
                    <a:ext uri="{9D8B030D-6E8A-4147-A177-3AD203B41FA5}">
                      <a16:colId xmlns:a16="http://schemas.microsoft.com/office/drawing/2014/main" val="379524577"/>
                    </a:ext>
                  </a:extLst>
                </a:gridCol>
              </a:tblGrid>
              <a:tr h="691481">
                <a:tc>
                  <a:txBody>
                    <a:bodyPr/>
                    <a:lstStyle/>
                    <a:p>
                      <a:pPr algn="ctr">
                        <a:lnSpc>
                          <a:spcPct val="100000"/>
                        </a:lnSpc>
                        <a:spcBef>
                          <a:spcPts val="35"/>
                        </a:spcBef>
                      </a:pPr>
                      <a:endParaRPr sz="1200"/>
                    </a:p>
                    <a:p>
                      <a:pPr marL="127635" algn="ctr">
                        <a:lnSpc>
                          <a:spcPct val="100000"/>
                        </a:lnSpc>
                        <a:spcBef>
                          <a:spcPts val="5"/>
                        </a:spcBef>
                      </a:pPr>
                      <a:r>
                        <a:rPr lang="es-MX" sz="1400" b="1" i="0" strike="noStrike" cap="none" spc="-5" baseline="0">
                          <a:solidFill>
                            <a:srgbClr val="000000"/>
                          </a:solidFill>
                          <a:effectLst/>
                          <a:latin typeface="Calibri"/>
                          <a:ea typeface="Calibri"/>
                          <a:cs typeface="Calibri"/>
                        </a:rPr>
                        <a:t>Cobertura de</a:t>
                      </a:r>
                      <a:r>
                        <a:rPr lang="es-MX" sz="1400" b="1" i="0" strike="noStrike" cap="none" spc="-10" baseline="0">
                          <a:solidFill>
                            <a:srgbClr val="000000"/>
                          </a:solidFill>
                          <a:effectLst/>
                          <a:latin typeface="Calibri"/>
                          <a:ea typeface="Calibri"/>
                          <a:cs typeface="Calibri"/>
                        </a:rPr>
                        <a:t> </a:t>
                      </a:r>
                      <a:r>
                        <a:rPr lang="es-MX" sz="1400" b="1" i="0" strike="noStrike" cap="none" spc="-5" baseline="0">
                          <a:solidFill>
                            <a:srgbClr val="000000"/>
                          </a:solidFill>
                          <a:effectLst/>
                          <a:latin typeface="Calibri"/>
                          <a:ea typeface="Calibri"/>
                          <a:cs typeface="Calibri"/>
                        </a:rPr>
                        <a:t>beneficios</a:t>
                      </a:r>
                      <a:endParaRPr sz="1400">
                        <a:latin typeface="Arial"/>
                        <a:cs typeface="Arial"/>
                      </a:endParaRPr>
                    </a:p>
                  </a:txBody>
                  <a:tcPr marL="0" marR="0" marT="4445" marB="0" anchor="ctr"/>
                </a:tc>
                <a:tc>
                  <a:txBody>
                    <a:bodyPr/>
                    <a:lstStyle/>
                    <a:p>
                      <a:pPr marL="128270" marR="838835" algn="ctr">
                        <a:lnSpc>
                          <a:spcPts val="1610"/>
                        </a:lnSpc>
                        <a:spcBef>
                          <a:spcPts val="690"/>
                        </a:spcBef>
                      </a:pPr>
                      <a:r>
                        <a:rPr lang="es-MX" sz="1400" b="1" i="0" strike="noStrike" cap="none" spc="-5" baseline="0">
                          <a:solidFill>
                            <a:srgbClr val="000000"/>
                          </a:solidFill>
                          <a:effectLst/>
                          <a:latin typeface="Calibri"/>
                          <a:ea typeface="Calibri"/>
                          <a:cs typeface="Calibri"/>
                        </a:rPr>
                        <a:t>Dentro de la red</a:t>
                      </a:r>
                      <a:endParaRPr sz="1400">
                        <a:latin typeface="Arial"/>
                        <a:cs typeface="Arial"/>
                      </a:endParaRPr>
                    </a:p>
                  </a:txBody>
                  <a:tcPr marL="0" marR="0" marT="87630" marB="0" anchor="ctr"/>
                </a:tc>
                <a:tc>
                  <a:txBody>
                    <a:bodyPr/>
                    <a:lstStyle/>
                    <a:p>
                      <a:pPr marL="129539" marR="681355" algn="ctr">
                        <a:lnSpc>
                          <a:spcPts val="1610"/>
                        </a:lnSpc>
                        <a:spcBef>
                          <a:spcPts val="690"/>
                        </a:spcBef>
                      </a:pPr>
                      <a:r>
                        <a:rPr lang="es-MX" sz="1400" b="1" i="0" strike="noStrike" cap="none" spc="-5" baseline="0">
                          <a:solidFill>
                            <a:srgbClr val="000000"/>
                          </a:solidFill>
                          <a:effectLst/>
                          <a:latin typeface="Calibri"/>
                          <a:ea typeface="Calibri"/>
                          <a:cs typeface="Calibri"/>
                        </a:rPr>
                        <a:t>Fuera de la red</a:t>
                      </a:r>
                      <a:endParaRPr sz="1400">
                        <a:latin typeface="Arial"/>
                        <a:cs typeface="Arial"/>
                      </a:endParaRPr>
                    </a:p>
                  </a:txBody>
                  <a:tcPr marL="0" marR="0" marT="87630" marB="0" anchor="ctr"/>
                </a:tc>
                <a:tc>
                  <a:txBody>
                    <a:bodyPr/>
                    <a:lstStyle/>
                    <a:p>
                      <a:pPr marL="129539" marR="681355" algn="ctr">
                        <a:lnSpc>
                          <a:spcPts val="1610"/>
                        </a:lnSpc>
                        <a:spcBef>
                          <a:spcPts val="690"/>
                        </a:spcBef>
                      </a:pPr>
                      <a:r>
                        <a:rPr lang="es-MX" sz="1200" b="1" i="0" strike="noStrike" cap="none" spc="0" baseline="0">
                          <a:solidFill>
                            <a:srgbClr val="000000"/>
                          </a:solidFill>
                          <a:effectLst/>
                          <a:latin typeface="Calibri"/>
                          <a:ea typeface="Calibri"/>
                          <a:cs typeface="Calibri"/>
                        </a:rPr>
                        <a:t>¿Debe cumplir con el deducible?</a:t>
                      </a:r>
                      <a:endParaRPr sz="1200" b="1">
                        <a:solidFill>
                          <a:schemeClr val="bg1"/>
                        </a:solidFill>
                        <a:latin typeface="Arial" panose="020B0604020202020204" pitchFamily="34" charset="0"/>
                        <a:cs typeface="Arial" panose="020B0604020202020204" pitchFamily="34" charset="0"/>
                      </a:endParaRPr>
                    </a:p>
                  </a:txBody>
                  <a:tcPr marL="0" marR="0" marT="87630" marB="0" anchor="ctr"/>
                </a:tc>
                <a:extLst>
                  <a:ext uri="{0D108BD9-81ED-4DB2-BD59-A6C34878D82A}">
                    <a16:rowId xmlns:a16="http://schemas.microsoft.com/office/drawing/2014/main" val="2564204654"/>
                  </a:ext>
                </a:extLst>
              </a:tr>
              <a:tr h="298560">
                <a:tc>
                  <a:txBody>
                    <a:bodyPr/>
                    <a:lstStyle/>
                    <a:p>
                      <a:pPr marL="125095" algn="ctr">
                        <a:lnSpc>
                          <a:spcPct val="100000"/>
                        </a:lnSpc>
                        <a:spcBef>
                          <a:spcPts val="5"/>
                        </a:spcBef>
                      </a:pPr>
                      <a:r>
                        <a:rPr lang="es-MX" sz="1400" b="0" i="0" strike="noStrike" cap="none" spc="-10" baseline="0">
                          <a:solidFill>
                            <a:srgbClr val="000000"/>
                          </a:solidFill>
                          <a:effectLst/>
                          <a:latin typeface="Calibri"/>
                          <a:ea typeface="Calibri"/>
                          <a:cs typeface="Calibri"/>
                        </a:rPr>
                        <a:t>Cirugía</a:t>
                      </a:r>
                      <a:r>
                        <a:rPr lang="es-MX" sz="1400" b="0" i="0" strike="noStrike" cap="none" spc="-15" baseline="0">
                          <a:solidFill>
                            <a:srgbClr val="000000"/>
                          </a:solidFill>
                          <a:effectLst/>
                          <a:latin typeface="Calibri"/>
                          <a:ea typeface="Calibri"/>
                          <a:cs typeface="Calibri"/>
                        </a:rPr>
                        <a:t> </a:t>
                      </a:r>
                      <a:r>
                        <a:rPr lang="es-MX" sz="1400" b="0" i="0" strike="noStrike" cap="none" spc="-5" baseline="0">
                          <a:solidFill>
                            <a:srgbClr val="000000"/>
                          </a:solidFill>
                          <a:effectLst/>
                          <a:latin typeface="Calibri"/>
                          <a:ea typeface="Calibri"/>
                          <a:cs typeface="Calibri"/>
                        </a:rPr>
                        <a:t>ambulatoria</a:t>
                      </a:r>
                      <a:endParaRPr sz="1400">
                        <a:solidFill>
                          <a:srgbClr val="29628F"/>
                        </a:solidFill>
                        <a:latin typeface="Arial"/>
                        <a:cs typeface="Arial"/>
                      </a:endParaRPr>
                    </a:p>
                  </a:txBody>
                  <a:tcPr marL="0" marR="0" marT="5080" marB="0" anchor="ctr"/>
                </a:tc>
                <a:tc>
                  <a:txBody>
                    <a:bodyPr/>
                    <a:lstStyle/>
                    <a:p>
                      <a:pPr marL="127000" algn="ctr">
                        <a:lnSpc>
                          <a:spcPct val="100000"/>
                        </a:lnSpc>
                        <a:spcBef>
                          <a:spcPts val="5"/>
                        </a:spcBef>
                      </a:pPr>
                      <a:r>
                        <a:rPr lang="es-MX" sz="1400" b="0" i="0" strike="noStrike" cap="none" spc="-5" baseline="0">
                          <a:solidFill>
                            <a:srgbClr val="000000"/>
                          </a:solidFill>
                          <a:effectLst/>
                          <a:latin typeface="Calibri"/>
                          <a:ea typeface="Calibri"/>
                          <a:cs typeface="Calibri"/>
                        </a:rPr>
                        <a:t>$250 copago</a:t>
                      </a:r>
                      <a:endParaRPr sz="1400">
                        <a:solidFill>
                          <a:srgbClr val="29628F"/>
                        </a:solidFill>
                        <a:latin typeface="Arial"/>
                        <a:cs typeface="Arial"/>
                      </a:endParaRPr>
                    </a:p>
                  </a:txBody>
                  <a:tcPr marL="0" marR="0" marT="5080" marB="0" anchor="ctr"/>
                </a:tc>
                <a:tc>
                  <a:txBody>
                    <a:bodyPr/>
                    <a:lstStyle/>
                    <a:p>
                      <a:pPr marL="127000" algn="ctr">
                        <a:lnSpc>
                          <a:spcPct val="100000"/>
                        </a:lnSpc>
                        <a:spcBef>
                          <a:spcPts val="5"/>
                        </a:spcBef>
                      </a:pPr>
                      <a:r>
                        <a:rPr lang="es-MX" sz="1400" b="0" i="0" strike="noStrike" cap="none" spc="-5" baseline="0">
                          <a:solidFill>
                            <a:srgbClr val="000000"/>
                          </a:solidFill>
                          <a:effectLst/>
                          <a:latin typeface="Calibri"/>
                          <a:ea typeface="Calibri"/>
                          <a:cs typeface="Calibri"/>
                        </a:rPr>
                        <a:t>$250 copago</a:t>
                      </a:r>
                      <a:endParaRPr sz="1400">
                        <a:solidFill>
                          <a:srgbClr val="29628F"/>
                        </a:solidFill>
                        <a:latin typeface="Arial"/>
                        <a:cs typeface="Arial"/>
                      </a:endParaRPr>
                    </a:p>
                  </a:txBody>
                  <a:tcPr marL="0" marR="0" marT="5080" marB="0" anchor="ctr"/>
                </a:tc>
                <a:tc>
                  <a:txBody>
                    <a:bodyPr/>
                    <a:lstStyle/>
                    <a:p>
                      <a:pPr marL="127000" algn="ctr">
                        <a:lnSpc>
                          <a:spcPct val="100000"/>
                        </a:lnSpc>
                        <a:spcBef>
                          <a:spcPts val="5"/>
                        </a:spcBef>
                      </a:pPr>
                      <a:r>
                        <a:rPr lang="es-MX" sz="1400" b="0" i="0" strike="noStrike" cap="none" spc="0" baseline="0">
                          <a:solidFill>
                            <a:srgbClr val="000000"/>
                          </a:solidFill>
                          <a:effectLst/>
                          <a:latin typeface="Calibri"/>
                          <a:ea typeface="Calibri"/>
                          <a:cs typeface="Calibri"/>
                        </a:rPr>
                        <a:t>Sí </a:t>
                      </a:r>
                      <a:endParaRPr sz="1400">
                        <a:solidFill>
                          <a:srgbClr val="29628F"/>
                        </a:solidFill>
                        <a:latin typeface="Arial"/>
                        <a:cs typeface="Arial"/>
                      </a:endParaRPr>
                    </a:p>
                  </a:txBody>
                  <a:tcPr marL="0" marR="0" marT="5080" marB="0" anchor="ctr"/>
                </a:tc>
                <a:extLst>
                  <a:ext uri="{0D108BD9-81ED-4DB2-BD59-A6C34878D82A}">
                    <a16:rowId xmlns:a16="http://schemas.microsoft.com/office/drawing/2014/main" val="206738763"/>
                  </a:ext>
                </a:extLst>
              </a:tr>
              <a:tr h="486037">
                <a:tc>
                  <a:txBody>
                    <a:bodyPr/>
                    <a:lstStyle/>
                    <a:p>
                      <a:pPr marL="127000" marR="140970" algn="ctr">
                        <a:lnSpc>
                          <a:spcPts val="1580"/>
                        </a:lnSpc>
                        <a:spcBef>
                          <a:spcPts val="735"/>
                        </a:spcBef>
                      </a:pPr>
                      <a:r>
                        <a:rPr lang="es-MX" sz="1400" b="0" i="0" strike="noStrike" cap="none" spc="0" baseline="0">
                          <a:solidFill>
                            <a:srgbClr val="000000"/>
                          </a:solidFill>
                          <a:effectLst/>
                          <a:latin typeface="Calibri"/>
                          <a:ea typeface="Calibri"/>
                          <a:cs typeface="Calibri"/>
                        </a:rPr>
                        <a:t>Servicios de laboratorio ambulatorios</a:t>
                      </a:r>
                      <a:endParaRPr sz="1400">
                        <a:solidFill>
                          <a:srgbClr val="29628F"/>
                        </a:solidFill>
                        <a:latin typeface="Arial"/>
                        <a:cs typeface="Arial"/>
                      </a:endParaRPr>
                    </a:p>
                  </a:txBody>
                  <a:tcPr marL="0" marR="0" marT="93345" marB="0" anchor="ctr"/>
                </a:tc>
                <a:tc>
                  <a:txBody>
                    <a:bodyPr/>
                    <a:lstStyle/>
                    <a:p>
                      <a:pPr marL="128270" algn="ctr">
                        <a:lnSpc>
                          <a:spcPct val="100000"/>
                        </a:lnSpc>
                      </a:pPr>
                      <a:r>
                        <a:rPr lang="es-MX" sz="1400" b="0" i="0" strike="noStrike" cap="none" spc="-5" baseline="0">
                          <a:solidFill>
                            <a:srgbClr val="000000"/>
                          </a:solidFill>
                          <a:effectLst/>
                          <a:latin typeface="Calibri"/>
                          <a:ea typeface="Calibri"/>
                          <a:cs typeface="Calibri"/>
                        </a:rPr>
                        <a:t>$0 copago</a:t>
                      </a:r>
                      <a:endParaRPr sz="1400">
                        <a:solidFill>
                          <a:srgbClr val="29628F"/>
                        </a:solidFill>
                        <a:latin typeface="Arial"/>
                        <a:cs typeface="Arial"/>
                      </a:endParaRPr>
                    </a:p>
                  </a:txBody>
                  <a:tcPr marL="0" marR="0" marT="0" marB="0" anchor="ctr"/>
                </a:tc>
                <a:tc>
                  <a:txBody>
                    <a:bodyPr/>
                    <a:lstStyle/>
                    <a:p>
                      <a:pPr marL="128270" algn="ctr">
                        <a:lnSpc>
                          <a:spcPct val="100000"/>
                        </a:lnSpc>
                      </a:pPr>
                      <a:r>
                        <a:rPr lang="es-MX" sz="1400" b="0" i="0" strike="noStrike" cap="none" spc="-5" baseline="0">
                          <a:solidFill>
                            <a:srgbClr val="000000"/>
                          </a:solidFill>
                          <a:effectLst/>
                          <a:latin typeface="Calibri"/>
                          <a:ea typeface="Calibri"/>
                          <a:cs typeface="Calibri"/>
                        </a:rPr>
                        <a:t>$0 copago</a:t>
                      </a:r>
                      <a:endParaRPr sz="1400">
                        <a:solidFill>
                          <a:srgbClr val="29628F"/>
                        </a:solidFill>
                        <a:latin typeface="Arial"/>
                        <a:cs typeface="Arial"/>
                      </a:endParaRPr>
                    </a:p>
                  </a:txBody>
                  <a:tcPr marL="0" marR="0" marT="0" marB="0" anchor="ctr"/>
                </a:tc>
                <a:tc>
                  <a:txBody>
                    <a:bodyPr/>
                    <a:lstStyle/>
                    <a:p>
                      <a:pPr marL="128270" algn="ctr">
                        <a:lnSpc>
                          <a:spcPct val="100000"/>
                        </a:lnSpc>
                      </a:pPr>
                      <a:r>
                        <a:rPr lang="es-MX" sz="1400" b="0" i="0" strike="noStrike" cap="none" spc="0" baseline="0">
                          <a:solidFill>
                            <a:srgbClr val="000000"/>
                          </a:solidFill>
                          <a:effectLst/>
                          <a:latin typeface="Calibri"/>
                          <a:ea typeface="Calibri"/>
                          <a:cs typeface="Calibri"/>
                        </a:rPr>
                        <a:t>Sí</a:t>
                      </a:r>
                      <a:endParaRPr sz="1400">
                        <a:solidFill>
                          <a:srgbClr val="29628F"/>
                        </a:solidFill>
                        <a:latin typeface="Arial"/>
                        <a:cs typeface="Arial"/>
                      </a:endParaRPr>
                    </a:p>
                  </a:txBody>
                  <a:tcPr marL="0" marR="0" marT="0" marB="0" anchor="ctr"/>
                </a:tc>
                <a:extLst>
                  <a:ext uri="{0D108BD9-81ED-4DB2-BD59-A6C34878D82A}">
                    <a16:rowId xmlns:a16="http://schemas.microsoft.com/office/drawing/2014/main" val="96479621"/>
                  </a:ext>
                </a:extLst>
              </a:tr>
              <a:tr h="295048">
                <a:tc>
                  <a:txBody>
                    <a:bodyPr/>
                    <a:lstStyle/>
                    <a:p>
                      <a:pPr marL="127000" marR="140970" algn="ctr">
                        <a:lnSpc>
                          <a:spcPts val="1580"/>
                        </a:lnSpc>
                        <a:spcBef>
                          <a:spcPts val="735"/>
                        </a:spcBef>
                      </a:pPr>
                      <a:r>
                        <a:rPr lang="es-MX" sz="1400" b="0" i="0" strike="noStrike" cap="none" spc="0" baseline="0">
                          <a:solidFill>
                            <a:srgbClr val="000000"/>
                          </a:solidFill>
                          <a:effectLst/>
                          <a:latin typeface="Calibri"/>
                          <a:ea typeface="Calibri"/>
                          <a:cs typeface="Calibri"/>
                        </a:rPr>
                        <a:t>Fisioterapia </a:t>
                      </a:r>
                      <a:endParaRPr sz="1400">
                        <a:solidFill>
                          <a:srgbClr val="29628F"/>
                        </a:solidFill>
                        <a:latin typeface="Arial"/>
                        <a:cs typeface="Arial"/>
                      </a:endParaRPr>
                    </a:p>
                  </a:txBody>
                  <a:tcPr marL="0" marR="0" marT="93345" marB="0" anchor="ctr"/>
                </a:tc>
                <a:tc>
                  <a:txBody>
                    <a:bodyPr/>
                    <a:lstStyle/>
                    <a:p>
                      <a:pPr marL="128270" algn="ctr">
                        <a:lnSpc>
                          <a:spcPct val="100000"/>
                        </a:lnSpc>
                      </a:pPr>
                      <a:r>
                        <a:rPr lang="es-MX" sz="1400" b="0" i="0" strike="noStrike" cap="none" spc="-5" baseline="0">
                          <a:solidFill>
                            <a:srgbClr val="000000"/>
                          </a:solidFill>
                          <a:effectLst/>
                          <a:latin typeface="Calibri"/>
                          <a:ea typeface="Calibri"/>
                          <a:cs typeface="Calibri"/>
                        </a:rPr>
                        <a:t>$5 copago</a:t>
                      </a:r>
                      <a:endParaRPr sz="1400">
                        <a:solidFill>
                          <a:srgbClr val="29628F"/>
                        </a:solidFill>
                        <a:latin typeface="Arial"/>
                        <a:cs typeface="Arial"/>
                      </a:endParaRPr>
                    </a:p>
                  </a:txBody>
                  <a:tcPr marL="0" marR="0" marT="0" marB="0" anchor="ctr"/>
                </a:tc>
                <a:tc>
                  <a:txBody>
                    <a:bodyPr/>
                    <a:lstStyle/>
                    <a:p>
                      <a:pPr marL="128270" algn="ctr">
                        <a:lnSpc>
                          <a:spcPct val="100000"/>
                        </a:lnSpc>
                      </a:pPr>
                      <a:r>
                        <a:rPr lang="es-MX" sz="1400" b="0" i="0" strike="noStrike" cap="none" spc="-5" baseline="0">
                          <a:solidFill>
                            <a:srgbClr val="000000"/>
                          </a:solidFill>
                          <a:effectLst/>
                          <a:latin typeface="Calibri"/>
                          <a:ea typeface="Calibri"/>
                          <a:cs typeface="Calibri"/>
                        </a:rPr>
                        <a:t>$5 copago</a:t>
                      </a:r>
                      <a:endParaRPr sz="1400">
                        <a:solidFill>
                          <a:srgbClr val="29628F"/>
                        </a:solidFill>
                        <a:latin typeface="Arial"/>
                        <a:cs typeface="Arial"/>
                      </a:endParaRPr>
                    </a:p>
                  </a:txBody>
                  <a:tcPr marL="0" marR="0" marT="0" marB="0" anchor="ctr"/>
                </a:tc>
                <a:tc>
                  <a:txBody>
                    <a:bodyPr/>
                    <a:lstStyle/>
                    <a:p>
                      <a:pPr marL="128270" algn="ctr">
                        <a:lnSpc>
                          <a:spcPct val="100000"/>
                        </a:lnSpc>
                      </a:pPr>
                      <a:r>
                        <a:rPr lang="es-MX" sz="1400" b="0" i="0" strike="noStrike" cap="none" spc="0" baseline="0">
                          <a:solidFill>
                            <a:srgbClr val="000000"/>
                          </a:solidFill>
                          <a:effectLst/>
                          <a:latin typeface="Calibri"/>
                          <a:ea typeface="Calibri"/>
                          <a:cs typeface="Calibri"/>
                        </a:rPr>
                        <a:t>Sí</a:t>
                      </a:r>
                      <a:endParaRPr sz="1400">
                        <a:solidFill>
                          <a:srgbClr val="29628F"/>
                        </a:solidFill>
                        <a:latin typeface="Arial"/>
                        <a:cs typeface="Arial"/>
                      </a:endParaRPr>
                    </a:p>
                  </a:txBody>
                  <a:tcPr marL="0" marR="0" marT="0" marB="0" anchor="ctr"/>
                </a:tc>
                <a:extLst>
                  <a:ext uri="{0D108BD9-81ED-4DB2-BD59-A6C34878D82A}">
                    <a16:rowId xmlns:a16="http://schemas.microsoft.com/office/drawing/2014/main" val="2105537995"/>
                  </a:ext>
                </a:extLst>
              </a:tr>
              <a:tr h="626535">
                <a:tc>
                  <a:txBody>
                    <a:bodyPr/>
                    <a:lstStyle/>
                    <a:p>
                      <a:pPr marL="127000" marR="140970" algn="ctr">
                        <a:lnSpc>
                          <a:spcPts val="1580"/>
                        </a:lnSpc>
                        <a:spcBef>
                          <a:spcPts val="735"/>
                        </a:spcBef>
                      </a:pPr>
                      <a:r>
                        <a:rPr lang="es-MX" sz="1400" b="0" i="0" strike="noStrike" cap="none" spc="0" baseline="0">
                          <a:solidFill>
                            <a:srgbClr val="000000"/>
                          </a:solidFill>
                          <a:effectLst/>
                          <a:latin typeface="Calibri"/>
                          <a:ea typeface="Calibri"/>
                          <a:cs typeface="Calibri"/>
                        </a:rPr>
                        <a:t>Servicios de radiología ambulatoria (TAC RM)  </a:t>
                      </a:r>
                      <a:endParaRPr sz="1400">
                        <a:solidFill>
                          <a:srgbClr val="29628F"/>
                        </a:solidFill>
                        <a:latin typeface="Arial"/>
                        <a:cs typeface="Arial"/>
                      </a:endParaRPr>
                    </a:p>
                  </a:txBody>
                  <a:tcPr marL="0" marR="0" marT="93345" marB="0" anchor="ctr"/>
                </a:tc>
                <a:tc>
                  <a:txBody>
                    <a:bodyPr/>
                    <a:lstStyle/>
                    <a:p>
                      <a:pPr marL="128270" algn="ctr">
                        <a:lnSpc>
                          <a:spcPct val="100000"/>
                        </a:lnSpc>
                      </a:pPr>
                      <a:r>
                        <a:rPr lang="es-MX" sz="1400" b="0" i="0" strike="noStrike" cap="none" spc="-5" baseline="0">
                          <a:solidFill>
                            <a:srgbClr val="000000"/>
                          </a:solidFill>
                          <a:effectLst/>
                          <a:latin typeface="Calibri"/>
                          <a:ea typeface="Calibri"/>
                          <a:cs typeface="Calibri"/>
                        </a:rPr>
                        <a:t>5 % coaseguro</a:t>
                      </a:r>
                      <a:endParaRPr sz="1400">
                        <a:solidFill>
                          <a:srgbClr val="29628F"/>
                        </a:solidFill>
                        <a:latin typeface="Arial"/>
                        <a:cs typeface="Arial"/>
                      </a:endParaRPr>
                    </a:p>
                  </a:txBody>
                  <a:tcPr marL="0" marR="0" marT="0" marB="0" anchor="ctr"/>
                </a:tc>
                <a:tc>
                  <a:txBody>
                    <a:bodyPr/>
                    <a:lstStyle/>
                    <a:p>
                      <a:pPr marL="128270" algn="ctr">
                        <a:lnSpc>
                          <a:spcPct val="100000"/>
                        </a:lnSpc>
                      </a:pPr>
                      <a:r>
                        <a:rPr lang="es-MX" sz="1400" b="0" i="0" strike="noStrike" cap="none" spc="-5" baseline="0">
                          <a:solidFill>
                            <a:srgbClr val="000000"/>
                          </a:solidFill>
                          <a:effectLst/>
                          <a:latin typeface="Calibri"/>
                          <a:ea typeface="Calibri"/>
                          <a:cs typeface="Calibri"/>
                        </a:rPr>
                        <a:t>5 % coaseguro</a:t>
                      </a:r>
                      <a:endParaRPr lang="en-US" sz="1400">
                        <a:solidFill>
                          <a:srgbClr val="29628F"/>
                        </a:solidFill>
                        <a:latin typeface="Arial"/>
                        <a:cs typeface="Arial"/>
                      </a:endParaRPr>
                    </a:p>
                  </a:txBody>
                  <a:tcPr marL="0" marR="0" marT="0" marB="0" anchor="ctr"/>
                </a:tc>
                <a:tc>
                  <a:txBody>
                    <a:bodyPr/>
                    <a:lstStyle/>
                    <a:p>
                      <a:pPr marL="128270" algn="ctr">
                        <a:lnSpc>
                          <a:spcPct val="100000"/>
                        </a:lnSpc>
                      </a:pPr>
                      <a:r>
                        <a:rPr lang="es-MX" sz="1400" b="0" i="0" strike="noStrike" cap="none" spc="0" baseline="0">
                          <a:solidFill>
                            <a:srgbClr val="000000"/>
                          </a:solidFill>
                          <a:effectLst/>
                          <a:latin typeface="Calibri"/>
                          <a:ea typeface="Calibri"/>
                          <a:cs typeface="Calibri"/>
                        </a:rPr>
                        <a:t>Sí</a:t>
                      </a:r>
                      <a:endParaRPr sz="1400">
                        <a:solidFill>
                          <a:srgbClr val="29628F"/>
                        </a:solidFill>
                        <a:latin typeface="Arial"/>
                        <a:cs typeface="Arial"/>
                      </a:endParaRPr>
                    </a:p>
                  </a:txBody>
                  <a:tcPr marL="0" marR="0" marT="0" marB="0" anchor="ctr"/>
                </a:tc>
                <a:extLst>
                  <a:ext uri="{0D108BD9-81ED-4DB2-BD59-A6C34878D82A}">
                    <a16:rowId xmlns:a16="http://schemas.microsoft.com/office/drawing/2014/main" val="1997730478"/>
                  </a:ext>
                </a:extLst>
              </a:tr>
              <a:tr h="345539">
                <a:tc>
                  <a:txBody>
                    <a:bodyPr/>
                    <a:lstStyle/>
                    <a:p>
                      <a:pPr marL="127000" marR="140970" algn="ctr">
                        <a:lnSpc>
                          <a:spcPts val="1580"/>
                        </a:lnSpc>
                        <a:spcBef>
                          <a:spcPts val="735"/>
                        </a:spcBef>
                      </a:pPr>
                      <a:r>
                        <a:rPr lang="es-MX" sz="1400" b="0" i="0" strike="noStrike" cap="none" spc="0" baseline="0">
                          <a:solidFill>
                            <a:srgbClr val="000000"/>
                          </a:solidFill>
                          <a:effectLst/>
                          <a:latin typeface="Calibri"/>
                          <a:ea typeface="Calibri"/>
                          <a:cs typeface="Calibri"/>
                        </a:rPr>
                        <a:t>Equipo médico duradero</a:t>
                      </a:r>
                      <a:endParaRPr sz="1400">
                        <a:solidFill>
                          <a:srgbClr val="29628F"/>
                        </a:solidFill>
                        <a:latin typeface="Arial"/>
                        <a:cs typeface="Arial"/>
                      </a:endParaRPr>
                    </a:p>
                  </a:txBody>
                  <a:tcPr marL="0" marR="0" marT="93345" marB="0" anchor="ctr"/>
                </a:tc>
                <a:tc>
                  <a:txBody>
                    <a:bodyPr/>
                    <a:lstStyle/>
                    <a:p>
                      <a:pPr marL="128270" algn="ctr">
                        <a:lnSpc>
                          <a:spcPct val="100000"/>
                        </a:lnSpc>
                      </a:pPr>
                      <a:r>
                        <a:rPr lang="es-MX" sz="1400" b="0" i="0" strike="noStrike" cap="none" spc="-5" baseline="0">
                          <a:solidFill>
                            <a:srgbClr val="000000"/>
                          </a:solidFill>
                          <a:effectLst/>
                          <a:latin typeface="Calibri"/>
                          <a:ea typeface="Calibri"/>
                          <a:cs typeface="Calibri"/>
                        </a:rPr>
                        <a:t>5 % coaseguro</a:t>
                      </a:r>
                      <a:endParaRPr sz="1400">
                        <a:solidFill>
                          <a:srgbClr val="29628F"/>
                        </a:solidFill>
                        <a:latin typeface="Arial"/>
                        <a:cs typeface="Arial"/>
                      </a:endParaRPr>
                    </a:p>
                  </a:txBody>
                  <a:tcPr marL="0" marR="0" marT="0" marB="0" anchor="ctr"/>
                </a:tc>
                <a:tc>
                  <a:txBody>
                    <a:bodyPr/>
                    <a:lstStyle/>
                    <a:p>
                      <a:pPr marL="128270" algn="ctr">
                        <a:lnSpc>
                          <a:spcPct val="100000"/>
                        </a:lnSpc>
                      </a:pPr>
                      <a:r>
                        <a:rPr lang="es-MX" sz="1400" b="0" i="0" strike="noStrike" cap="none" spc="-5" baseline="0">
                          <a:solidFill>
                            <a:srgbClr val="000000"/>
                          </a:solidFill>
                          <a:effectLst/>
                          <a:latin typeface="Calibri"/>
                          <a:ea typeface="Calibri"/>
                          <a:cs typeface="Calibri"/>
                        </a:rPr>
                        <a:t>5 % coaseguro</a:t>
                      </a:r>
                      <a:endParaRPr lang="en-US" sz="1400">
                        <a:solidFill>
                          <a:srgbClr val="29628F"/>
                        </a:solidFill>
                        <a:latin typeface="Arial"/>
                        <a:cs typeface="Arial"/>
                      </a:endParaRPr>
                    </a:p>
                  </a:txBody>
                  <a:tcPr marL="0" marR="0" marT="0" marB="0" anchor="ctr"/>
                </a:tc>
                <a:tc>
                  <a:txBody>
                    <a:bodyPr/>
                    <a:lstStyle/>
                    <a:p>
                      <a:pPr marL="128270" algn="ctr">
                        <a:lnSpc>
                          <a:spcPct val="100000"/>
                        </a:lnSpc>
                      </a:pPr>
                      <a:r>
                        <a:rPr lang="es-MX" sz="1400" b="0" i="0" strike="noStrike" cap="none" spc="0" baseline="0">
                          <a:solidFill>
                            <a:srgbClr val="000000"/>
                          </a:solidFill>
                          <a:effectLst/>
                          <a:latin typeface="Calibri"/>
                          <a:ea typeface="Calibri"/>
                          <a:cs typeface="Calibri"/>
                        </a:rPr>
                        <a:t>Sí</a:t>
                      </a:r>
                      <a:endParaRPr sz="1400">
                        <a:solidFill>
                          <a:srgbClr val="29628F"/>
                        </a:solidFill>
                        <a:latin typeface="Arial"/>
                        <a:cs typeface="Arial"/>
                      </a:endParaRPr>
                    </a:p>
                  </a:txBody>
                  <a:tcPr marL="0" marR="0" marT="0" marB="0" anchor="ctr"/>
                </a:tc>
                <a:extLst>
                  <a:ext uri="{0D108BD9-81ED-4DB2-BD59-A6C34878D82A}">
                    <a16:rowId xmlns:a16="http://schemas.microsoft.com/office/drawing/2014/main" val="3261489574"/>
                  </a:ext>
                </a:extLst>
              </a:tr>
            </a:tbl>
          </a:graphicData>
        </a:graphic>
      </p:graphicFrame>
    </p:spTree>
    <p:extLst>
      <p:ext uri="{BB962C8B-B14F-4D97-AF65-F5344CB8AC3E}">
        <p14:creationId xmlns:p14="http://schemas.microsoft.com/office/powerpoint/2010/main" val="196604922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BD64FC7-3E24-3440-9D63-3E8EE8007A7B}"/>
              </a:ext>
            </a:extLst>
          </p:cNvPr>
          <p:cNvPicPr>
            <a:picLocks noChangeAspect="1"/>
          </p:cNvPicPr>
          <p:nvPr/>
        </p:nvPicPr>
        <p:blipFill>
          <a:blip r:embed="rId3"/>
          <a:stretch>
            <a:fillRect/>
          </a:stretch>
        </p:blipFill>
        <p:spPr>
          <a:xfrm>
            <a:off x="0" y="0"/>
            <a:ext cx="9141291" cy="5143500"/>
          </a:xfrm>
          <a:prstGeom prst="rect">
            <a:avLst/>
          </a:prstGeom>
        </p:spPr>
      </p:pic>
      <p:sp>
        <p:nvSpPr>
          <p:cNvPr id="20" name="TextBox 19">
            <a:extLst>
              <a:ext uri="{FF2B5EF4-FFF2-40B4-BE49-F238E27FC236}">
                <a16:creationId xmlns:a16="http://schemas.microsoft.com/office/drawing/2014/main" id="{BB3A8890-BC97-5C46-8B87-F3E1FE954533}"/>
              </a:ext>
            </a:extLst>
          </p:cNvPr>
          <p:cNvSpPr txBox="1"/>
          <p:nvPr/>
        </p:nvSpPr>
        <p:spPr>
          <a:xfrm>
            <a:off x="302819" y="-94747"/>
            <a:ext cx="5036931" cy="1186944"/>
          </a:xfrm>
          <a:prstGeom prst="rect">
            <a:avLst/>
          </a:prstGeom>
          <a:noFill/>
        </p:spPr>
        <p:txBody>
          <a:bodyPr wrap="square" rtlCol="0" anchor="ctr">
            <a:noAutofit/>
          </a:bodyPr>
          <a:lstStyle/>
          <a:p>
            <a:pPr>
              <a:spcAft>
                <a:spcPts val="1800"/>
              </a:spcAft>
            </a:pPr>
            <a:endParaRPr lang="en-US" sz="2800">
              <a:solidFill>
                <a:srgbClr val="29628F"/>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C44F5A9-449D-6342-BF60-9DBFC7B716F8}"/>
              </a:ext>
            </a:extLst>
          </p:cNvPr>
          <p:cNvSpPr txBox="1"/>
          <p:nvPr/>
        </p:nvSpPr>
        <p:spPr>
          <a:xfrm>
            <a:off x="190047" y="967029"/>
            <a:ext cx="4623548" cy="662554"/>
          </a:xfrm>
          <a:prstGeom prst="rect">
            <a:avLst/>
          </a:prstGeom>
          <a:noFill/>
        </p:spPr>
        <p:txBody>
          <a:bodyPr wrap="square" rtlCol="0">
            <a:spAutoFit/>
          </a:bodyPr>
          <a:lstStyle/>
          <a:p>
            <a:pPr marL="228600" indent="-228600">
              <a:lnSpc>
                <a:spcPct val="120000"/>
              </a:lnSpc>
              <a:spcAft>
                <a:spcPts val="600"/>
              </a:spcAft>
              <a:buFont typeface="Arial" panose="020B0604020202020204" pitchFamily="34" charset="0"/>
              <a:buChar char="•"/>
            </a:pPr>
            <a:endParaRPr lang="en-US" sz="1400">
              <a:solidFill>
                <a:schemeClr val="tx1">
                  <a:lumMod val="85000"/>
                  <a:lumOff val="15000"/>
                </a:schemeClr>
              </a:solidFill>
              <a:latin typeface="Arial" panose="020B0604020202020204" pitchFamily="34" charset="0"/>
              <a:cs typeface="Arial" panose="020B0604020202020204" pitchFamily="34" charset="0"/>
            </a:endParaRPr>
          </a:p>
          <a:p>
            <a:pPr marL="228600" indent="-228600">
              <a:lnSpc>
                <a:spcPct val="120000"/>
              </a:lnSpc>
              <a:spcAft>
                <a:spcPts val="600"/>
              </a:spcAft>
              <a:buFont typeface="Arial" panose="020B0604020202020204" pitchFamily="34" charset="0"/>
              <a:buChar char="•"/>
            </a:pPr>
            <a:endParaRPr lang="en-US" sz="1400">
              <a:solidFill>
                <a:schemeClr val="tx1">
                  <a:lumMod val="85000"/>
                  <a:lumOff val="15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814760C-A2C5-4E4F-87E9-0188101394A2}"/>
              </a:ext>
            </a:extLst>
          </p:cNvPr>
          <p:cNvSpPr txBox="1"/>
          <p:nvPr/>
        </p:nvSpPr>
        <p:spPr>
          <a:xfrm>
            <a:off x="6064021" y="1087907"/>
            <a:ext cx="2518907" cy="1188720"/>
          </a:xfrm>
          <a:prstGeom prst="rect">
            <a:avLst/>
          </a:prstGeom>
          <a:noFill/>
        </p:spPr>
        <p:txBody>
          <a:bodyPr wrap="square" rtlCol="0">
            <a:spAutoFit/>
          </a:bodyPr>
          <a:lstStyle/>
          <a:p>
            <a:pPr>
              <a:lnSpc>
                <a:spcPct val="120000"/>
              </a:lnSpc>
              <a:spcAft>
                <a:spcPts val="600"/>
              </a:spcAft>
            </a:pPr>
            <a:r>
              <a:rPr lang="es-MX" sz="1200" b="0" i="0" strike="noStrike" cap="none" spc="0" baseline="0">
                <a:solidFill>
                  <a:srgbClr val="CE4927"/>
                </a:solidFill>
                <a:effectLst/>
                <a:latin typeface="Arial"/>
                <a:ea typeface="Arial"/>
                <a:cs typeface="Arial"/>
              </a:rPr>
              <a:t>Recuerde que todos los servicios recibidos y facturados a su plan TRS-Care Medicare Advantage se procesan con los mismos beneficios dentro y fuera de la red</a:t>
            </a:r>
          </a:p>
        </p:txBody>
      </p:sp>
      <p:sp>
        <p:nvSpPr>
          <p:cNvPr id="4" name="Title 3">
            <a:extLst>
              <a:ext uri="{FF2B5EF4-FFF2-40B4-BE49-F238E27FC236}">
                <a16:creationId xmlns:a16="http://schemas.microsoft.com/office/drawing/2014/main" id="{5A49346C-1FE2-4CF9-BD38-C6F63F600EE6}"/>
              </a:ext>
            </a:extLst>
          </p:cNvPr>
          <p:cNvSpPr>
            <a:spLocks noGrp="1"/>
          </p:cNvSpPr>
          <p:nvPr>
            <p:ph type="title"/>
          </p:nvPr>
        </p:nvSpPr>
        <p:spPr/>
        <p:txBody>
          <a:bodyPr>
            <a:normAutofit/>
          </a:bodyPr>
          <a:lstStyle/>
          <a:p>
            <a:r>
              <a:rPr lang="es-MX" sz="3600" b="0" i="0" strike="noStrike" cap="none" spc="0" baseline="0" dirty="0">
                <a:solidFill>
                  <a:srgbClr val="29628F"/>
                </a:solidFill>
                <a:effectLst/>
                <a:latin typeface="Arial"/>
                <a:ea typeface="Arial"/>
                <a:cs typeface="Arial"/>
              </a:rPr>
              <a:t>Explicación de los beneficios (EOB) </a:t>
            </a:r>
            <a:endParaRPr lang="en-US" dirty="0"/>
          </a:p>
        </p:txBody>
      </p:sp>
      <p:sp>
        <p:nvSpPr>
          <p:cNvPr id="5" name="Content Placeholder 4">
            <a:extLst>
              <a:ext uri="{FF2B5EF4-FFF2-40B4-BE49-F238E27FC236}">
                <a16:creationId xmlns:a16="http://schemas.microsoft.com/office/drawing/2014/main" id="{CB806B2C-AC4D-45E9-9E07-6F435202F2FE}"/>
              </a:ext>
            </a:extLst>
          </p:cNvPr>
          <p:cNvSpPr>
            <a:spLocks noGrp="1"/>
          </p:cNvSpPr>
          <p:nvPr>
            <p:ph idx="1"/>
          </p:nvPr>
        </p:nvSpPr>
        <p:spPr>
          <a:xfrm>
            <a:off x="474445" y="1098724"/>
            <a:ext cx="7886700" cy="3263504"/>
          </a:xfrm>
        </p:spPr>
        <p:txBody>
          <a:bodyPr/>
          <a:lstStyle/>
          <a:p>
            <a:pPr marL="228600" indent="-228600">
              <a:lnSpc>
                <a:spcPct val="120000"/>
              </a:lnSpc>
              <a:spcBef>
                <a:spcPct val="0"/>
              </a:spcBef>
              <a:spcAft>
                <a:spcPts val="600"/>
              </a:spcAft>
            </a:pPr>
            <a:r>
              <a:rPr lang="es-MX" sz="1100" b="0" i="0" strike="noStrike" cap="none" spc="0" baseline="0" dirty="0">
                <a:solidFill>
                  <a:srgbClr val="262626"/>
                </a:solidFill>
                <a:effectLst/>
                <a:latin typeface="Arial"/>
                <a:ea typeface="Arial"/>
                <a:cs typeface="Arial"/>
              </a:rPr>
              <a:t>Manténgase informado</a:t>
            </a:r>
          </a:p>
          <a:p>
            <a:pPr marL="228600" indent="-228600">
              <a:lnSpc>
                <a:spcPct val="120000"/>
              </a:lnSpc>
              <a:spcBef>
                <a:spcPct val="0"/>
              </a:spcBef>
              <a:spcAft>
                <a:spcPts val="600"/>
              </a:spcAft>
            </a:pPr>
            <a:r>
              <a:rPr lang="es-MX" sz="1100" b="0" i="0" strike="noStrike" cap="none" spc="0" baseline="0" dirty="0">
                <a:solidFill>
                  <a:srgbClr val="262626"/>
                </a:solidFill>
                <a:effectLst/>
                <a:latin typeface="Arial"/>
                <a:ea typeface="Arial"/>
                <a:cs typeface="Arial"/>
              </a:rPr>
              <a:t>Aspectos financieros claros y detallados</a:t>
            </a:r>
          </a:p>
          <a:p>
            <a:pPr marL="228600" indent="-228600">
              <a:lnSpc>
                <a:spcPct val="120000"/>
              </a:lnSpc>
              <a:spcBef>
                <a:spcPct val="0"/>
              </a:spcBef>
              <a:spcAft>
                <a:spcPts val="600"/>
              </a:spcAft>
            </a:pPr>
            <a:r>
              <a:rPr lang="es-MX" sz="1100" b="0" i="0" strike="noStrike" cap="none" spc="0" baseline="0" dirty="0">
                <a:solidFill>
                  <a:srgbClr val="262626"/>
                </a:solidFill>
                <a:effectLst/>
                <a:latin typeface="Arial"/>
                <a:ea typeface="Arial"/>
                <a:cs typeface="Arial"/>
              </a:rPr>
              <a:t>Información que puede compartir con su proveedor</a:t>
            </a:r>
          </a:p>
          <a:p>
            <a:pPr marL="228600" indent="-228600">
              <a:lnSpc>
                <a:spcPct val="120000"/>
              </a:lnSpc>
              <a:spcBef>
                <a:spcPct val="0"/>
              </a:spcBef>
              <a:spcAft>
                <a:spcPts val="600"/>
              </a:spcAft>
            </a:pPr>
            <a:r>
              <a:rPr lang="es-MX" sz="1100" b="0" i="0" strike="noStrike" cap="none" spc="0" baseline="0" dirty="0">
                <a:solidFill>
                  <a:srgbClr val="262626"/>
                </a:solidFill>
                <a:effectLst/>
                <a:latin typeface="Arial"/>
                <a:ea typeface="Arial"/>
                <a:cs typeface="Arial"/>
              </a:rPr>
              <a:t>Información general de reclamaciones de alto nivel, como fechas de servicio, </a:t>
            </a:r>
            <a:endParaRPr lang="es-MX" sz="1100" dirty="0">
              <a:solidFill>
                <a:srgbClr val="262626"/>
              </a:solidFill>
              <a:latin typeface="Arial"/>
              <a:ea typeface="Arial"/>
              <a:cs typeface="Arial"/>
            </a:endParaRPr>
          </a:p>
          <a:p>
            <a:pPr marL="0" indent="0">
              <a:lnSpc>
                <a:spcPct val="120000"/>
              </a:lnSpc>
              <a:spcBef>
                <a:spcPct val="0"/>
              </a:spcBef>
              <a:spcAft>
                <a:spcPts val="600"/>
              </a:spcAft>
              <a:buNone/>
            </a:pPr>
            <a:r>
              <a:rPr lang="es-MX" sz="1100" b="0" i="0" strike="noStrike" cap="none" spc="0" baseline="0" dirty="0">
                <a:solidFill>
                  <a:srgbClr val="262626"/>
                </a:solidFill>
                <a:effectLst/>
                <a:latin typeface="Arial"/>
                <a:ea typeface="Arial"/>
                <a:cs typeface="Arial"/>
              </a:rPr>
              <a:t>      proveedor prestador de servicios y servicios proporcionados</a:t>
            </a:r>
          </a:p>
          <a:p>
            <a:endParaRPr lang="en-US" sz="1050" dirty="0"/>
          </a:p>
        </p:txBody>
      </p:sp>
      <p:graphicFrame>
        <p:nvGraphicFramePr>
          <p:cNvPr id="2" name="Table 1">
            <a:extLst>
              <a:ext uri="{FF2B5EF4-FFF2-40B4-BE49-F238E27FC236}">
                <a16:creationId xmlns:a16="http://schemas.microsoft.com/office/drawing/2014/main" id="{8E7EA031-5128-4011-B982-689DF9055A29}"/>
              </a:ext>
            </a:extLst>
          </p:cNvPr>
          <p:cNvGraphicFramePr>
            <a:graphicFrameLocks noGrp="1"/>
          </p:cNvGraphicFramePr>
          <p:nvPr>
            <p:extLst>
              <p:ext uri="{D42A27DB-BD31-4B8C-83A1-F6EECF244321}">
                <p14:modId xmlns:p14="http://schemas.microsoft.com/office/powerpoint/2010/main" val="3908527255"/>
              </p:ext>
            </p:extLst>
          </p:nvPr>
        </p:nvGraphicFramePr>
        <p:xfrm>
          <a:off x="551671" y="2777597"/>
          <a:ext cx="8031257" cy="2062480"/>
        </p:xfrm>
        <a:graphic>
          <a:graphicData uri="http://schemas.openxmlformats.org/drawingml/2006/table">
            <a:tbl>
              <a:tblPr firstRow="1" bandRow="1">
                <a:tableStyleId>{5C22544A-7EE6-4342-B048-85BDC9FD1C3A}</a:tableStyleId>
              </a:tblPr>
              <a:tblGrid>
                <a:gridCol w="2798548">
                  <a:extLst>
                    <a:ext uri="{9D8B030D-6E8A-4147-A177-3AD203B41FA5}">
                      <a16:colId xmlns:a16="http://schemas.microsoft.com/office/drawing/2014/main" val="1087482933"/>
                    </a:ext>
                  </a:extLst>
                </a:gridCol>
                <a:gridCol w="1000870">
                  <a:extLst>
                    <a:ext uri="{9D8B030D-6E8A-4147-A177-3AD203B41FA5}">
                      <a16:colId xmlns:a16="http://schemas.microsoft.com/office/drawing/2014/main" val="1989148070"/>
                    </a:ext>
                  </a:extLst>
                </a:gridCol>
                <a:gridCol w="1234083">
                  <a:extLst>
                    <a:ext uri="{9D8B030D-6E8A-4147-A177-3AD203B41FA5}">
                      <a16:colId xmlns:a16="http://schemas.microsoft.com/office/drawing/2014/main" val="399627435"/>
                    </a:ext>
                  </a:extLst>
                </a:gridCol>
                <a:gridCol w="1302101">
                  <a:extLst>
                    <a:ext uri="{9D8B030D-6E8A-4147-A177-3AD203B41FA5}">
                      <a16:colId xmlns:a16="http://schemas.microsoft.com/office/drawing/2014/main" val="3864773107"/>
                    </a:ext>
                  </a:extLst>
                </a:gridCol>
                <a:gridCol w="1695655">
                  <a:extLst>
                    <a:ext uri="{9D8B030D-6E8A-4147-A177-3AD203B41FA5}">
                      <a16:colId xmlns:a16="http://schemas.microsoft.com/office/drawing/2014/main" val="4101769544"/>
                    </a:ext>
                  </a:extLst>
                </a:gridCol>
              </a:tblGrid>
              <a:tr h="370840">
                <a:tc>
                  <a:txBody>
                    <a:bodyPr/>
                    <a:lstStyle/>
                    <a:p>
                      <a:r>
                        <a:rPr lang="es-MX" sz="1100" b="1" i="0" strike="noStrike" cap="none" spc="0" baseline="0">
                          <a:solidFill>
                            <a:srgbClr val="000000"/>
                          </a:solidFill>
                          <a:effectLst/>
                          <a:latin typeface="Calibri"/>
                          <a:ea typeface="Calibri"/>
                          <a:cs typeface="Calibri"/>
                        </a:rPr>
                        <a:t>Proveedor: </a:t>
                      </a:r>
                      <a:r>
                        <a:rPr lang="es-MX" sz="1100" b="0" i="0" strike="noStrike" cap="none" spc="0" baseline="0">
                          <a:solidFill>
                            <a:srgbClr val="000000"/>
                          </a:solidFill>
                          <a:effectLst/>
                          <a:latin typeface="Calibri"/>
                          <a:ea typeface="Calibri"/>
                          <a:cs typeface="Calibri"/>
                        </a:rPr>
                        <a:t>Atención urgente de Park Central</a:t>
                      </a:r>
                    </a:p>
                    <a:p>
                      <a:r>
                        <a:rPr lang="es-MX" sz="1100" b="0" i="0" strike="noStrike" cap="none" spc="0" baseline="0">
                          <a:solidFill>
                            <a:srgbClr val="000000"/>
                          </a:solidFill>
                          <a:effectLst/>
                          <a:latin typeface="Calibri"/>
                          <a:ea typeface="Calibri"/>
                          <a:cs typeface="Calibri"/>
                        </a:rPr>
                        <a:t>                  Proveedor de la red</a:t>
                      </a:r>
                    </a:p>
                    <a:p>
                      <a:r>
                        <a:rPr lang="es-MX" sz="1100" b="1" i="0" strike="noStrike" cap="none" spc="0" baseline="0">
                          <a:solidFill>
                            <a:srgbClr val="000000"/>
                          </a:solidFill>
                          <a:effectLst/>
                          <a:latin typeface="Calibri"/>
                          <a:ea typeface="Calibri"/>
                          <a:cs typeface="Calibri"/>
                        </a:rPr>
                        <a:t>N.° de reclamación: </a:t>
                      </a:r>
                      <a:r>
                        <a:rPr lang="es-MX" sz="1100" b="0" i="0" strike="noStrike" cap="none" spc="0" baseline="0">
                          <a:solidFill>
                            <a:srgbClr val="000000"/>
                          </a:solidFill>
                          <a:effectLst/>
                          <a:latin typeface="Calibri"/>
                          <a:ea typeface="Calibri"/>
                          <a:cs typeface="Calibri"/>
                        </a:rPr>
                        <a:t>1005439612010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s-MX" sz="1100" b="1" i="0" strike="noStrike" cap="none" spc="0" baseline="0">
                          <a:solidFill>
                            <a:srgbClr val="000000"/>
                          </a:solidFill>
                          <a:effectLst/>
                          <a:latin typeface="Calibri"/>
                          <a:ea typeface="Calibri"/>
                          <a:cs typeface="Calibri"/>
                        </a:rPr>
                        <a:t>Plan facturado por el proveedor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s-MX" sz="1100" b="1" i="0" strike="noStrike" cap="none" spc="0" baseline="0">
                          <a:solidFill>
                            <a:srgbClr val="000000"/>
                          </a:solidFill>
                          <a:effectLst/>
                          <a:latin typeface="Calibri"/>
                          <a:ea typeface="Calibri"/>
                          <a:cs typeface="Calibri"/>
                        </a:rPr>
                        <a:t>Costo total</a:t>
                      </a:r>
                    </a:p>
                    <a:p>
                      <a:pPr algn="ctr"/>
                      <a:r>
                        <a:rPr lang="es-MX" sz="1100" b="1" i="0" strike="noStrike" cap="none" spc="0" baseline="0">
                          <a:solidFill>
                            <a:srgbClr val="000000"/>
                          </a:solidFill>
                          <a:effectLst/>
                          <a:latin typeface="Calibri"/>
                          <a:ea typeface="Calibri"/>
                          <a:cs typeface="Calibri"/>
                        </a:rPr>
                        <a:t>(cantidad permitida)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s-MX" sz="1100" b="1" i="0" strike="noStrike" cap="none" spc="0" baseline="0">
                          <a:solidFill>
                            <a:srgbClr val="000000"/>
                          </a:solidFill>
                          <a:effectLst/>
                          <a:latin typeface="Calibri"/>
                          <a:ea typeface="Calibri"/>
                          <a:cs typeface="Calibri"/>
                        </a:rPr>
                        <a:t>Plan pagado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s-MX" sz="1100" b="1" i="0" strike="noStrike" cap="none" spc="0" baseline="0">
                          <a:solidFill>
                            <a:srgbClr val="000000"/>
                          </a:solidFill>
                          <a:effectLst/>
                          <a:latin typeface="Calibri"/>
                          <a:ea typeface="Calibri"/>
                          <a:cs typeface="Calibri"/>
                        </a:rPr>
                        <a:t>Su participación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492020429"/>
                  </a:ext>
                </a:extLst>
              </a:tr>
              <a:tr h="370840">
                <a:tc>
                  <a:txBody>
                    <a:bodyPr/>
                    <a:lstStyle/>
                    <a:p>
                      <a:r>
                        <a:rPr lang="es-MX" sz="1100" b="0" i="0" strike="noStrike" cap="none" spc="0" baseline="0">
                          <a:solidFill>
                            <a:srgbClr val="000000"/>
                          </a:solidFill>
                          <a:effectLst/>
                          <a:latin typeface="Calibri"/>
                          <a:ea typeface="Calibri"/>
                          <a:cs typeface="Calibri"/>
                        </a:rPr>
                        <a:t>13 de junio de 2021</a:t>
                      </a:r>
                    </a:p>
                    <a:p>
                      <a:r>
                        <a:rPr lang="es-MX" sz="1100" b="1" i="0" strike="noStrike" cap="none" spc="0" baseline="0">
                          <a:solidFill>
                            <a:srgbClr val="000000"/>
                          </a:solidFill>
                          <a:effectLst/>
                          <a:latin typeface="Calibri"/>
                          <a:ea typeface="Calibri"/>
                          <a:cs typeface="Calibri"/>
                        </a:rPr>
                        <a:t>Ost Skn Barrier Solid 4x4 Ext W/O Convexity</a:t>
                      </a:r>
                    </a:p>
                    <a:p>
                      <a:r>
                        <a:rPr lang="es-MX" sz="1100" b="0" i="0" strike="noStrike" cap="none" spc="0" baseline="0">
                          <a:solidFill>
                            <a:srgbClr val="000000"/>
                          </a:solidFill>
                          <a:effectLst/>
                          <a:latin typeface="Calibri"/>
                          <a:ea typeface="Calibri"/>
                          <a:cs typeface="Calibri"/>
                        </a:rPr>
                        <a:t>Código de facturación A-4385-NU</a:t>
                      </a:r>
                    </a:p>
                    <a:p>
                      <a:endParaRPr lang="en-US" sz="1100" b="0"/>
                    </a:p>
                    <a:p>
                      <a:endParaRPr lang="en-US" sz="1100" b="0"/>
                    </a:p>
                    <a:p>
                      <a:endParaRPr lang="en-US" sz="1100" b="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MX" sz="1100" b="0" i="0" strike="noStrike" cap="none" spc="0" baseline="0">
                          <a:solidFill>
                            <a:srgbClr val="000000"/>
                          </a:solidFill>
                          <a:effectLst/>
                          <a:latin typeface="Calibri"/>
                          <a:ea typeface="Calibri"/>
                          <a:cs typeface="Calibri"/>
                        </a:rPr>
                        <a:t>$194.00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MX" sz="1100" b="0" i="0" strike="noStrike" cap="none" spc="0" baseline="0">
                          <a:solidFill>
                            <a:srgbClr val="000000"/>
                          </a:solidFill>
                          <a:effectLst/>
                          <a:latin typeface="Calibri"/>
                          <a:ea typeface="Calibri"/>
                          <a:cs typeface="Calibri"/>
                        </a:rPr>
                        <a:t>$139.00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MX" sz="1100" b="0" i="0" strike="noStrike" cap="none" spc="0" baseline="0">
                          <a:solidFill>
                            <a:srgbClr val="000000"/>
                          </a:solidFill>
                          <a:effectLst/>
                          <a:latin typeface="Calibri"/>
                          <a:ea typeface="Calibri"/>
                          <a:cs typeface="Calibri"/>
                        </a:rPr>
                        <a:t>$0.00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MX" sz="1100" b="1" i="0" strike="noStrike" cap="none" spc="0" baseline="0">
                          <a:solidFill>
                            <a:srgbClr val="000000"/>
                          </a:solidFill>
                          <a:effectLst/>
                          <a:latin typeface="Calibri"/>
                          <a:ea typeface="Calibri"/>
                          <a:cs typeface="Calibri"/>
                        </a:rPr>
                        <a:t>$55.00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4590766"/>
                  </a:ext>
                </a:extLst>
              </a:tr>
              <a:tr h="370840">
                <a:tc>
                  <a:txBody>
                    <a:bodyPr/>
                    <a:lstStyle/>
                    <a:p>
                      <a:r>
                        <a:rPr lang="es-MX" sz="1350" b="0" i="0" strike="noStrike" cap="none" spc="0" baseline="0">
                          <a:solidFill>
                            <a:srgbClr val="000000"/>
                          </a:solidFill>
                          <a:effectLst/>
                          <a:latin typeface="Calibri"/>
                          <a:ea typeface="Calibri"/>
                          <a:cs typeface="Calibri"/>
                        </a:rPr>
                        <a:t>Totales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s-MX" sz="1350" b="0" i="0" strike="noStrike" cap="none" spc="0" baseline="0">
                          <a:solidFill>
                            <a:srgbClr val="000000"/>
                          </a:solidFill>
                          <a:effectLst/>
                          <a:latin typeface="Calibri"/>
                          <a:ea typeface="Calibri"/>
                          <a:cs typeface="Calibri"/>
                        </a:rPr>
                        <a:t>$194.00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s-MX" sz="1350" b="0" i="0" strike="noStrike" cap="none" spc="0" baseline="0">
                          <a:solidFill>
                            <a:srgbClr val="000000"/>
                          </a:solidFill>
                          <a:effectLst/>
                          <a:latin typeface="Calibri"/>
                          <a:ea typeface="Calibri"/>
                          <a:cs typeface="Calibri"/>
                        </a:rPr>
                        <a:t>$139.00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s-MX" sz="1350" b="0" i="0" strike="noStrike" cap="none" spc="0" baseline="0">
                          <a:solidFill>
                            <a:srgbClr val="000000"/>
                          </a:solidFill>
                          <a:effectLst/>
                          <a:latin typeface="Calibri"/>
                          <a:ea typeface="Calibri"/>
                          <a:cs typeface="Calibri"/>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s-MX" sz="1350" b="1" i="0" strike="noStrike" cap="none" spc="0" baseline="0">
                          <a:solidFill>
                            <a:srgbClr val="000000"/>
                          </a:solidFill>
                          <a:effectLst/>
                          <a:latin typeface="Calibri"/>
                          <a:ea typeface="Calibri"/>
                          <a:cs typeface="Calibri"/>
                        </a:rPr>
                        <a:t>$55.00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072950480"/>
                  </a:ext>
                </a:extLst>
              </a:tr>
            </a:tbl>
          </a:graphicData>
        </a:graphic>
      </p:graphicFrame>
    </p:spTree>
    <p:extLst>
      <p:ext uri="{BB962C8B-B14F-4D97-AF65-F5344CB8AC3E}">
        <p14:creationId xmlns:p14="http://schemas.microsoft.com/office/powerpoint/2010/main" val="265735700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D8E707-0E0B-CA4C-A294-2AFE530E869D}"/>
              </a:ext>
            </a:extLst>
          </p:cNvPr>
          <p:cNvPicPr>
            <a:picLocks noChangeAspect="1"/>
          </p:cNvPicPr>
          <p:nvPr/>
        </p:nvPicPr>
        <p:blipFill>
          <a:blip r:embed="rId3"/>
          <a:stretch>
            <a:fillRect/>
          </a:stretch>
        </p:blipFill>
        <p:spPr>
          <a:xfrm>
            <a:off x="1354" y="0"/>
            <a:ext cx="9141291" cy="5143500"/>
          </a:xfrm>
          <a:prstGeom prst="rect">
            <a:avLst/>
          </a:prstGeom>
        </p:spPr>
      </p:pic>
      <p:sp>
        <p:nvSpPr>
          <p:cNvPr id="13" name="Rectangle 12">
            <a:extLst>
              <a:ext uri="{FF2B5EF4-FFF2-40B4-BE49-F238E27FC236}">
                <a16:creationId xmlns:a16="http://schemas.microsoft.com/office/drawing/2014/main" id="{F25DB0DE-9D7C-2443-BF3D-B126857DA88C}"/>
              </a:ext>
            </a:extLst>
          </p:cNvPr>
          <p:cNvSpPr/>
          <p:nvPr/>
        </p:nvSpPr>
        <p:spPr>
          <a:xfrm>
            <a:off x="4482351" y="0"/>
            <a:ext cx="4623548" cy="5143501"/>
          </a:xfrm>
          <a:prstGeom prst="rect">
            <a:avLst/>
          </a:prstGeom>
          <a:solidFill>
            <a:schemeClr val="bg1">
              <a:alpha val="3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8A8D88A-2067-E044-A0C0-06E4932F8218}"/>
              </a:ext>
            </a:extLst>
          </p:cNvPr>
          <p:cNvSpPr txBox="1"/>
          <p:nvPr/>
        </p:nvSpPr>
        <p:spPr>
          <a:xfrm>
            <a:off x="498874" y="4409661"/>
            <a:ext cx="3363910" cy="509415"/>
          </a:xfrm>
          <a:prstGeom prst="rect">
            <a:avLst/>
          </a:prstGeom>
          <a:noFill/>
        </p:spPr>
        <p:txBody>
          <a:bodyPr wrap="square" rtlCol="0" anchor="t">
            <a:noAutofit/>
          </a:bodyPr>
          <a:lstStyle/>
          <a:p>
            <a:pPr>
              <a:lnSpc>
                <a:spcPct val="110000"/>
              </a:lnSpc>
              <a:spcAft>
                <a:spcPts val="1800"/>
              </a:spcAft>
            </a:pPr>
            <a:r>
              <a:rPr lang="es-MX" sz="1200" b="0" i="0" strike="noStrike" cap="none" spc="0" baseline="0" dirty="0">
                <a:solidFill>
                  <a:srgbClr val="262626"/>
                </a:solidFill>
                <a:effectLst/>
                <a:latin typeface="Arial"/>
                <a:ea typeface="Arial"/>
                <a:cs typeface="Arial"/>
              </a:rPr>
              <a:t>*Todos los servicios preventivos tienen un copago de $0 y </a:t>
            </a:r>
            <a:r>
              <a:rPr lang="es-MX" sz="1200" b="1" i="0" strike="noStrike" cap="none" spc="0" baseline="0" dirty="0">
                <a:solidFill>
                  <a:srgbClr val="262626"/>
                </a:solidFill>
                <a:effectLst/>
                <a:latin typeface="Arial"/>
                <a:ea typeface="Arial"/>
                <a:cs typeface="Arial"/>
              </a:rPr>
              <a:t>NO </a:t>
            </a:r>
            <a:r>
              <a:rPr lang="es-MX" sz="1200" b="0" i="0" strike="noStrike" cap="none" spc="0" baseline="0" dirty="0">
                <a:solidFill>
                  <a:srgbClr val="262626"/>
                </a:solidFill>
                <a:effectLst/>
                <a:latin typeface="Arial"/>
                <a:ea typeface="Arial"/>
                <a:cs typeface="Arial"/>
              </a:rPr>
              <a:t>aplican al deducible.  </a:t>
            </a:r>
          </a:p>
        </p:txBody>
      </p:sp>
      <p:sp>
        <p:nvSpPr>
          <p:cNvPr id="14" name="TextBox 13">
            <a:extLst>
              <a:ext uri="{FF2B5EF4-FFF2-40B4-BE49-F238E27FC236}">
                <a16:creationId xmlns:a16="http://schemas.microsoft.com/office/drawing/2014/main" id="{37DA749A-402F-F842-8E53-1F3B538742AB}"/>
              </a:ext>
            </a:extLst>
          </p:cNvPr>
          <p:cNvSpPr txBox="1"/>
          <p:nvPr/>
        </p:nvSpPr>
        <p:spPr>
          <a:xfrm>
            <a:off x="512254" y="565912"/>
            <a:ext cx="3365265" cy="1186944"/>
          </a:xfrm>
          <a:prstGeom prst="rect">
            <a:avLst/>
          </a:prstGeom>
          <a:noFill/>
        </p:spPr>
        <p:txBody>
          <a:bodyPr wrap="square" rtlCol="0" anchor="ctr">
            <a:noAutofit/>
          </a:bodyPr>
          <a:lstStyle/>
          <a:p>
            <a:pPr>
              <a:spcAft>
                <a:spcPts val="1800"/>
              </a:spcAft>
            </a:pPr>
            <a:endParaRPr lang="en-US" sz="2800">
              <a:solidFill>
                <a:srgbClr val="29628F"/>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BD89CED2-83C2-5446-BC14-CFF2B1549F4C}"/>
              </a:ext>
            </a:extLst>
          </p:cNvPr>
          <p:cNvSpPr txBox="1"/>
          <p:nvPr/>
        </p:nvSpPr>
        <p:spPr>
          <a:xfrm>
            <a:off x="4904599" y="565912"/>
            <a:ext cx="3365265" cy="1186944"/>
          </a:xfrm>
          <a:prstGeom prst="rect">
            <a:avLst/>
          </a:prstGeom>
          <a:noFill/>
        </p:spPr>
        <p:txBody>
          <a:bodyPr wrap="square" rtlCol="0" anchor="ctr">
            <a:noAutofit/>
          </a:bodyPr>
          <a:lstStyle/>
          <a:p>
            <a:pPr>
              <a:spcAft>
                <a:spcPts val="1800"/>
              </a:spcAft>
            </a:pPr>
            <a:endParaRPr lang="en-US" sz="2800">
              <a:solidFill>
                <a:srgbClr val="29628F"/>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DD46DFAD-1B93-46D1-BA6A-8EB846429641}"/>
              </a:ext>
            </a:extLst>
          </p:cNvPr>
          <p:cNvSpPr>
            <a:spLocks noGrp="1"/>
          </p:cNvSpPr>
          <p:nvPr>
            <p:ph type="title"/>
          </p:nvPr>
        </p:nvSpPr>
        <p:spPr/>
        <p:txBody>
          <a:bodyPr>
            <a:normAutofit/>
          </a:bodyPr>
          <a:lstStyle/>
          <a:p>
            <a:r>
              <a:rPr lang="es-MX" sz="3600" b="0" i="0" strike="noStrike" cap="none" spc="0" baseline="0">
                <a:solidFill>
                  <a:srgbClr val="29628F"/>
                </a:solidFill>
                <a:effectLst/>
                <a:latin typeface="Arial"/>
                <a:ea typeface="Arial"/>
                <a:cs typeface="Arial"/>
              </a:rPr>
              <a:t>Preventivo* frente a diagnóstico</a:t>
            </a:r>
            <a:endParaRPr lang="en-US">
              <a:solidFill>
                <a:srgbClr val="29628F"/>
              </a:solidFill>
            </a:endParaRPr>
          </a:p>
        </p:txBody>
      </p:sp>
      <p:sp>
        <p:nvSpPr>
          <p:cNvPr id="3" name="Text Placeholder 2">
            <a:extLst>
              <a:ext uri="{FF2B5EF4-FFF2-40B4-BE49-F238E27FC236}">
                <a16:creationId xmlns:a16="http://schemas.microsoft.com/office/drawing/2014/main" id="{8767C65A-1DC9-4B9E-BE3B-81270312B17F}"/>
              </a:ext>
            </a:extLst>
          </p:cNvPr>
          <p:cNvSpPr>
            <a:spLocks noGrp="1"/>
          </p:cNvSpPr>
          <p:nvPr>
            <p:ph type="body" idx="1"/>
          </p:nvPr>
        </p:nvSpPr>
        <p:spPr/>
        <p:txBody>
          <a:bodyPr>
            <a:normAutofit/>
          </a:bodyPr>
          <a:lstStyle/>
          <a:p>
            <a:r>
              <a:rPr lang="es-MX" sz="1800" b="1" i="0" strike="noStrike" cap="none" spc="0" baseline="0" dirty="0">
                <a:solidFill>
                  <a:srgbClr val="000000"/>
                </a:solidFill>
                <a:effectLst/>
                <a:latin typeface="Arial"/>
                <a:ea typeface="Arial"/>
                <a:cs typeface="Arial"/>
              </a:rPr>
              <a:t>¿Qué es un servicio preventivo?</a:t>
            </a:r>
          </a:p>
        </p:txBody>
      </p:sp>
      <p:sp>
        <p:nvSpPr>
          <p:cNvPr id="4" name="Content Placeholder 3">
            <a:extLst>
              <a:ext uri="{FF2B5EF4-FFF2-40B4-BE49-F238E27FC236}">
                <a16:creationId xmlns:a16="http://schemas.microsoft.com/office/drawing/2014/main" id="{9259C15F-3C54-4F6E-A8E3-83795747E71A}"/>
              </a:ext>
            </a:extLst>
          </p:cNvPr>
          <p:cNvSpPr>
            <a:spLocks noGrp="1"/>
          </p:cNvSpPr>
          <p:nvPr>
            <p:ph sz="half" idx="2"/>
          </p:nvPr>
        </p:nvSpPr>
        <p:spPr/>
        <p:txBody>
          <a:bodyPr>
            <a:normAutofit/>
          </a:bodyPr>
          <a:lstStyle/>
          <a:p>
            <a:pPr>
              <a:lnSpc>
                <a:spcPct val="150000"/>
              </a:lnSpc>
              <a:spcBef>
                <a:spcPct val="0"/>
              </a:spcBef>
            </a:pPr>
            <a:r>
              <a:rPr lang="es-MX" sz="1400" b="0" i="0" strike="noStrike" cap="none" spc="0" baseline="0">
                <a:solidFill>
                  <a:srgbClr val="262626"/>
                </a:solidFill>
                <a:effectLst/>
                <a:latin typeface="Arial"/>
                <a:ea typeface="Arial"/>
                <a:cs typeface="Arial"/>
              </a:rPr>
              <a:t>Examen físico anual</a:t>
            </a:r>
          </a:p>
          <a:p>
            <a:pPr>
              <a:lnSpc>
                <a:spcPct val="150000"/>
              </a:lnSpc>
              <a:spcBef>
                <a:spcPct val="0"/>
              </a:spcBef>
            </a:pPr>
            <a:r>
              <a:rPr lang="es-MX" sz="1400" b="0" i="0" strike="noStrike" cap="none" spc="0" baseline="0">
                <a:solidFill>
                  <a:srgbClr val="262626"/>
                </a:solidFill>
                <a:effectLst/>
                <a:latin typeface="Arial"/>
                <a:ea typeface="Arial"/>
                <a:cs typeface="Arial"/>
              </a:rPr>
              <a:t>Visita anual de bienestar</a:t>
            </a:r>
          </a:p>
          <a:p>
            <a:pPr>
              <a:lnSpc>
                <a:spcPct val="150000"/>
              </a:lnSpc>
              <a:spcBef>
                <a:spcPct val="0"/>
              </a:spcBef>
            </a:pPr>
            <a:r>
              <a:rPr lang="es-MX" sz="1400" b="0" i="0" strike="noStrike" cap="none" spc="0" baseline="0">
                <a:solidFill>
                  <a:srgbClr val="262626"/>
                </a:solidFill>
                <a:effectLst/>
                <a:latin typeface="Arial"/>
                <a:ea typeface="Arial"/>
                <a:cs typeface="Arial"/>
              </a:rPr>
              <a:t>Vacunas</a:t>
            </a:r>
          </a:p>
          <a:p>
            <a:pPr>
              <a:lnSpc>
                <a:spcPct val="150000"/>
              </a:lnSpc>
              <a:spcBef>
                <a:spcPct val="0"/>
              </a:spcBef>
            </a:pPr>
            <a:r>
              <a:rPr lang="es-MX" sz="1400" b="0" i="0" strike="noStrike" cap="none" spc="0" baseline="0">
                <a:solidFill>
                  <a:srgbClr val="262626"/>
                </a:solidFill>
                <a:effectLst/>
                <a:latin typeface="Arial"/>
                <a:ea typeface="Arial"/>
                <a:cs typeface="Arial"/>
              </a:rPr>
              <a:t>Pruebas de detección de cáncer de mama</a:t>
            </a:r>
          </a:p>
          <a:p>
            <a:pPr>
              <a:lnSpc>
                <a:spcPct val="150000"/>
              </a:lnSpc>
              <a:spcBef>
                <a:spcPct val="0"/>
              </a:spcBef>
            </a:pPr>
            <a:r>
              <a:rPr lang="es-MX" sz="1400" b="0" i="0" strike="noStrike" cap="none" spc="0" baseline="0">
                <a:solidFill>
                  <a:srgbClr val="262626"/>
                </a:solidFill>
                <a:effectLst/>
                <a:latin typeface="Arial"/>
                <a:ea typeface="Arial"/>
                <a:cs typeface="Arial"/>
              </a:rPr>
              <a:t>Pruebas de detección de cáncer de colon</a:t>
            </a:r>
          </a:p>
          <a:p>
            <a:pPr>
              <a:lnSpc>
                <a:spcPct val="150000"/>
              </a:lnSpc>
              <a:spcBef>
                <a:spcPct val="0"/>
              </a:spcBef>
            </a:pPr>
            <a:r>
              <a:rPr lang="es-MX" sz="1400" b="0" i="0" strike="noStrike" cap="none" spc="0" baseline="0">
                <a:solidFill>
                  <a:srgbClr val="262626"/>
                </a:solidFill>
                <a:effectLst/>
                <a:latin typeface="Arial"/>
                <a:ea typeface="Arial"/>
                <a:cs typeface="Arial"/>
              </a:rPr>
              <a:t>Pruebas de detección cardiovascular</a:t>
            </a:r>
          </a:p>
          <a:p>
            <a:pPr>
              <a:lnSpc>
                <a:spcPct val="150000"/>
              </a:lnSpc>
              <a:spcBef>
                <a:spcPct val="0"/>
              </a:spcBef>
            </a:pPr>
            <a:r>
              <a:rPr lang="es-MX" sz="1400" b="0" i="0" strike="noStrike" cap="none" spc="0" baseline="0">
                <a:solidFill>
                  <a:srgbClr val="262626"/>
                </a:solidFill>
                <a:effectLst/>
                <a:latin typeface="Arial"/>
                <a:ea typeface="Arial"/>
                <a:cs typeface="Arial"/>
              </a:rPr>
              <a:t>Pruebas de detección de diabetes</a:t>
            </a:r>
          </a:p>
        </p:txBody>
      </p:sp>
      <p:sp>
        <p:nvSpPr>
          <p:cNvPr id="5" name="Text Placeholder 4">
            <a:extLst>
              <a:ext uri="{FF2B5EF4-FFF2-40B4-BE49-F238E27FC236}">
                <a16:creationId xmlns:a16="http://schemas.microsoft.com/office/drawing/2014/main" id="{169FC596-0757-4110-9F55-14073046DEEC}"/>
              </a:ext>
            </a:extLst>
          </p:cNvPr>
          <p:cNvSpPr>
            <a:spLocks noGrp="1"/>
          </p:cNvSpPr>
          <p:nvPr>
            <p:ph type="body" sz="quarter" idx="3"/>
          </p:nvPr>
        </p:nvSpPr>
        <p:spPr>
          <a:xfrm>
            <a:off x="4643535" y="1452159"/>
            <a:ext cx="3887391" cy="617934"/>
          </a:xfrm>
        </p:spPr>
        <p:txBody>
          <a:bodyPr>
            <a:normAutofit/>
          </a:bodyPr>
          <a:lstStyle/>
          <a:p>
            <a:r>
              <a:rPr lang="es-MX" sz="1800" b="1" i="0" strike="noStrike" cap="none" spc="0" baseline="0" dirty="0">
                <a:solidFill>
                  <a:srgbClr val="000000"/>
                </a:solidFill>
                <a:effectLst/>
                <a:latin typeface="Arial"/>
                <a:ea typeface="Arial"/>
                <a:cs typeface="Arial"/>
              </a:rPr>
              <a:t>¿Qué es un servicio de diagnóstico?</a:t>
            </a:r>
          </a:p>
        </p:txBody>
      </p:sp>
      <p:sp>
        <p:nvSpPr>
          <p:cNvPr id="7" name="Content Placeholder 6">
            <a:extLst>
              <a:ext uri="{FF2B5EF4-FFF2-40B4-BE49-F238E27FC236}">
                <a16:creationId xmlns:a16="http://schemas.microsoft.com/office/drawing/2014/main" id="{ED4F0F8A-2AFB-4739-AC76-2E6FD88C91E8}"/>
              </a:ext>
            </a:extLst>
          </p:cNvPr>
          <p:cNvSpPr>
            <a:spLocks noGrp="1"/>
          </p:cNvSpPr>
          <p:nvPr>
            <p:ph sz="quarter" idx="4"/>
          </p:nvPr>
        </p:nvSpPr>
        <p:spPr>
          <a:xfrm>
            <a:off x="4643535" y="2044924"/>
            <a:ext cx="3887391" cy="2763441"/>
          </a:xfrm>
        </p:spPr>
        <p:txBody>
          <a:bodyPr>
            <a:normAutofit/>
          </a:bodyPr>
          <a:lstStyle/>
          <a:p>
            <a:pPr>
              <a:lnSpc>
                <a:spcPct val="150000"/>
              </a:lnSpc>
              <a:spcBef>
                <a:spcPct val="0"/>
              </a:spcBef>
            </a:pPr>
            <a:r>
              <a:rPr lang="es-MX" sz="1400" b="0" i="0" strike="noStrike" cap="none" spc="0" baseline="0" dirty="0">
                <a:solidFill>
                  <a:srgbClr val="262626"/>
                </a:solidFill>
                <a:effectLst/>
                <a:latin typeface="Arial"/>
                <a:ea typeface="Arial"/>
                <a:cs typeface="Arial"/>
              </a:rPr>
              <a:t>Radiografía</a:t>
            </a:r>
          </a:p>
          <a:p>
            <a:pPr>
              <a:lnSpc>
                <a:spcPct val="150000"/>
              </a:lnSpc>
              <a:spcBef>
                <a:spcPct val="0"/>
              </a:spcBef>
            </a:pPr>
            <a:r>
              <a:rPr lang="es-MX" sz="1400" b="0" i="0" strike="noStrike" cap="none" spc="0" baseline="0" dirty="0">
                <a:solidFill>
                  <a:srgbClr val="262626"/>
                </a:solidFill>
                <a:effectLst/>
                <a:latin typeface="Arial"/>
                <a:ea typeface="Arial"/>
                <a:cs typeface="Arial"/>
              </a:rPr>
              <a:t>MRI</a:t>
            </a:r>
          </a:p>
          <a:p>
            <a:pPr>
              <a:lnSpc>
                <a:spcPct val="150000"/>
              </a:lnSpc>
              <a:spcBef>
                <a:spcPct val="0"/>
              </a:spcBef>
            </a:pPr>
            <a:r>
              <a:rPr lang="es-MX" sz="1400" b="0" i="0" strike="noStrike" cap="none" spc="0" baseline="0" dirty="0">
                <a:solidFill>
                  <a:srgbClr val="262626"/>
                </a:solidFill>
                <a:effectLst/>
                <a:latin typeface="Arial"/>
                <a:ea typeface="Arial"/>
                <a:cs typeface="Arial"/>
              </a:rPr>
              <a:t>Salud mental </a:t>
            </a:r>
          </a:p>
          <a:p>
            <a:pPr>
              <a:lnSpc>
                <a:spcPct val="150000"/>
              </a:lnSpc>
              <a:spcBef>
                <a:spcPct val="0"/>
              </a:spcBef>
            </a:pPr>
            <a:r>
              <a:rPr lang="es-MX" sz="1400" b="0" i="0" strike="noStrike" cap="none" spc="0" baseline="0" dirty="0">
                <a:solidFill>
                  <a:srgbClr val="262626"/>
                </a:solidFill>
                <a:effectLst/>
                <a:latin typeface="Arial"/>
                <a:ea typeface="Arial"/>
                <a:cs typeface="Arial"/>
              </a:rPr>
              <a:t>Rehabilitación</a:t>
            </a:r>
          </a:p>
          <a:p>
            <a:pPr>
              <a:lnSpc>
                <a:spcPct val="150000"/>
              </a:lnSpc>
              <a:spcBef>
                <a:spcPct val="0"/>
              </a:spcBef>
            </a:pPr>
            <a:r>
              <a:rPr lang="es-MX" sz="1400" b="0" i="0" strike="noStrike" cap="none" spc="0" baseline="0" dirty="0">
                <a:solidFill>
                  <a:srgbClr val="262626"/>
                </a:solidFill>
                <a:effectLst/>
                <a:latin typeface="Arial"/>
                <a:ea typeface="Arial"/>
                <a:cs typeface="Arial"/>
              </a:rPr>
              <a:t>Exploración por CT  </a:t>
            </a:r>
          </a:p>
          <a:p>
            <a:pPr>
              <a:lnSpc>
                <a:spcPct val="150000"/>
              </a:lnSpc>
              <a:spcBef>
                <a:spcPct val="0"/>
              </a:spcBef>
            </a:pPr>
            <a:r>
              <a:rPr lang="es-MX" sz="1400" b="0" i="0" strike="noStrike" cap="none" spc="0" baseline="0" dirty="0">
                <a:solidFill>
                  <a:srgbClr val="262626"/>
                </a:solidFill>
                <a:effectLst/>
                <a:latin typeface="Arial"/>
                <a:ea typeface="Arial"/>
                <a:cs typeface="Arial"/>
              </a:rPr>
              <a:t>Visitas por enfermedad</a:t>
            </a:r>
            <a:endParaRPr lang="en-US" sz="1100" dirty="0"/>
          </a:p>
        </p:txBody>
      </p:sp>
    </p:spTree>
    <p:extLst>
      <p:ext uri="{BB962C8B-B14F-4D97-AF65-F5344CB8AC3E}">
        <p14:creationId xmlns:p14="http://schemas.microsoft.com/office/powerpoint/2010/main" val="286503879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BD64FC7-3E24-3440-9D63-3E8EE8007A7B}"/>
              </a:ext>
            </a:extLst>
          </p:cNvPr>
          <p:cNvPicPr>
            <a:picLocks noChangeAspect="1"/>
          </p:cNvPicPr>
          <p:nvPr/>
        </p:nvPicPr>
        <p:blipFill>
          <a:blip r:embed="rId3"/>
          <a:stretch>
            <a:fillRect/>
          </a:stretch>
        </p:blipFill>
        <p:spPr>
          <a:xfrm>
            <a:off x="2709" y="0"/>
            <a:ext cx="9141291" cy="5143500"/>
          </a:xfrm>
          <a:prstGeom prst="rect">
            <a:avLst/>
          </a:prstGeom>
        </p:spPr>
      </p:pic>
      <p:sp>
        <p:nvSpPr>
          <p:cNvPr id="7" name="object 6">
            <a:extLst>
              <a:ext uri="{FF2B5EF4-FFF2-40B4-BE49-F238E27FC236}">
                <a16:creationId xmlns:a16="http://schemas.microsoft.com/office/drawing/2014/main" id="{2B5EE6C7-C3FF-480F-93BB-39A2AAFC7E85}"/>
              </a:ext>
            </a:extLst>
          </p:cNvPr>
          <p:cNvSpPr txBox="1"/>
          <p:nvPr/>
        </p:nvSpPr>
        <p:spPr>
          <a:xfrm>
            <a:off x="4385141" y="4636381"/>
            <a:ext cx="4756150" cy="358775"/>
          </a:xfrm>
          <a:prstGeom prst="rect">
            <a:avLst/>
          </a:prstGeom>
        </p:spPr>
        <p:txBody>
          <a:bodyPr vert="horz" wrap="square" lIns="0" tIns="12065" rIns="0" bIns="0" rtlCol="0">
            <a:spAutoFit/>
          </a:bodyPr>
          <a:lstStyle>
            <a:defPPr>
              <a:defRPr lang="en-US"/>
            </a:defPPr>
            <a:lvl1pPr marL="0" algn="l" defTabSz="914400" rtl="0" eaLnBrk="1" latinLnBrk="0" hangingPunct="1">
              <a:defRPr sz="800" b="0" i="0" kern="1200">
                <a:solidFill>
                  <a:srgbClr val="122377"/>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56640" marR="5080" lvl="0" indent="-1044575" algn="l" defTabSz="914400" rtl="0" eaLnBrk="1" fontAlgn="auto" latinLnBrk="0" hangingPunct="1">
              <a:lnSpc>
                <a:spcPts val="910"/>
              </a:lnSpc>
              <a:spcBef>
                <a:spcPts val="95"/>
              </a:spcBef>
              <a:spcAft>
                <a:spcPct val="0"/>
              </a:spcAft>
              <a:buClrTx/>
              <a:buSzTx/>
              <a:buFontTx/>
              <a:buNone/>
              <a:defRPr/>
            </a:pPr>
            <a:r>
              <a:rPr lang="es-MX" sz="800" b="0" i="0" strike="noStrike" cap="none" spc="0" baseline="0" dirty="0">
                <a:solidFill>
                  <a:srgbClr val="29628F"/>
                </a:solidFill>
                <a:effectLst/>
                <a:latin typeface="Arial"/>
                <a:ea typeface="Arial"/>
                <a:cs typeface="Arial"/>
              </a:rPr>
              <a:t>©2021 United HealthCare Services, Inc. </a:t>
            </a:r>
            <a:r>
              <a:rPr lang="es-MX" sz="800" b="0" i="0" strike="noStrike" cap="none" spc="-5" baseline="0" dirty="0">
                <a:solidFill>
                  <a:srgbClr val="29628F"/>
                </a:solidFill>
                <a:effectLst/>
                <a:latin typeface="Arial"/>
                <a:ea typeface="Arial"/>
                <a:cs typeface="Arial"/>
              </a:rPr>
              <a:t>Todos</a:t>
            </a:r>
            <a:r>
              <a:rPr lang="es-MX" sz="800" b="0" i="0" strike="noStrike" cap="none" spc="0" baseline="0" dirty="0">
                <a:solidFill>
                  <a:srgbClr val="29628F"/>
                </a:solidFill>
                <a:effectLst/>
                <a:latin typeface="Arial"/>
                <a:ea typeface="Arial"/>
                <a:cs typeface="Arial"/>
              </a:rPr>
              <a:t> los derechos reservados. Información de propiedad de UnitedHealth Group.  </a:t>
            </a:r>
            <a:r>
              <a:rPr lang="es-MX" sz="800" b="0" i="0" strike="noStrike" cap="none" spc="-5" baseline="0" dirty="0">
                <a:solidFill>
                  <a:srgbClr val="29628F"/>
                </a:solidFill>
                <a:effectLst/>
                <a:latin typeface="Arial"/>
                <a:ea typeface="Arial"/>
                <a:cs typeface="Arial"/>
              </a:rPr>
              <a:t>No</a:t>
            </a:r>
            <a:r>
              <a:rPr lang="es-MX" sz="800" b="0" i="0" strike="noStrike" cap="none" spc="0" baseline="0" dirty="0">
                <a:solidFill>
                  <a:srgbClr val="29628F"/>
                </a:solidFill>
                <a:effectLst/>
                <a:latin typeface="Arial"/>
                <a:ea typeface="Arial"/>
                <a:cs typeface="Arial"/>
              </a:rPr>
              <a:t> distribuir ni reproducir sin el </a:t>
            </a:r>
            <a:r>
              <a:rPr lang="es-MX" sz="800" b="0" i="0" strike="noStrike" cap="none" spc="-5" baseline="0" dirty="0">
                <a:solidFill>
                  <a:srgbClr val="29628F"/>
                </a:solidFill>
                <a:effectLst/>
                <a:latin typeface="Arial"/>
                <a:ea typeface="Arial"/>
                <a:cs typeface="Arial"/>
              </a:rPr>
              <a:t>permiso</a:t>
            </a:r>
            <a:r>
              <a:rPr lang="es-MX" sz="800" b="0" i="0" strike="noStrike" cap="none" spc="0" baseline="0" dirty="0">
                <a:solidFill>
                  <a:srgbClr val="29628F"/>
                </a:solidFill>
                <a:effectLst/>
                <a:latin typeface="Arial"/>
                <a:ea typeface="Arial"/>
                <a:cs typeface="Arial"/>
              </a:rPr>
              <a:t> expreso de UnitedHealth</a:t>
            </a:r>
            <a:r>
              <a:rPr lang="es-MX" sz="800" b="0" i="0" strike="noStrike" cap="none" spc="55" baseline="0" dirty="0">
                <a:solidFill>
                  <a:srgbClr val="29628F"/>
                </a:solidFill>
                <a:effectLst/>
                <a:latin typeface="Arial"/>
                <a:ea typeface="Arial"/>
                <a:cs typeface="Arial"/>
              </a:rPr>
              <a:t> </a:t>
            </a:r>
            <a:r>
              <a:rPr lang="es-MX" sz="800" b="0" i="0" strike="noStrike" cap="none" spc="0" baseline="0" dirty="0">
                <a:solidFill>
                  <a:srgbClr val="29628F"/>
                </a:solidFill>
                <a:effectLst/>
                <a:latin typeface="Arial"/>
                <a:ea typeface="Arial"/>
                <a:cs typeface="Arial"/>
              </a:rPr>
              <a:t>Group.</a:t>
            </a:r>
          </a:p>
        </p:txBody>
      </p:sp>
      <p:sp>
        <p:nvSpPr>
          <p:cNvPr id="2" name="Rectangle 1">
            <a:extLst>
              <a:ext uri="{FF2B5EF4-FFF2-40B4-BE49-F238E27FC236}">
                <a16:creationId xmlns:a16="http://schemas.microsoft.com/office/drawing/2014/main" id="{1AD57897-C74B-4C11-AEC5-6E1C40EF3AD9}"/>
              </a:ext>
            </a:extLst>
          </p:cNvPr>
          <p:cNvSpPr/>
          <p:nvPr/>
        </p:nvSpPr>
        <p:spPr>
          <a:xfrm>
            <a:off x="0" y="4621292"/>
            <a:ext cx="4572000" cy="365760"/>
          </a:xfrm>
          <a:prstGeom prst="rect">
            <a:avLst/>
          </a:prstGeom>
        </p:spPr>
        <p:txBody>
          <a:bodyPr>
            <a:spAutoFit/>
          </a:bodyPr>
          <a:lstStyle/>
          <a:p>
            <a:pPr lvl="0" defTabSz="914400"/>
            <a:r>
              <a:rPr lang="es-MX" sz="900" b="0" i="0" strike="noStrike" cap="none" spc="0" baseline="0" dirty="0">
                <a:solidFill>
                  <a:srgbClr val="29628F"/>
                </a:solidFill>
                <a:effectLst/>
                <a:latin typeface="Roboto Light"/>
                <a:ea typeface="Roboto Light"/>
                <a:cs typeface="Roboto Light"/>
              </a:rPr>
              <a:t>*Todos los miembros con un IMC de 19 o más o que no estén embarazadas son elegibles para participar</a:t>
            </a:r>
          </a:p>
        </p:txBody>
      </p:sp>
      <p:sp>
        <p:nvSpPr>
          <p:cNvPr id="6" name="TextBox 5">
            <a:extLst>
              <a:ext uri="{FF2B5EF4-FFF2-40B4-BE49-F238E27FC236}">
                <a16:creationId xmlns:a16="http://schemas.microsoft.com/office/drawing/2014/main" id="{0CBA92A1-BEDA-4F9C-B4E1-C697499EA6D6}"/>
              </a:ext>
            </a:extLst>
          </p:cNvPr>
          <p:cNvSpPr txBox="1"/>
          <p:nvPr/>
        </p:nvSpPr>
        <p:spPr>
          <a:xfrm>
            <a:off x="117136" y="3786284"/>
            <a:ext cx="9157443" cy="738664"/>
          </a:xfrm>
          <a:prstGeom prst="rect">
            <a:avLst/>
          </a:prstGeom>
          <a:noFill/>
        </p:spPr>
        <p:txBody>
          <a:bodyPr wrap="none" rtlCol="0">
            <a:spAutoFit/>
          </a:bodyPr>
          <a:lstStyle/>
          <a:p>
            <a:pPr algn="ctr"/>
            <a:r>
              <a:rPr lang="es-MX" sz="1200" b="1" i="0" strike="noStrike" cap="none" spc="0" baseline="0" dirty="0">
                <a:solidFill>
                  <a:srgbClr val="29628F"/>
                </a:solidFill>
                <a:effectLst/>
                <a:latin typeface="Arial"/>
                <a:ea typeface="Arial"/>
                <a:cs typeface="Arial"/>
              </a:rPr>
              <a:t>Puede ponerse en contacto con la línea de asistencia de enfermería telefónica al 1-877-365-7949, TTY 711. </a:t>
            </a:r>
            <a:br>
              <a:rPr sz="1200" dirty="0"/>
            </a:br>
            <a:r>
              <a:rPr lang="es-MX" sz="1200" b="1" i="0" strike="noStrike" cap="none" spc="0" baseline="0" dirty="0">
                <a:solidFill>
                  <a:srgbClr val="29628F"/>
                </a:solidFill>
                <a:effectLst/>
                <a:latin typeface="Arial"/>
                <a:ea typeface="Arial"/>
                <a:cs typeface="Arial"/>
              </a:rPr>
              <a:t>Este número también se encuentra en el reverso de su tarjeta de identificación.</a:t>
            </a:r>
          </a:p>
          <a:p>
            <a:endParaRPr lang="en-US" dirty="0"/>
          </a:p>
        </p:txBody>
      </p:sp>
      <p:pic>
        <p:nvPicPr>
          <p:cNvPr id="9" name="Graphic 8">
            <a:extLst>
              <a:ext uri="{FF2B5EF4-FFF2-40B4-BE49-F238E27FC236}">
                <a16:creationId xmlns:a16="http://schemas.microsoft.com/office/drawing/2014/main" id="{ECE51E81-B03B-4C59-8279-20120817A2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96014" y="261239"/>
            <a:ext cx="933661" cy="933661"/>
          </a:xfrm>
          <a:prstGeom prst="rect">
            <a:avLst/>
          </a:prstGeom>
        </p:spPr>
      </p:pic>
      <p:sp>
        <p:nvSpPr>
          <p:cNvPr id="8" name="Title 7">
            <a:extLst>
              <a:ext uri="{FF2B5EF4-FFF2-40B4-BE49-F238E27FC236}">
                <a16:creationId xmlns:a16="http://schemas.microsoft.com/office/drawing/2014/main" id="{0DA38C68-D10C-4CAC-9051-353D7F847FD2}"/>
              </a:ext>
            </a:extLst>
          </p:cNvPr>
          <p:cNvSpPr>
            <a:spLocks noGrp="1"/>
          </p:cNvSpPr>
          <p:nvPr>
            <p:ph type="title"/>
          </p:nvPr>
        </p:nvSpPr>
        <p:spPr>
          <a:xfrm>
            <a:off x="441791" y="297072"/>
            <a:ext cx="7886700" cy="994172"/>
          </a:xfrm>
        </p:spPr>
        <p:txBody>
          <a:bodyPr>
            <a:normAutofit/>
          </a:bodyPr>
          <a:lstStyle/>
          <a:p>
            <a:r>
              <a:rPr lang="es-MX" sz="3600" b="0" i="0" strike="noStrike" cap="none" spc="-5" baseline="0" dirty="0">
                <a:solidFill>
                  <a:srgbClr val="29628F"/>
                </a:solidFill>
                <a:effectLst/>
                <a:latin typeface="Arial"/>
                <a:ea typeface="Arial"/>
                <a:cs typeface="Arial"/>
              </a:rPr>
              <a:t>Asistencia de enfermería telefónica</a:t>
            </a:r>
            <a:endParaRPr lang="en-US" dirty="0"/>
          </a:p>
        </p:txBody>
      </p:sp>
      <p:sp>
        <p:nvSpPr>
          <p:cNvPr id="10" name="Content Placeholder 9">
            <a:extLst>
              <a:ext uri="{FF2B5EF4-FFF2-40B4-BE49-F238E27FC236}">
                <a16:creationId xmlns:a16="http://schemas.microsoft.com/office/drawing/2014/main" id="{90A6C6E6-8C03-4774-A9D3-F3E134F61CBA}"/>
              </a:ext>
            </a:extLst>
          </p:cNvPr>
          <p:cNvSpPr>
            <a:spLocks noGrp="1"/>
          </p:cNvSpPr>
          <p:nvPr>
            <p:ph idx="1"/>
          </p:nvPr>
        </p:nvSpPr>
        <p:spPr/>
        <p:txBody>
          <a:bodyPr>
            <a:normAutofit/>
          </a:bodyPr>
          <a:lstStyle/>
          <a:p>
            <a:pPr marL="0" marR="5080" indent="0">
              <a:lnSpc>
                <a:spcPct val="99500"/>
              </a:lnSpc>
              <a:spcBef>
                <a:spcPts val="110"/>
              </a:spcBef>
              <a:buNone/>
            </a:pPr>
            <a:r>
              <a:rPr lang="es-MX" sz="1200" b="1" i="0" strike="noStrike" cap="none" spc="-5" baseline="0" dirty="0">
                <a:solidFill>
                  <a:srgbClr val="29628F"/>
                </a:solidFill>
                <a:effectLst/>
                <a:latin typeface="Arial"/>
                <a:ea typeface="Arial"/>
                <a:cs typeface="Arial"/>
              </a:rPr>
              <a:t>Nunca está solo con la asistencia de enfermería telefónica</a:t>
            </a:r>
          </a:p>
          <a:p>
            <a:pPr marL="12700" marR="5080">
              <a:lnSpc>
                <a:spcPct val="99500"/>
              </a:lnSpc>
              <a:spcBef>
                <a:spcPts val="110"/>
              </a:spcBef>
            </a:pPr>
            <a:r>
              <a:rPr lang="es-MX" sz="1200" b="0" i="0" strike="noStrike" cap="none" spc="-5" baseline="0" dirty="0">
                <a:solidFill>
                  <a:srgbClr val="29628F"/>
                </a:solidFill>
                <a:effectLst/>
                <a:latin typeface="Arial"/>
                <a:ea typeface="Arial"/>
                <a:cs typeface="Arial"/>
              </a:rPr>
              <a:t>La asistencia de enfermería telefónica se diseñó específicamente para ayudar a que sus decisiones de salud sean simples y convenientes, proporcionando respuestas a sus preguntas de salud en cualquier momento y lugar,</a:t>
            </a:r>
            <a:br>
              <a:rPr sz="1200" dirty="0"/>
            </a:br>
            <a:r>
              <a:rPr lang="es-MX" sz="1200" b="0" i="0" strike="noStrike" cap="none" spc="-5" baseline="0" dirty="0">
                <a:solidFill>
                  <a:srgbClr val="29628F"/>
                </a:solidFill>
                <a:effectLst/>
                <a:latin typeface="Arial"/>
                <a:ea typeface="Arial"/>
                <a:cs typeface="Arial"/>
              </a:rPr>
              <a:t> las 24 horas del día, los 7 días de la semana, sin costo adicional.</a:t>
            </a:r>
          </a:p>
          <a:p>
            <a:pPr marL="12700" marR="5080">
              <a:lnSpc>
                <a:spcPct val="99500"/>
              </a:lnSpc>
              <a:spcBef>
                <a:spcPts val="110"/>
              </a:spcBef>
            </a:pPr>
            <a:endParaRPr lang="en-US" sz="1200" spc="-5" dirty="0">
              <a:solidFill>
                <a:srgbClr val="29628F"/>
              </a:solidFill>
              <a:latin typeface="Arial"/>
              <a:cs typeface="Arial"/>
            </a:endParaRPr>
          </a:p>
          <a:p>
            <a:pPr marL="0" marR="5080" indent="0">
              <a:lnSpc>
                <a:spcPct val="99500"/>
              </a:lnSpc>
              <a:spcBef>
                <a:spcPts val="110"/>
              </a:spcBef>
              <a:buNone/>
            </a:pPr>
            <a:r>
              <a:rPr lang="es-MX" sz="1200" b="1" i="0" strike="noStrike" cap="none" spc="-5" baseline="0" dirty="0">
                <a:solidFill>
                  <a:srgbClr val="29628F"/>
                </a:solidFill>
                <a:effectLst/>
                <a:latin typeface="Arial"/>
                <a:ea typeface="Arial"/>
                <a:cs typeface="Arial"/>
              </a:rPr>
              <a:t>Cuando llame, un enfermero registrado puede ayudarle a:</a:t>
            </a:r>
          </a:p>
          <a:p>
            <a:pPr marL="298450" marR="5080" indent="-285750">
              <a:lnSpc>
                <a:spcPct val="99500"/>
              </a:lnSpc>
              <a:spcBef>
                <a:spcPts val="110"/>
              </a:spcBef>
            </a:pPr>
            <a:r>
              <a:rPr lang="es-MX" sz="1200" b="0" i="0" strike="noStrike" cap="none" spc="-5" baseline="0" dirty="0">
                <a:solidFill>
                  <a:srgbClr val="29628F"/>
                </a:solidFill>
                <a:effectLst/>
                <a:latin typeface="Arial"/>
                <a:ea typeface="Arial"/>
                <a:cs typeface="Arial"/>
              </a:rPr>
              <a:t>Elegir a dónde acudir para recibir atención, ya sea para autocuidados, visitas al médico o atención urgente.</a:t>
            </a:r>
          </a:p>
          <a:p>
            <a:pPr marL="298450" marR="5080" indent="-285750">
              <a:lnSpc>
                <a:spcPct val="99500"/>
              </a:lnSpc>
              <a:spcBef>
                <a:spcPts val="110"/>
              </a:spcBef>
            </a:pPr>
            <a:r>
              <a:rPr lang="es-MX" sz="1200" b="0" i="0" strike="noStrike" cap="none" spc="-5" baseline="0" dirty="0">
                <a:solidFill>
                  <a:srgbClr val="29628F"/>
                </a:solidFill>
                <a:effectLst/>
                <a:latin typeface="Arial"/>
                <a:ea typeface="Arial"/>
                <a:cs typeface="Arial"/>
              </a:rPr>
              <a:t>Encontrar un médico u hospital que satisfaga sus necesidades y preferencias.</a:t>
            </a:r>
          </a:p>
          <a:p>
            <a:pPr marL="298450" marR="5080" indent="-285750">
              <a:lnSpc>
                <a:spcPct val="99500"/>
              </a:lnSpc>
              <a:spcBef>
                <a:spcPts val="110"/>
              </a:spcBef>
            </a:pPr>
            <a:r>
              <a:rPr lang="es-MX" sz="1200" b="0" i="0" strike="noStrike" cap="none" spc="-5" baseline="0" dirty="0">
                <a:solidFill>
                  <a:srgbClr val="29628F"/>
                </a:solidFill>
                <a:effectLst/>
                <a:latin typeface="Arial"/>
                <a:ea typeface="Arial"/>
                <a:cs typeface="Arial"/>
              </a:rPr>
              <a:t>Comprender su diagnóstico y explorar las opciones de tratamiento.</a:t>
            </a:r>
          </a:p>
          <a:p>
            <a:endParaRPr lang="en-US" dirty="0"/>
          </a:p>
        </p:txBody>
      </p:sp>
    </p:spTree>
    <p:extLst>
      <p:ext uri="{BB962C8B-B14F-4D97-AF65-F5344CB8AC3E}">
        <p14:creationId xmlns:p14="http://schemas.microsoft.com/office/powerpoint/2010/main" val="399301185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3097F-DC02-B041-9D36-5CD164C9E3B4}"/>
              </a:ext>
            </a:extLst>
          </p:cNvPr>
          <p:cNvSpPr/>
          <p:nvPr/>
        </p:nvSpPr>
        <p:spPr>
          <a:xfrm>
            <a:off x="0" y="-2"/>
            <a:ext cx="9144000" cy="5143501"/>
          </a:xfrm>
          <a:prstGeom prst="rect">
            <a:avLst/>
          </a:prstGeom>
          <a:solidFill>
            <a:srgbClr val="3583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CFC2A0-49EB-CE45-9364-4A2F5EC64247}"/>
              </a:ext>
            </a:extLst>
          </p:cNvPr>
          <p:cNvSpPr/>
          <p:nvPr/>
        </p:nvSpPr>
        <p:spPr>
          <a:xfrm>
            <a:off x="4327101" y="0"/>
            <a:ext cx="4815544" cy="5143501"/>
          </a:xfrm>
          <a:prstGeom prst="rect">
            <a:avLst/>
          </a:prstGeom>
          <a:solidFill>
            <a:schemeClr val="bg1">
              <a:alpha val="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F450B5F-3469-D842-BC9D-7838F5123821}"/>
              </a:ext>
            </a:extLst>
          </p:cNvPr>
          <p:cNvSpPr txBox="1"/>
          <p:nvPr/>
        </p:nvSpPr>
        <p:spPr>
          <a:xfrm>
            <a:off x="457200" y="-706071"/>
            <a:ext cx="2514600" cy="6555641"/>
          </a:xfrm>
          <a:prstGeom prst="rect">
            <a:avLst/>
          </a:prstGeom>
          <a:noFill/>
        </p:spPr>
        <p:txBody>
          <a:bodyPr wrap="square" rtlCol="0">
            <a:spAutoFit/>
          </a:bodyPr>
          <a:lstStyle/>
          <a:p>
            <a:r>
              <a:rPr lang="en-US" sz="42000">
                <a:solidFill>
                  <a:schemeClr val="bg1">
                    <a:alpha val="15000"/>
                  </a:schemeClr>
                </a:solidFill>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F70A3937-A09D-8349-BFCD-0CCC7F04B2C6}"/>
              </a:ext>
            </a:extLst>
          </p:cNvPr>
          <p:cNvSpPr txBox="1"/>
          <p:nvPr/>
        </p:nvSpPr>
        <p:spPr>
          <a:xfrm>
            <a:off x="4638887" y="574947"/>
            <a:ext cx="4015316" cy="2405759"/>
          </a:xfrm>
          <a:prstGeom prst="rect">
            <a:avLst/>
          </a:prstGeom>
          <a:noFill/>
        </p:spPr>
        <p:txBody>
          <a:bodyPr wrap="square" rtlCol="0" anchor="t">
            <a:noAutofit/>
          </a:bodyPr>
          <a:lstStyle/>
          <a:p>
            <a:pPr>
              <a:spcAft>
                <a:spcPts val="1200"/>
              </a:spcAft>
            </a:pPr>
            <a:r>
              <a:rPr lang="es-MX" sz="1400" b="1" i="0" strike="noStrike" cap="none" spc="0" baseline="0">
                <a:solidFill>
                  <a:srgbClr val="FFFFFF"/>
                </a:solidFill>
                <a:effectLst/>
                <a:latin typeface="Arial"/>
                <a:ea typeface="Arial"/>
                <a:cs typeface="Arial"/>
              </a:rPr>
              <a:t>¿A dónde acude para recibir atención?</a:t>
            </a:r>
          </a:p>
          <a:p>
            <a:pPr>
              <a:spcAft>
                <a:spcPts val="1200"/>
              </a:spcAft>
            </a:pPr>
            <a:r>
              <a:rPr lang="es-MX" sz="1400" b="0" i="0" strike="noStrike" cap="none" spc="0" baseline="0">
                <a:solidFill>
                  <a:srgbClr val="FFFFFF"/>
                </a:solidFill>
                <a:effectLst/>
                <a:latin typeface="Arial"/>
                <a:ea typeface="Arial"/>
                <a:cs typeface="Arial"/>
              </a:rPr>
              <a:t>Se despierta a las 2 de la madrugada. Es domingo y tiene dolor de cabeza por presión sinusal y dolor de garganta.  Se siente muy mal y no puede volver a dormirse.</a:t>
            </a:r>
          </a:p>
          <a:p>
            <a:pPr>
              <a:spcAft>
                <a:spcPts val="1200"/>
              </a:spcAft>
            </a:pPr>
            <a:r>
              <a:rPr lang="es-MX" sz="1400" b="0" i="0" strike="noStrike" cap="none" spc="0" baseline="0">
                <a:solidFill>
                  <a:srgbClr val="FFFFFF"/>
                </a:solidFill>
                <a:effectLst/>
                <a:latin typeface="Arial"/>
                <a:ea typeface="Arial"/>
                <a:cs typeface="Arial"/>
              </a:rPr>
              <a:t>Sabe que el consultorio de su médico no está abierto los fines de semana.  Aunque no sienta que es una emergencia, sabe que empeorará si espera hasta el lunes para recibir tratamiento.</a:t>
            </a:r>
          </a:p>
        </p:txBody>
      </p:sp>
      <p:sp>
        <p:nvSpPr>
          <p:cNvPr id="7" name="TextBox 6">
            <a:extLst>
              <a:ext uri="{FF2B5EF4-FFF2-40B4-BE49-F238E27FC236}">
                <a16:creationId xmlns:a16="http://schemas.microsoft.com/office/drawing/2014/main" id="{866446E5-FCFB-4E43-BD5E-13FBDD1C8C51}"/>
              </a:ext>
            </a:extLst>
          </p:cNvPr>
          <p:cNvSpPr txBox="1"/>
          <p:nvPr/>
        </p:nvSpPr>
        <p:spPr>
          <a:xfrm>
            <a:off x="4652526" y="2873648"/>
            <a:ext cx="3740360" cy="2042160"/>
          </a:xfrm>
          <a:prstGeom prst="rect">
            <a:avLst/>
          </a:prstGeom>
          <a:noFill/>
        </p:spPr>
        <p:txBody>
          <a:bodyPr wrap="square" rtlCol="0">
            <a:spAutoFit/>
          </a:bodyPr>
          <a:lstStyle/>
          <a:p>
            <a:pPr marL="342900" indent="-342900">
              <a:spcAft>
                <a:spcPts val="1800"/>
              </a:spcAft>
              <a:buFont typeface="+mj-lt"/>
              <a:buAutoNum type="alphaUcPeriod"/>
            </a:pPr>
            <a:r>
              <a:rPr lang="es-MX" sz="1400" b="0" i="0" strike="noStrike" cap="none" spc="0" baseline="0">
                <a:solidFill>
                  <a:srgbClr val="FFFFFF"/>
                </a:solidFill>
                <a:effectLst/>
                <a:latin typeface="Arial"/>
                <a:ea typeface="Arial"/>
                <a:cs typeface="Arial"/>
              </a:rPr>
              <a:t>Va a la sala de urgencias.</a:t>
            </a:r>
          </a:p>
          <a:p>
            <a:pPr marL="342900" indent="-342900">
              <a:spcAft>
                <a:spcPts val="1800"/>
              </a:spcAft>
              <a:buFont typeface="+mj-lt"/>
              <a:buAutoNum type="alphaUcPeriod"/>
            </a:pPr>
            <a:r>
              <a:rPr lang="es-MX" sz="1400" b="0" i="0" strike="noStrike" cap="none" spc="0" baseline="0">
                <a:solidFill>
                  <a:srgbClr val="FFFFFF"/>
                </a:solidFill>
                <a:effectLst/>
                <a:latin typeface="Arial"/>
                <a:ea typeface="Arial"/>
                <a:cs typeface="Arial"/>
              </a:rPr>
              <a:t>Usted intenta encontrar un centro de urgencias abierto los domingos.</a:t>
            </a:r>
          </a:p>
          <a:p>
            <a:pPr marL="342900" indent="-342900">
              <a:spcAft>
                <a:spcPts val="1800"/>
              </a:spcAft>
              <a:buFont typeface="+mj-lt"/>
              <a:buAutoNum type="alphaUcPeriod"/>
            </a:pPr>
            <a:r>
              <a:rPr lang="es-MX" sz="1400" b="0" i="0" strike="noStrike" cap="none" spc="0" baseline="0">
                <a:solidFill>
                  <a:srgbClr val="FFFFFF"/>
                </a:solidFill>
                <a:effectLst/>
                <a:latin typeface="Arial"/>
                <a:ea typeface="Arial"/>
                <a:cs typeface="Arial"/>
              </a:rPr>
              <a:t>Puede ir a </a:t>
            </a:r>
            <a:r>
              <a:rPr lang="es-MX" sz="1400" b="0" i="0" strike="noStrike" cap="none" spc="0" baseline="0">
                <a:solidFill>
                  <a:srgbClr val="FFC000"/>
                </a:solidFill>
                <a:latin typeface="Arial"/>
                <a:ea typeface="Arial"/>
                <a:cs typeface="Arial"/>
                <a:hlinkClick r:id="rId3" history="0"/>
              </a:rPr>
              <a:t>www.uhcretiree.com/TRS-CareMA</a:t>
            </a:r>
            <a:r>
              <a:rPr lang="es-MX" sz="1400" b="0" i="0" strike="noStrike" cap="none" spc="0" baseline="0">
                <a:solidFill>
                  <a:srgbClr val="FFC000"/>
                </a:solidFill>
                <a:effectLst/>
                <a:latin typeface="Arial"/>
                <a:ea typeface="Arial"/>
                <a:cs typeface="Arial"/>
              </a:rPr>
              <a:t> </a:t>
            </a:r>
            <a:r>
              <a:rPr lang="es-MX" sz="1400" b="0" i="0" strike="noStrike" cap="none" spc="0" baseline="0">
                <a:solidFill>
                  <a:srgbClr val="FFFFFF"/>
                </a:solidFill>
                <a:effectLst/>
                <a:latin typeface="Arial"/>
                <a:ea typeface="Arial"/>
                <a:cs typeface="Arial"/>
              </a:rPr>
              <a:t>y pagar un copago de $0 por una visita virtual a través de AmWell o Doctors on demand </a:t>
            </a:r>
          </a:p>
        </p:txBody>
      </p:sp>
      <p:sp>
        <p:nvSpPr>
          <p:cNvPr id="8" name="TextBox 7">
            <a:extLst>
              <a:ext uri="{FF2B5EF4-FFF2-40B4-BE49-F238E27FC236}">
                <a16:creationId xmlns:a16="http://schemas.microsoft.com/office/drawing/2014/main" id="{E77DA2C5-79ED-3848-A40D-01C04AB440D5}"/>
              </a:ext>
            </a:extLst>
          </p:cNvPr>
          <p:cNvSpPr txBox="1"/>
          <p:nvPr/>
        </p:nvSpPr>
        <p:spPr>
          <a:xfrm>
            <a:off x="296983" y="0"/>
            <a:ext cx="3655257" cy="5143499"/>
          </a:xfrm>
          <a:prstGeom prst="rect">
            <a:avLst/>
          </a:prstGeom>
          <a:noFill/>
        </p:spPr>
        <p:txBody>
          <a:bodyPr wrap="square" rtlCol="0" anchor="ctr">
            <a:noAutofit/>
          </a:bodyPr>
          <a:lstStyle/>
          <a:p>
            <a:pPr algn="r"/>
            <a:r>
              <a:rPr lang="es-MX" sz="3600" b="0" i="0" strike="noStrike" cap="none" spc="0" baseline="0">
                <a:solidFill>
                  <a:srgbClr val="FFFFFF"/>
                </a:solidFill>
                <a:effectLst/>
                <a:latin typeface="Arial"/>
                <a:ea typeface="Arial"/>
                <a:cs typeface="Arial"/>
              </a:rPr>
              <a:t>Cuestionario</a:t>
            </a:r>
          </a:p>
        </p:txBody>
      </p:sp>
    </p:spTree>
    <p:extLst>
      <p:ext uri="{BB962C8B-B14F-4D97-AF65-F5344CB8AC3E}">
        <p14:creationId xmlns:p14="http://schemas.microsoft.com/office/powerpoint/2010/main" val="362328923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3097F-DC02-B041-9D36-5CD164C9E3B4}"/>
              </a:ext>
            </a:extLst>
          </p:cNvPr>
          <p:cNvSpPr/>
          <p:nvPr/>
        </p:nvSpPr>
        <p:spPr>
          <a:xfrm>
            <a:off x="0" y="-2"/>
            <a:ext cx="9144000" cy="5143501"/>
          </a:xfrm>
          <a:prstGeom prst="rect">
            <a:avLst/>
          </a:prstGeom>
          <a:solidFill>
            <a:srgbClr val="3583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CFC2A0-49EB-CE45-9364-4A2F5EC64247}"/>
              </a:ext>
            </a:extLst>
          </p:cNvPr>
          <p:cNvSpPr/>
          <p:nvPr/>
        </p:nvSpPr>
        <p:spPr>
          <a:xfrm>
            <a:off x="4327101" y="0"/>
            <a:ext cx="4815544" cy="5143501"/>
          </a:xfrm>
          <a:prstGeom prst="rect">
            <a:avLst/>
          </a:prstGeom>
          <a:solidFill>
            <a:schemeClr val="bg1">
              <a:alpha val="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F450B5F-3469-D842-BC9D-7838F5123821}"/>
              </a:ext>
            </a:extLst>
          </p:cNvPr>
          <p:cNvSpPr txBox="1"/>
          <p:nvPr/>
        </p:nvSpPr>
        <p:spPr>
          <a:xfrm>
            <a:off x="457200" y="-706071"/>
            <a:ext cx="2514600" cy="6555641"/>
          </a:xfrm>
          <a:prstGeom prst="rect">
            <a:avLst/>
          </a:prstGeom>
          <a:noFill/>
        </p:spPr>
        <p:txBody>
          <a:bodyPr wrap="square" rtlCol="0">
            <a:spAutoFit/>
          </a:bodyPr>
          <a:lstStyle/>
          <a:p>
            <a:r>
              <a:rPr lang="en-US" sz="42000">
                <a:solidFill>
                  <a:schemeClr val="bg1">
                    <a:alpha val="15000"/>
                  </a:schemeClr>
                </a:solidFill>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F70A3937-A09D-8349-BFCD-0CCC7F04B2C6}"/>
              </a:ext>
            </a:extLst>
          </p:cNvPr>
          <p:cNvSpPr txBox="1"/>
          <p:nvPr/>
        </p:nvSpPr>
        <p:spPr>
          <a:xfrm>
            <a:off x="4638887" y="574947"/>
            <a:ext cx="4015316" cy="2405759"/>
          </a:xfrm>
          <a:prstGeom prst="rect">
            <a:avLst/>
          </a:prstGeom>
          <a:noFill/>
        </p:spPr>
        <p:txBody>
          <a:bodyPr wrap="square" rtlCol="0" anchor="t">
            <a:noAutofit/>
          </a:bodyPr>
          <a:lstStyle/>
          <a:p>
            <a:pPr>
              <a:spcAft>
                <a:spcPts val="1200"/>
              </a:spcAft>
            </a:pPr>
            <a:r>
              <a:rPr lang="es-MX" sz="1400" b="1" i="0" strike="noStrike" cap="none" spc="0" baseline="0">
                <a:solidFill>
                  <a:srgbClr val="FFFFFF"/>
                </a:solidFill>
                <a:effectLst/>
                <a:latin typeface="Arial"/>
                <a:ea typeface="Arial"/>
                <a:cs typeface="Arial"/>
              </a:rPr>
              <a:t>¿A dónde acude para recibir atención?</a:t>
            </a:r>
          </a:p>
          <a:p>
            <a:pPr>
              <a:spcAft>
                <a:spcPts val="1200"/>
              </a:spcAft>
            </a:pPr>
            <a:r>
              <a:rPr lang="es-MX" sz="1400" b="0" i="0" strike="noStrike" cap="none" spc="0" baseline="0">
                <a:solidFill>
                  <a:srgbClr val="FFFFFF"/>
                </a:solidFill>
                <a:effectLst/>
                <a:latin typeface="Arial"/>
                <a:ea typeface="Arial"/>
                <a:cs typeface="Arial"/>
              </a:rPr>
              <a:t>Se despierta a las 2 de la madrugada. Es domingo por la mañana y tiene dolor de cabeza por presión sinusal y dolor de garganta.  Se siente muy mal y no puede volver a dormirse.</a:t>
            </a:r>
          </a:p>
          <a:p>
            <a:pPr>
              <a:spcAft>
                <a:spcPts val="1200"/>
              </a:spcAft>
            </a:pPr>
            <a:r>
              <a:rPr lang="es-MX" sz="1400" b="0" i="0" strike="noStrike" cap="none" spc="0" baseline="0">
                <a:solidFill>
                  <a:srgbClr val="FFFFFF"/>
                </a:solidFill>
                <a:effectLst/>
                <a:latin typeface="Arial"/>
                <a:ea typeface="Arial"/>
                <a:cs typeface="Arial"/>
              </a:rPr>
              <a:t>Sabe que el consultorio de su médico no está abierto los fines de semana.  Aunque no sienta que es una emergencia, sabe que empeorará si espera hasta el lunes para recibir tratamiento.</a:t>
            </a:r>
          </a:p>
        </p:txBody>
      </p:sp>
      <p:sp>
        <p:nvSpPr>
          <p:cNvPr id="7" name="TextBox 6">
            <a:extLst>
              <a:ext uri="{FF2B5EF4-FFF2-40B4-BE49-F238E27FC236}">
                <a16:creationId xmlns:a16="http://schemas.microsoft.com/office/drawing/2014/main" id="{866446E5-FCFB-4E43-BD5E-13FBDD1C8C51}"/>
              </a:ext>
            </a:extLst>
          </p:cNvPr>
          <p:cNvSpPr txBox="1"/>
          <p:nvPr/>
        </p:nvSpPr>
        <p:spPr>
          <a:xfrm>
            <a:off x="4652526" y="2873648"/>
            <a:ext cx="3740360" cy="2484120"/>
          </a:xfrm>
          <a:prstGeom prst="rect">
            <a:avLst/>
          </a:prstGeom>
          <a:noFill/>
        </p:spPr>
        <p:txBody>
          <a:bodyPr wrap="square" rtlCol="0">
            <a:spAutoFit/>
          </a:bodyPr>
          <a:lstStyle/>
          <a:p>
            <a:pPr marL="342900" indent="-342900">
              <a:spcAft>
                <a:spcPts val="1800"/>
              </a:spcAft>
              <a:buFont typeface="+mj-lt"/>
              <a:buAutoNum type="alphaUcPeriod"/>
            </a:pPr>
            <a:r>
              <a:rPr lang="es-MX" sz="1400" b="0" i="0" strike="noStrike" cap="none" spc="0" baseline="0">
                <a:solidFill>
                  <a:srgbClr val="FFFFFF">
                    <a:alpha val="16078"/>
                  </a:srgbClr>
                </a:solidFill>
                <a:effectLst/>
                <a:latin typeface="Arial"/>
                <a:ea typeface="Arial"/>
                <a:cs typeface="Arial"/>
              </a:rPr>
              <a:t>Va a la sala de urgencias.</a:t>
            </a:r>
          </a:p>
          <a:p>
            <a:pPr marL="342900" indent="-342900">
              <a:spcAft>
                <a:spcPts val="1800"/>
              </a:spcAft>
              <a:buFont typeface="+mj-lt"/>
              <a:buAutoNum type="alphaUcPeriod"/>
            </a:pPr>
            <a:r>
              <a:rPr lang="es-MX" sz="1400" b="0" i="0" strike="noStrike" cap="none" spc="0" baseline="0">
                <a:solidFill>
                  <a:srgbClr val="FFFFFF">
                    <a:alpha val="16078"/>
                  </a:srgbClr>
                </a:solidFill>
                <a:effectLst/>
                <a:latin typeface="Arial"/>
                <a:ea typeface="Arial"/>
                <a:cs typeface="Arial"/>
              </a:rPr>
              <a:t>Usted intenta encontrar un centro de urgencias abierto los domingos.</a:t>
            </a:r>
          </a:p>
          <a:p>
            <a:pPr marL="342900" indent="-342900">
              <a:spcAft>
                <a:spcPts val="1800"/>
              </a:spcAft>
              <a:buFont typeface="+mj-lt"/>
              <a:buAutoNum type="alphaUcPeriod"/>
            </a:pPr>
            <a:r>
              <a:rPr lang="es-MX" sz="1400" b="0" i="0" strike="noStrike" cap="none" spc="0" baseline="0">
                <a:solidFill>
                  <a:srgbClr val="BFFF00"/>
                </a:solidFill>
                <a:effectLst/>
                <a:latin typeface="Arial"/>
                <a:ea typeface="Arial"/>
                <a:cs typeface="Arial"/>
              </a:rPr>
              <a:t>Puede ir a www.uhcretiree.com/TRS-CareMA y pagar un copago de $0 por una visita virtual a través de AmWell o Doctors on demand </a:t>
            </a:r>
          </a:p>
          <a:p>
            <a:pPr marL="342900" indent="-342900">
              <a:spcAft>
                <a:spcPts val="1800"/>
              </a:spcAft>
              <a:buFont typeface="+mj-lt"/>
              <a:buAutoNum type="alphaUcPeriod"/>
            </a:pPr>
            <a:endParaRPr lang="en-US" sz="1400">
              <a:solidFill>
                <a:srgbClr val="BFFF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FB196B5-81EB-094F-B8D9-E4F04C58CF17}"/>
              </a:ext>
            </a:extLst>
          </p:cNvPr>
          <p:cNvSpPr txBox="1"/>
          <p:nvPr/>
        </p:nvSpPr>
        <p:spPr>
          <a:xfrm>
            <a:off x="296983" y="0"/>
            <a:ext cx="3655257" cy="5143499"/>
          </a:xfrm>
          <a:prstGeom prst="rect">
            <a:avLst/>
          </a:prstGeom>
          <a:noFill/>
        </p:spPr>
        <p:txBody>
          <a:bodyPr wrap="square" rtlCol="0" anchor="ctr">
            <a:noAutofit/>
          </a:bodyPr>
          <a:lstStyle/>
          <a:p>
            <a:pPr algn="r"/>
            <a:r>
              <a:rPr lang="es-MX" sz="3600" b="0" i="0" strike="noStrike" cap="none" spc="0" baseline="0">
                <a:solidFill>
                  <a:srgbClr val="FFFFFF"/>
                </a:solidFill>
                <a:effectLst/>
                <a:latin typeface="Arial"/>
                <a:ea typeface="Arial"/>
                <a:cs typeface="Arial"/>
              </a:rPr>
              <a:t>Cuestionario</a:t>
            </a:r>
          </a:p>
        </p:txBody>
      </p:sp>
    </p:spTree>
    <p:extLst>
      <p:ext uri="{BB962C8B-B14F-4D97-AF65-F5344CB8AC3E}">
        <p14:creationId xmlns:p14="http://schemas.microsoft.com/office/powerpoint/2010/main" val="121127784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67E8B87-88AB-B343-B158-BABFA01391BC}"/>
              </a:ext>
            </a:extLst>
          </p:cNvPr>
          <p:cNvPicPr>
            <a:picLocks noChangeAspect="1"/>
          </p:cNvPicPr>
          <p:nvPr/>
        </p:nvPicPr>
        <p:blipFill>
          <a:blip r:embed="rId3"/>
          <a:stretch>
            <a:fillRect/>
          </a:stretch>
        </p:blipFill>
        <p:spPr>
          <a:xfrm>
            <a:off x="0" y="0"/>
            <a:ext cx="9141291" cy="5143500"/>
          </a:xfrm>
          <a:prstGeom prst="rect">
            <a:avLst/>
          </a:prstGeom>
        </p:spPr>
      </p:pic>
      <p:sp>
        <p:nvSpPr>
          <p:cNvPr id="16" name="Oval 15">
            <a:extLst>
              <a:ext uri="{FF2B5EF4-FFF2-40B4-BE49-F238E27FC236}">
                <a16:creationId xmlns:a16="http://schemas.microsoft.com/office/drawing/2014/main" id="{005AD520-6F2A-1048-BA88-C8FBCE6EFDDA}"/>
              </a:ext>
            </a:extLst>
          </p:cNvPr>
          <p:cNvSpPr/>
          <p:nvPr/>
        </p:nvSpPr>
        <p:spPr>
          <a:xfrm>
            <a:off x="487394" y="1359216"/>
            <a:ext cx="3100009" cy="310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255D3C1B-053D-9846-A43B-4CC2C28E9B47}"/>
              </a:ext>
            </a:extLst>
          </p:cNvPr>
          <p:cNvSpPr txBox="1"/>
          <p:nvPr/>
        </p:nvSpPr>
        <p:spPr>
          <a:xfrm>
            <a:off x="4052573" y="1305030"/>
            <a:ext cx="4623548" cy="1371600"/>
          </a:xfrm>
          <a:prstGeom prst="rect">
            <a:avLst/>
          </a:prstGeom>
          <a:noFill/>
        </p:spPr>
        <p:txBody>
          <a:bodyPr wrap="square" rtlCol="0">
            <a:spAutoFit/>
          </a:bodyPr>
          <a:lstStyle/>
          <a:p>
            <a:pPr marL="0" marR="0" lvl="0" indent="0" algn="l" defTabSz="457200" rtl="0" eaLnBrk="1" fontAlgn="auto" latinLnBrk="0" hangingPunct="1">
              <a:lnSpc>
                <a:spcPct val="100000"/>
              </a:lnSpc>
              <a:spcBef>
                <a:spcPct val="0"/>
              </a:spcBef>
              <a:spcAft>
                <a:spcPts val="600"/>
              </a:spcAft>
              <a:buClrTx/>
              <a:buSzTx/>
              <a:buFontTx/>
              <a:buNone/>
              <a:defRPr/>
            </a:pPr>
            <a:r>
              <a:rPr lang="es-MX" sz="2800" b="0" i="0" strike="noStrike" cap="none" spc="0" baseline="0" dirty="0">
                <a:solidFill>
                  <a:srgbClr val="29628F"/>
                </a:solidFill>
                <a:effectLst/>
                <a:latin typeface="Arial"/>
                <a:ea typeface="Arial"/>
                <a:cs typeface="Arial"/>
              </a:rPr>
              <a:t>Encuentre un proveedor que se adapte a sus necesidades</a:t>
            </a:r>
            <a:endParaRPr kumimoji="0" lang="en-US" sz="1400" b="0" i="0" u="none" strike="noStrike" kern="1200" cap="none" spc="0" normalizeH="0" baseline="0" noProof="0" dirty="0">
              <a:ln>
                <a:noFill/>
              </a:ln>
              <a:solidFill>
                <a:srgbClr val="29628F"/>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F8C826B0-6CC0-E34D-B265-AC92EC159EA9}"/>
              </a:ext>
            </a:extLst>
          </p:cNvPr>
          <p:cNvSpPr txBox="1"/>
          <p:nvPr/>
        </p:nvSpPr>
        <p:spPr>
          <a:xfrm>
            <a:off x="487394" y="853974"/>
            <a:ext cx="8656606" cy="304800"/>
          </a:xfrm>
          <a:prstGeom prst="rect">
            <a:avLst/>
          </a:prstGeom>
          <a:noFill/>
        </p:spPr>
        <p:txBody>
          <a:bodyPr wrap="square" rtlCol="0">
            <a:spAutoFit/>
          </a:bodyPr>
          <a:lstStyle/>
          <a:p>
            <a:pPr marL="0" marR="0" lvl="0" indent="0" algn="l" defTabSz="457200" rtl="0" eaLnBrk="1" fontAlgn="auto" latinLnBrk="0" hangingPunct="1">
              <a:lnSpc>
                <a:spcPct val="100000"/>
              </a:lnSpc>
              <a:spcBef>
                <a:spcPct val="0"/>
              </a:spcBef>
              <a:spcAft>
                <a:spcPts val="1800"/>
              </a:spcAft>
              <a:buClrTx/>
              <a:buSzTx/>
              <a:buFontTx/>
              <a:buNone/>
              <a:defRPr/>
            </a:pPr>
            <a:r>
              <a:rPr lang="es-MX" sz="1400" b="1" i="0" strike="noStrike" cap="none" spc="0" baseline="0">
                <a:solidFill>
                  <a:srgbClr val="29628F"/>
                </a:solidFill>
                <a:effectLst/>
                <a:latin typeface="Arial"/>
                <a:ea typeface="Arial"/>
                <a:cs typeface="Arial"/>
              </a:rPr>
              <a:t>BUSCADOR DE MÉDICOS</a:t>
            </a:r>
            <a:endParaRPr kumimoji="0" lang="en-US" sz="1400" b="0" i="0" u="none" strike="noStrike" kern="1200" cap="none" spc="0" normalizeH="0" baseline="0" noProof="0">
              <a:ln>
                <a:noFill/>
              </a:ln>
              <a:solidFill>
                <a:srgbClr val="29628F"/>
              </a:solidFill>
              <a:effectLst/>
              <a:uLnTx/>
              <a:uFillTx/>
              <a:latin typeface="Arial" panose="020B0604020202020204" pitchFamily="34" charset="0"/>
              <a:ea typeface="+mn-ea"/>
              <a:cs typeface="Arial" panose="020B0604020202020204" pitchFamily="34" charset="0"/>
            </a:endParaRPr>
          </a:p>
        </p:txBody>
      </p:sp>
      <p:sp>
        <p:nvSpPr>
          <p:cNvPr id="12" name="Oval 11">
            <a:extLst>
              <a:ext uri="{FF2B5EF4-FFF2-40B4-BE49-F238E27FC236}">
                <a16:creationId xmlns:a16="http://schemas.microsoft.com/office/drawing/2014/main" id="{80E12136-8761-3149-A409-34FAE65DCEDF}"/>
              </a:ext>
            </a:extLst>
          </p:cNvPr>
          <p:cNvSpPr/>
          <p:nvPr/>
        </p:nvSpPr>
        <p:spPr>
          <a:xfrm>
            <a:off x="487394" y="1450674"/>
            <a:ext cx="626377" cy="626377"/>
          </a:xfrm>
          <a:prstGeom prst="ellipse">
            <a:avLst/>
          </a:prstGeom>
          <a:solidFill>
            <a:srgbClr val="296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r>
              <a:rPr lang="es-MX" sz="3600" b="0" i="0" strike="noStrike" cap="none" spc="0" baseline="0">
                <a:solidFill>
                  <a:srgbClr val="FFFFFF"/>
                </a:solidFill>
                <a:effectLst/>
                <a:latin typeface="Arial"/>
                <a:ea typeface="Arial"/>
                <a:cs typeface="Arial"/>
              </a:rPr>
              <a:t>1</a:t>
            </a:r>
          </a:p>
        </p:txBody>
      </p:sp>
      <p:sp>
        <p:nvSpPr>
          <p:cNvPr id="10" name="TextBox 9">
            <a:extLst>
              <a:ext uri="{FF2B5EF4-FFF2-40B4-BE49-F238E27FC236}">
                <a16:creationId xmlns:a16="http://schemas.microsoft.com/office/drawing/2014/main" id="{BD79E10B-CDA0-2A4C-AD07-7A2B2FFE3B56}"/>
              </a:ext>
            </a:extLst>
          </p:cNvPr>
          <p:cNvSpPr txBox="1"/>
          <p:nvPr/>
        </p:nvSpPr>
        <p:spPr>
          <a:xfrm>
            <a:off x="4040509" y="2822887"/>
            <a:ext cx="4623548" cy="932688"/>
          </a:xfrm>
          <a:prstGeom prst="rect">
            <a:avLst/>
          </a:prstGeom>
          <a:noFill/>
        </p:spPr>
        <p:txBody>
          <a:bodyPr wrap="square" rtlCol="0">
            <a:spAutoFit/>
          </a:bodyPr>
          <a:lstStyle/>
          <a:p>
            <a:pPr lvl="0">
              <a:lnSpc>
                <a:spcPct val="120000"/>
              </a:lnSpc>
              <a:spcAft>
                <a:spcPts val="600"/>
              </a:spcAft>
              <a:defRPr/>
            </a:pPr>
            <a:r>
              <a:rPr lang="es-MX" sz="1800" b="1" i="0" strike="noStrike" cap="none" spc="0" baseline="0">
                <a:solidFill>
                  <a:srgbClr val="29628F"/>
                </a:solidFill>
                <a:effectLst/>
                <a:latin typeface="Arial"/>
                <a:ea typeface="Arial"/>
                <a:cs typeface="Arial"/>
              </a:rPr>
              <a:t>www.UHCRetiree.com/TRS-CareMA</a:t>
            </a:r>
            <a:br>
              <a:rPr sz="1400"/>
            </a:br>
            <a:r>
              <a:rPr lang="es-MX" sz="1400" b="0" i="0" strike="noStrike" cap="none" spc="0" baseline="0">
                <a:solidFill>
                  <a:srgbClr val="29628F"/>
                </a:solidFill>
                <a:effectLst/>
                <a:latin typeface="Arial"/>
                <a:ea typeface="Arial"/>
                <a:cs typeface="Arial"/>
              </a:rPr>
              <a:t>En Cómo encontrar un proveedor, haga clic en Buscar un proveedor </a:t>
            </a:r>
            <a:endParaRPr kumimoji="0" lang="en-US" sz="1400" b="0" i="0" u="none" strike="noStrike" kern="1200" cap="none" spc="0" normalizeH="0" baseline="0" noProof="0">
              <a:ln>
                <a:noFill/>
              </a:ln>
              <a:solidFill>
                <a:srgbClr val="29628F"/>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12DFB30-1A58-48BA-B438-966AC0E26773}"/>
              </a:ext>
            </a:extLst>
          </p:cNvPr>
          <p:cNvPicPr>
            <a:picLocks noChangeAspect="1"/>
          </p:cNvPicPr>
          <p:nvPr/>
        </p:nvPicPr>
        <p:blipFill>
          <a:blip r:embed="rId4"/>
          <a:stretch>
            <a:fillRect/>
          </a:stretch>
        </p:blipFill>
        <p:spPr>
          <a:xfrm>
            <a:off x="1056484" y="2002636"/>
            <a:ext cx="1961828" cy="833105"/>
          </a:xfrm>
          <a:prstGeom prst="rect">
            <a:avLst/>
          </a:prstGeom>
        </p:spPr>
      </p:pic>
      <p:pic>
        <p:nvPicPr>
          <p:cNvPr id="6" name="Picture 5">
            <a:extLst>
              <a:ext uri="{FF2B5EF4-FFF2-40B4-BE49-F238E27FC236}">
                <a16:creationId xmlns:a16="http://schemas.microsoft.com/office/drawing/2014/main" id="{9FBF2662-B2BF-4D65-9885-2102A4C1F44A}"/>
              </a:ext>
            </a:extLst>
          </p:cNvPr>
          <p:cNvPicPr>
            <a:picLocks noChangeAspect="1"/>
          </p:cNvPicPr>
          <p:nvPr/>
        </p:nvPicPr>
        <p:blipFill>
          <a:blip r:embed="rId5"/>
          <a:stretch>
            <a:fillRect/>
          </a:stretch>
        </p:blipFill>
        <p:spPr>
          <a:xfrm>
            <a:off x="1599248" y="3136261"/>
            <a:ext cx="876300" cy="685800"/>
          </a:xfrm>
          <a:prstGeom prst="rect">
            <a:avLst/>
          </a:prstGeom>
        </p:spPr>
      </p:pic>
    </p:spTree>
    <p:extLst>
      <p:ext uri="{BB962C8B-B14F-4D97-AF65-F5344CB8AC3E}">
        <p14:creationId xmlns:p14="http://schemas.microsoft.com/office/powerpoint/2010/main" val="335739328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67E8B87-88AB-B343-B158-BABFA01391BC}"/>
              </a:ext>
            </a:extLst>
          </p:cNvPr>
          <p:cNvPicPr>
            <a:picLocks noChangeAspect="1"/>
          </p:cNvPicPr>
          <p:nvPr/>
        </p:nvPicPr>
        <p:blipFill>
          <a:blip r:embed="rId3"/>
          <a:stretch>
            <a:fillRect/>
          </a:stretch>
        </p:blipFill>
        <p:spPr>
          <a:xfrm>
            <a:off x="0" y="0"/>
            <a:ext cx="9141291" cy="5143500"/>
          </a:xfrm>
          <a:prstGeom prst="rect">
            <a:avLst/>
          </a:prstGeom>
        </p:spPr>
      </p:pic>
      <p:sp>
        <p:nvSpPr>
          <p:cNvPr id="16" name="Oval 15">
            <a:extLst>
              <a:ext uri="{FF2B5EF4-FFF2-40B4-BE49-F238E27FC236}">
                <a16:creationId xmlns:a16="http://schemas.microsoft.com/office/drawing/2014/main" id="{005AD520-6F2A-1048-BA88-C8FBCE6EFDDA}"/>
              </a:ext>
            </a:extLst>
          </p:cNvPr>
          <p:cNvSpPr/>
          <p:nvPr/>
        </p:nvSpPr>
        <p:spPr>
          <a:xfrm>
            <a:off x="487394" y="1359216"/>
            <a:ext cx="3100009" cy="310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0E12136-8761-3149-A409-34FAE65DCEDF}"/>
              </a:ext>
            </a:extLst>
          </p:cNvPr>
          <p:cNvSpPr/>
          <p:nvPr/>
        </p:nvSpPr>
        <p:spPr>
          <a:xfrm>
            <a:off x="487394" y="1450674"/>
            <a:ext cx="626377" cy="626377"/>
          </a:xfrm>
          <a:prstGeom prst="ellipse">
            <a:avLst/>
          </a:prstGeom>
          <a:solidFill>
            <a:srgbClr val="296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0" i="0" strike="noStrike" cap="none" spc="0" baseline="0">
                <a:solidFill>
                  <a:srgbClr val="FFFFFF"/>
                </a:solidFill>
                <a:effectLst/>
                <a:latin typeface="Arial"/>
                <a:ea typeface="Arial"/>
                <a:cs typeface="Arial"/>
              </a:rPr>
              <a:t>2</a:t>
            </a:r>
          </a:p>
        </p:txBody>
      </p:sp>
      <p:sp>
        <p:nvSpPr>
          <p:cNvPr id="22" name="TextBox 21">
            <a:extLst>
              <a:ext uri="{FF2B5EF4-FFF2-40B4-BE49-F238E27FC236}">
                <a16:creationId xmlns:a16="http://schemas.microsoft.com/office/drawing/2014/main" id="{255D3C1B-053D-9846-A43B-4CC2C28E9B47}"/>
              </a:ext>
            </a:extLst>
          </p:cNvPr>
          <p:cNvSpPr txBox="1"/>
          <p:nvPr/>
        </p:nvSpPr>
        <p:spPr>
          <a:xfrm>
            <a:off x="4074797" y="1331229"/>
            <a:ext cx="4623548" cy="1447800"/>
          </a:xfrm>
          <a:prstGeom prst="rect">
            <a:avLst/>
          </a:prstGeom>
          <a:noFill/>
        </p:spPr>
        <p:txBody>
          <a:bodyPr wrap="square" rtlCol="0">
            <a:spAutoFit/>
          </a:bodyPr>
          <a:lstStyle/>
          <a:p>
            <a:pPr>
              <a:spcAft>
                <a:spcPts val="600"/>
              </a:spcAft>
            </a:pPr>
            <a:r>
              <a:rPr lang="es-MX" sz="2800" b="0" i="0" strike="noStrike" cap="none" spc="0" baseline="0">
                <a:solidFill>
                  <a:srgbClr val="29628F"/>
                </a:solidFill>
                <a:effectLst/>
                <a:latin typeface="Arial"/>
                <a:ea typeface="Arial"/>
                <a:cs typeface="Arial"/>
              </a:rPr>
              <a:t>¿En qué ubicación desea encontrar un proveedor?</a:t>
            </a:r>
          </a:p>
          <a:p>
            <a:pPr>
              <a:spcAft>
                <a:spcPts val="600"/>
              </a:spcAft>
            </a:pPr>
            <a:endParaRPr lang="en-US" sz="2800">
              <a:solidFill>
                <a:srgbClr val="29628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0CC2197-0E50-9C44-A7D1-F54CEB2ECE05}"/>
              </a:ext>
            </a:extLst>
          </p:cNvPr>
          <p:cNvSpPr txBox="1"/>
          <p:nvPr/>
        </p:nvSpPr>
        <p:spPr>
          <a:xfrm>
            <a:off x="487394" y="853974"/>
            <a:ext cx="8656606" cy="304800"/>
          </a:xfrm>
          <a:prstGeom prst="rect">
            <a:avLst/>
          </a:prstGeom>
          <a:noFill/>
        </p:spPr>
        <p:txBody>
          <a:bodyPr wrap="square" rtlCol="0">
            <a:spAutoFit/>
          </a:bodyPr>
          <a:lstStyle/>
          <a:p>
            <a:pPr>
              <a:spcAft>
                <a:spcPts val="1800"/>
              </a:spcAft>
            </a:pPr>
            <a:r>
              <a:rPr lang="es-MX" sz="1400" b="1" i="0" strike="noStrike" cap="none" spc="0" baseline="0">
                <a:solidFill>
                  <a:srgbClr val="29628F"/>
                </a:solidFill>
                <a:effectLst/>
                <a:latin typeface="Arial"/>
                <a:ea typeface="Arial"/>
                <a:cs typeface="Arial"/>
              </a:rPr>
              <a:t>BUSCADOR DE MÉDICOS</a:t>
            </a:r>
            <a:endParaRPr lang="en-US" sz="1400">
              <a:solidFill>
                <a:srgbClr val="29628F"/>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35904FD-0E1D-7E49-91CF-978647009416}"/>
              </a:ext>
            </a:extLst>
          </p:cNvPr>
          <p:cNvSpPr txBox="1"/>
          <p:nvPr/>
        </p:nvSpPr>
        <p:spPr>
          <a:xfrm>
            <a:off x="4052574" y="2323610"/>
            <a:ext cx="4623548" cy="603504"/>
          </a:xfrm>
          <a:prstGeom prst="rect">
            <a:avLst/>
          </a:prstGeom>
          <a:noFill/>
        </p:spPr>
        <p:txBody>
          <a:bodyPr wrap="square" rtlCol="0">
            <a:spAutoFit/>
          </a:bodyPr>
          <a:lstStyle/>
          <a:p>
            <a:pPr>
              <a:lnSpc>
                <a:spcPct val="120000"/>
              </a:lnSpc>
              <a:spcAft>
                <a:spcPts val="600"/>
              </a:spcAft>
            </a:pPr>
            <a:r>
              <a:rPr lang="es-MX" sz="1400" b="0" i="0" strike="noStrike" cap="none" spc="0" baseline="0">
                <a:solidFill>
                  <a:srgbClr val="29628F"/>
                </a:solidFill>
                <a:effectLst/>
                <a:latin typeface="Arial"/>
                <a:ea typeface="Arial"/>
                <a:cs typeface="Arial"/>
              </a:rPr>
              <a:t>Ingrese una dirección, ciudad y estado o código postal de 5 dígitos.</a:t>
            </a:r>
          </a:p>
        </p:txBody>
      </p:sp>
      <p:pic>
        <p:nvPicPr>
          <p:cNvPr id="6" name="Picture 5">
            <a:extLst>
              <a:ext uri="{FF2B5EF4-FFF2-40B4-BE49-F238E27FC236}">
                <a16:creationId xmlns:a16="http://schemas.microsoft.com/office/drawing/2014/main" id="{2555BF9C-4535-4248-81E7-8E33BD17FBBA}"/>
              </a:ext>
            </a:extLst>
          </p:cNvPr>
          <p:cNvPicPr>
            <a:picLocks noChangeAspect="1"/>
          </p:cNvPicPr>
          <p:nvPr/>
        </p:nvPicPr>
        <p:blipFill>
          <a:blip r:embed="rId4"/>
          <a:stretch>
            <a:fillRect/>
          </a:stretch>
        </p:blipFill>
        <p:spPr>
          <a:xfrm>
            <a:off x="687480" y="2328697"/>
            <a:ext cx="2784806" cy="1111055"/>
          </a:xfrm>
          <a:prstGeom prst="rect">
            <a:avLst/>
          </a:prstGeom>
        </p:spPr>
      </p:pic>
    </p:spTree>
    <p:extLst>
      <p:ext uri="{BB962C8B-B14F-4D97-AF65-F5344CB8AC3E}">
        <p14:creationId xmlns:p14="http://schemas.microsoft.com/office/powerpoint/2010/main" val="350143490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67E8B87-88AB-B343-B158-BABFA01391BC}"/>
              </a:ext>
            </a:extLst>
          </p:cNvPr>
          <p:cNvPicPr>
            <a:picLocks noChangeAspect="1"/>
          </p:cNvPicPr>
          <p:nvPr/>
        </p:nvPicPr>
        <p:blipFill>
          <a:blip r:embed="rId3"/>
          <a:stretch>
            <a:fillRect/>
          </a:stretch>
        </p:blipFill>
        <p:spPr>
          <a:xfrm>
            <a:off x="-1" y="-43186"/>
            <a:ext cx="9141291" cy="5186685"/>
          </a:xfrm>
          <a:prstGeom prst="rect">
            <a:avLst/>
          </a:prstGeom>
        </p:spPr>
      </p:pic>
      <p:sp>
        <p:nvSpPr>
          <p:cNvPr id="22" name="TextBox 21">
            <a:extLst>
              <a:ext uri="{FF2B5EF4-FFF2-40B4-BE49-F238E27FC236}">
                <a16:creationId xmlns:a16="http://schemas.microsoft.com/office/drawing/2014/main" id="{255D3C1B-053D-9846-A43B-4CC2C28E9B47}"/>
              </a:ext>
            </a:extLst>
          </p:cNvPr>
          <p:cNvSpPr txBox="1"/>
          <p:nvPr/>
        </p:nvSpPr>
        <p:spPr>
          <a:xfrm>
            <a:off x="4255204" y="163529"/>
            <a:ext cx="4919745" cy="1371600"/>
          </a:xfrm>
          <a:prstGeom prst="rect">
            <a:avLst/>
          </a:prstGeom>
          <a:noFill/>
        </p:spPr>
        <p:txBody>
          <a:bodyPr wrap="square" rtlCol="0">
            <a:spAutoFit/>
          </a:bodyPr>
          <a:lstStyle/>
          <a:p>
            <a:pPr>
              <a:spcAft>
                <a:spcPts val="600"/>
              </a:spcAft>
            </a:pPr>
            <a:r>
              <a:rPr lang="es-MX" sz="2800" b="0" i="0" strike="noStrike" cap="none" spc="0" baseline="0">
                <a:solidFill>
                  <a:srgbClr val="29628F"/>
                </a:solidFill>
                <a:effectLst/>
                <a:latin typeface="Arial"/>
                <a:ea typeface="Arial"/>
                <a:cs typeface="Arial"/>
              </a:rPr>
              <a:t>¿Qué tipo de atención médica podemos ayudarle a encontrar?</a:t>
            </a:r>
          </a:p>
        </p:txBody>
      </p:sp>
      <p:sp>
        <p:nvSpPr>
          <p:cNvPr id="12" name="Oval 11">
            <a:extLst>
              <a:ext uri="{FF2B5EF4-FFF2-40B4-BE49-F238E27FC236}">
                <a16:creationId xmlns:a16="http://schemas.microsoft.com/office/drawing/2014/main" id="{80E12136-8761-3149-A409-34FAE65DCEDF}"/>
              </a:ext>
            </a:extLst>
          </p:cNvPr>
          <p:cNvSpPr/>
          <p:nvPr/>
        </p:nvSpPr>
        <p:spPr>
          <a:xfrm>
            <a:off x="153055" y="794472"/>
            <a:ext cx="626377" cy="626377"/>
          </a:xfrm>
          <a:prstGeom prst="ellipse">
            <a:avLst/>
          </a:prstGeom>
          <a:solidFill>
            <a:srgbClr val="296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0" i="0" strike="noStrike" cap="none" spc="0" baseline="0">
                <a:solidFill>
                  <a:srgbClr val="FFFFFF"/>
                </a:solidFill>
                <a:effectLst/>
                <a:latin typeface="Arial"/>
                <a:ea typeface="Arial"/>
                <a:cs typeface="Arial"/>
              </a:rPr>
              <a:t>3</a:t>
            </a:r>
          </a:p>
        </p:txBody>
      </p:sp>
      <p:sp>
        <p:nvSpPr>
          <p:cNvPr id="9" name="TextBox 8">
            <a:extLst>
              <a:ext uri="{FF2B5EF4-FFF2-40B4-BE49-F238E27FC236}">
                <a16:creationId xmlns:a16="http://schemas.microsoft.com/office/drawing/2014/main" id="{50731E63-7566-6B42-A918-802A5EA8541E}"/>
              </a:ext>
            </a:extLst>
          </p:cNvPr>
          <p:cNvSpPr txBox="1"/>
          <p:nvPr/>
        </p:nvSpPr>
        <p:spPr>
          <a:xfrm>
            <a:off x="427051" y="486695"/>
            <a:ext cx="8656606" cy="304800"/>
          </a:xfrm>
          <a:prstGeom prst="rect">
            <a:avLst/>
          </a:prstGeom>
          <a:noFill/>
        </p:spPr>
        <p:txBody>
          <a:bodyPr wrap="square" rtlCol="0">
            <a:spAutoFit/>
          </a:bodyPr>
          <a:lstStyle/>
          <a:p>
            <a:pPr>
              <a:spcAft>
                <a:spcPts val="1800"/>
              </a:spcAft>
            </a:pPr>
            <a:r>
              <a:rPr lang="es-MX" sz="1400" b="1" i="0" strike="noStrike" cap="none" spc="0" baseline="0">
                <a:solidFill>
                  <a:srgbClr val="29628F"/>
                </a:solidFill>
                <a:effectLst/>
                <a:latin typeface="Arial"/>
                <a:ea typeface="Arial"/>
                <a:cs typeface="Arial"/>
              </a:rPr>
              <a:t>BUSCADOR DE MÉDICOS</a:t>
            </a:r>
            <a:endParaRPr lang="en-US" sz="1400">
              <a:solidFill>
                <a:srgbClr val="29628F"/>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25EF18A-28E0-6545-AE95-D115675F64BA}"/>
              </a:ext>
            </a:extLst>
          </p:cNvPr>
          <p:cNvSpPr txBox="1"/>
          <p:nvPr/>
        </p:nvSpPr>
        <p:spPr>
          <a:xfrm>
            <a:off x="5496416" y="1663006"/>
            <a:ext cx="3534987" cy="1371600"/>
          </a:xfrm>
          <a:prstGeom prst="rect">
            <a:avLst/>
          </a:prstGeom>
          <a:noFill/>
        </p:spPr>
        <p:txBody>
          <a:bodyPr wrap="square" rtlCol="0">
            <a:spAutoFit/>
          </a:bodyPr>
          <a:lstStyle/>
          <a:p>
            <a:pPr>
              <a:lnSpc>
                <a:spcPct val="120000"/>
              </a:lnSpc>
              <a:spcAft>
                <a:spcPts val="600"/>
              </a:spcAft>
            </a:pPr>
            <a:r>
              <a:rPr lang="es-MX" sz="1400" b="0" i="0" strike="noStrike" cap="none" spc="0" baseline="0">
                <a:solidFill>
                  <a:srgbClr val="29628F"/>
                </a:solidFill>
                <a:effectLst/>
                <a:latin typeface="Arial"/>
                <a:ea typeface="Arial"/>
                <a:cs typeface="Arial"/>
              </a:rPr>
              <a:t>Se le dirigirá automáticamente para que vea médicos, hospitales y servicios en su red TRS-Care Medicare Advantage PPO. Busque por proveedor, servicio o padecimiento </a:t>
            </a:r>
          </a:p>
        </p:txBody>
      </p:sp>
      <p:pic>
        <p:nvPicPr>
          <p:cNvPr id="4" name="Picture 3">
            <a:extLst>
              <a:ext uri="{FF2B5EF4-FFF2-40B4-BE49-F238E27FC236}">
                <a16:creationId xmlns:a16="http://schemas.microsoft.com/office/drawing/2014/main" id="{EAD135C0-E278-4A0B-BEF3-B861431E2B0A}"/>
              </a:ext>
            </a:extLst>
          </p:cNvPr>
          <p:cNvPicPr>
            <a:picLocks noChangeAspect="1"/>
          </p:cNvPicPr>
          <p:nvPr/>
        </p:nvPicPr>
        <p:blipFill>
          <a:blip r:embed="rId4"/>
          <a:stretch>
            <a:fillRect/>
          </a:stretch>
        </p:blipFill>
        <p:spPr>
          <a:xfrm>
            <a:off x="153054" y="1616092"/>
            <a:ext cx="5210197" cy="2944033"/>
          </a:xfrm>
          <a:prstGeom prst="rect">
            <a:avLst/>
          </a:prstGeom>
        </p:spPr>
      </p:pic>
    </p:spTree>
    <p:extLst>
      <p:ext uri="{BB962C8B-B14F-4D97-AF65-F5344CB8AC3E}">
        <p14:creationId xmlns:p14="http://schemas.microsoft.com/office/powerpoint/2010/main" val="261084361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ED115D-7F2C-BF46-9F6A-331E0E46F71C}"/>
              </a:ext>
            </a:extLst>
          </p:cNvPr>
          <p:cNvPicPr>
            <a:picLocks noChangeAspect="1"/>
          </p:cNvPicPr>
          <p:nvPr/>
        </p:nvPicPr>
        <p:blipFill>
          <a:blip r:embed="rId3"/>
          <a:stretch>
            <a:fillRect/>
          </a:stretch>
        </p:blipFill>
        <p:spPr>
          <a:xfrm>
            <a:off x="0" y="-3961"/>
            <a:ext cx="9141291" cy="5143500"/>
          </a:xfrm>
          <a:prstGeom prst="rect">
            <a:avLst/>
          </a:prstGeom>
        </p:spPr>
      </p:pic>
      <p:sp>
        <p:nvSpPr>
          <p:cNvPr id="26" name="object 6">
            <a:extLst>
              <a:ext uri="{FF2B5EF4-FFF2-40B4-BE49-F238E27FC236}">
                <a16:creationId xmlns:a16="http://schemas.microsoft.com/office/drawing/2014/main" id="{35DC6204-68AB-4190-9648-29D341F00A46}"/>
              </a:ext>
            </a:extLst>
          </p:cNvPr>
          <p:cNvSpPr txBox="1"/>
          <p:nvPr/>
        </p:nvSpPr>
        <p:spPr>
          <a:xfrm>
            <a:off x="4194770" y="4753738"/>
            <a:ext cx="4756150" cy="358775"/>
          </a:xfrm>
          <a:prstGeom prst="rect">
            <a:avLst/>
          </a:prstGeom>
        </p:spPr>
        <p:txBody>
          <a:bodyPr vert="horz" wrap="square" lIns="0" tIns="12065" rIns="0" bIns="0" rtlCol="0">
            <a:spAutoFit/>
          </a:bodyPr>
          <a:lstStyle>
            <a:defPPr>
              <a:defRPr lang="en-US"/>
            </a:defPPr>
            <a:lvl1pPr marL="0" algn="l" defTabSz="914400" rtl="0" eaLnBrk="1" latinLnBrk="0" hangingPunct="1">
              <a:defRPr sz="800" b="0" i="0" kern="1200">
                <a:solidFill>
                  <a:srgbClr val="122377"/>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56640" marR="5080" lvl="0" indent="-1044575" algn="l" defTabSz="914400" rtl="0" eaLnBrk="1" fontAlgn="auto" latinLnBrk="0" hangingPunct="1">
              <a:lnSpc>
                <a:spcPts val="910"/>
              </a:lnSpc>
              <a:spcBef>
                <a:spcPts val="95"/>
              </a:spcBef>
              <a:spcAft>
                <a:spcPct val="0"/>
              </a:spcAft>
              <a:buClrTx/>
              <a:buSzTx/>
              <a:buFontTx/>
              <a:buNone/>
              <a:defRPr/>
            </a:pPr>
            <a:r>
              <a:rPr lang="es-MX" sz="800" b="0" i="0" strike="noStrike" cap="none" spc="0" baseline="0" dirty="0">
                <a:solidFill>
                  <a:srgbClr val="29628F"/>
                </a:solidFill>
                <a:effectLst/>
                <a:latin typeface="Arial"/>
                <a:ea typeface="Arial"/>
                <a:cs typeface="Arial"/>
              </a:rPr>
              <a:t>©2021 United HealthCare Services, Inc. </a:t>
            </a:r>
            <a:r>
              <a:rPr lang="es-MX" sz="800" b="0" i="0" strike="noStrike" cap="none" spc="-5" baseline="0" dirty="0">
                <a:solidFill>
                  <a:srgbClr val="29628F"/>
                </a:solidFill>
                <a:effectLst/>
                <a:latin typeface="Arial"/>
                <a:ea typeface="Arial"/>
                <a:cs typeface="Arial"/>
              </a:rPr>
              <a:t>Todos</a:t>
            </a:r>
            <a:r>
              <a:rPr lang="es-MX" sz="800" b="0" i="0" strike="noStrike" cap="none" spc="0" baseline="0" dirty="0">
                <a:solidFill>
                  <a:srgbClr val="29628F"/>
                </a:solidFill>
                <a:effectLst/>
                <a:latin typeface="Arial"/>
                <a:ea typeface="Arial"/>
                <a:cs typeface="Arial"/>
              </a:rPr>
              <a:t> los derechos reservados. Información de propiedad de UnitedHealth Group.  </a:t>
            </a:r>
            <a:r>
              <a:rPr lang="es-MX" sz="800" b="0" i="0" strike="noStrike" cap="none" spc="-5" baseline="0" dirty="0">
                <a:solidFill>
                  <a:srgbClr val="29628F"/>
                </a:solidFill>
                <a:effectLst/>
                <a:latin typeface="Arial"/>
                <a:ea typeface="Arial"/>
                <a:cs typeface="Arial"/>
              </a:rPr>
              <a:t>No</a:t>
            </a:r>
            <a:r>
              <a:rPr lang="es-MX" sz="800" b="0" i="0" strike="noStrike" cap="none" spc="0" baseline="0" dirty="0">
                <a:solidFill>
                  <a:srgbClr val="29628F"/>
                </a:solidFill>
                <a:effectLst/>
                <a:latin typeface="Arial"/>
                <a:ea typeface="Arial"/>
                <a:cs typeface="Arial"/>
              </a:rPr>
              <a:t> distribuir ni reproducir sin el </a:t>
            </a:r>
            <a:r>
              <a:rPr lang="es-MX" sz="800" b="0" i="0" strike="noStrike" cap="none" spc="-5" baseline="0" dirty="0">
                <a:solidFill>
                  <a:srgbClr val="29628F"/>
                </a:solidFill>
                <a:effectLst/>
                <a:latin typeface="Arial"/>
                <a:ea typeface="Arial"/>
                <a:cs typeface="Arial"/>
              </a:rPr>
              <a:t>permiso</a:t>
            </a:r>
            <a:r>
              <a:rPr lang="es-MX" sz="800" b="0" i="0" strike="noStrike" cap="none" spc="0" baseline="0" dirty="0">
                <a:solidFill>
                  <a:srgbClr val="29628F"/>
                </a:solidFill>
                <a:effectLst/>
                <a:latin typeface="Arial"/>
                <a:ea typeface="Arial"/>
                <a:cs typeface="Arial"/>
              </a:rPr>
              <a:t> expreso de UnitedHealth</a:t>
            </a:r>
            <a:r>
              <a:rPr lang="es-MX" sz="800" b="0" i="0" strike="noStrike" cap="none" spc="55" baseline="0" dirty="0">
                <a:solidFill>
                  <a:srgbClr val="29628F"/>
                </a:solidFill>
                <a:effectLst/>
                <a:latin typeface="Arial"/>
                <a:ea typeface="Arial"/>
                <a:cs typeface="Arial"/>
              </a:rPr>
              <a:t> </a:t>
            </a:r>
            <a:r>
              <a:rPr lang="es-MX" sz="800" b="0" i="0" strike="noStrike" cap="none" spc="0" baseline="0" dirty="0">
                <a:solidFill>
                  <a:srgbClr val="29628F"/>
                </a:solidFill>
                <a:effectLst/>
                <a:latin typeface="Arial"/>
                <a:ea typeface="Arial"/>
                <a:cs typeface="Arial"/>
              </a:rPr>
              <a:t>Group.</a:t>
            </a:r>
          </a:p>
        </p:txBody>
      </p:sp>
      <p:pic>
        <p:nvPicPr>
          <p:cNvPr id="3" name="Picture 2" descr="Logo&#10;&#10;Description automatically generated">
            <a:extLst>
              <a:ext uri="{FF2B5EF4-FFF2-40B4-BE49-F238E27FC236}">
                <a16:creationId xmlns:a16="http://schemas.microsoft.com/office/drawing/2014/main" id="{FBB40592-25BF-47E8-85CC-B4BCE0F1481A}"/>
              </a:ext>
            </a:extLst>
          </p:cNvPr>
          <p:cNvPicPr>
            <a:picLocks noChangeAspect="1"/>
          </p:cNvPicPr>
          <p:nvPr/>
        </p:nvPicPr>
        <p:blipFill>
          <a:blip r:embed="rId4"/>
          <a:stretch>
            <a:fillRect/>
          </a:stretch>
        </p:blipFill>
        <p:spPr>
          <a:xfrm>
            <a:off x="7319299" y="-319034"/>
            <a:ext cx="1938528" cy="1938528"/>
          </a:xfrm>
          <a:prstGeom prst="rect">
            <a:avLst/>
          </a:prstGeom>
        </p:spPr>
      </p:pic>
      <p:sp>
        <p:nvSpPr>
          <p:cNvPr id="4" name="Title 3">
            <a:extLst>
              <a:ext uri="{FF2B5EF4-FFF2-40B4-BE49-F238E27FC236}">
                <a16:creationId xmlns:a16="http://schemas.microsoft.com/office/drawing/2014/main" id="{43297069-174C-4A19-817A-70434F9C8B5C}"/>
              </a:ext>
            </a:extLst>
          </p:cNvPr>
          <p:cNvSpPr>
            <a:spLocks noGrp="1"/>
          </p:cNvSpPr>
          <p:nvPr>
            <p:ph type="title"/>
          </p:nvPr>
        </p:nvSpPr>
        <p:spPr/>
        <p:txBody>
          <a:bodyPr>
            <a:normAutofit/>
          </a:bodyPr>
          <a:lstStyle/>
          <a:p>
            <a:r>
              <a:rPr lang="es-MX" sz="3300" b="0" i="0" strike="noStrike" cap="none" spc="-5" baseline="0">
                <a:solidFill>
                  <a:srgbClr val="1F4E79"/>
                </a:solidFill>
                <a:effectLst/>
                <a:latin typeface="Arial"/>
                <a:ea typeface="Arial"/>
                <a:cs typeface="Arial"/>
              </a:rPr>
              <a:t>Visitas</a:t>
            </a:r>
            <a:r>
              <a:rPr lang="es-MX" sz="3300" b="0" i="0" strike="noStrike" cap="none" spc="-45" baseline="0">
                <a:solidFill>
                  <a:srgbClr val="1F4E79"/>
                </a:solidFill>
                <a:effectLst/>
                <a:latin typeface="Arial"/>
                <a:ea typeface="Arial"/>
                <a:cs typeface="Arial"/>
              </a:rPr>
              <a:t> </a:t>
            </a:r>
            <a:r>
              <a:rPr lang="es-MX" sz="3300" b="0" i="0" strike="noStrike" cap="none" spc="-5" baseline="0">
                <a:solidFill>
                  <a:srgbClr val="1F4E79"/>
                </a:solidFill>
                <a:effectLst/>
                <a:latin typeface="Arial"/>
                <a:ea typeface="Arial"/>
                <a:cs typeface="Arial"/>
              </a:rPr>
              <a:t>virtuales 						</a:t>
            </a:r>
            <a:endParaRPr lang="en-US"/>
          </a:p>
        </p:txBody>
      </p:sp>
      <p:sp>
        <p:nvSpPr>
          <p:cNvPr id="6" name="Text Placeholder 5">
            <a:extLst>
              <a:ext uri="{FF2B5EF4-FFF2-40B4-BE49-F238E27FC236}">
                <a16:creationId xmlns:a16="http://schemas.microsoft.com/office/drawing/2014/main" id="{E423F5E3-7238-4B06-8A13-77E851D8B959}"/>
              </a:ext>
            </a:extLst>
          </p:cNvPr>
          <p:cNvSpPr>
            <a:spLocks noGrp="1"/>
          </p:cNvSpPr>
          <p:nvPr>
            <p:ph type="body" idx="1"/>
          </p:nvPr>
        </p:nvSpPr>
        <p:spPr>
          <a:xfrm>
            <a:off x="629841" y="1260872"/>
            <a:ext cx="7886699" cy="617934"/>
          </a:xfrm>
        </p:spPr>
        <p:txBody>
          <a:bodyPr>
            <a:normAutofit fontScale="87500" lnSpcReduction="20000"/>
          </a:bodyPr>
          <a:lstStyle/>
          <a:p>
            <a:r>
              <a:rPr lang="es-MX" sz="1800" b="0" i="0" strike="noStrike" cap="none" spc="-5" baseline="0">
                <a:solidFill>
                  <a:srgbClr val="29628F"/>
                </a:solidFill>
                <a:effectLst/>
                <a:latin typeface="Arial"/>
                <a:ea typeface="Arial"/>
                <a:cs typeface="Arial"/>
              </a:rPr>
              <a:t>Con las visitas </a:t>
            </a:r>
            <a:r>
              <a:rPr lang="es-MX" sz="1800" b="0" i="0" strike="noStrike" cap="none" spc="-10" baseline="0">
                <a:solidFill>
                  <a:srgbClr val="29628F"/>
                </a:solidFill>
                <a:effectLst/>
                <a:latin typeface="Arial"/>
                <a:ea typeface="Arial"/>
                <a:cs typeface="Arial"/>
              </a:rPr>
              <a:t>virtuales</a:t>
            </a:r>
            <a:r>
              <a:rPr lang="es-MX" sz="1800" b="0" i="0" strike="noStrike" cap="none" spc="-5" baseline="0">
                <a:solidFill>
                  <a:srgbClr val="29628F"/>
                </a:solidFill>
                <a:effectLst/>
                <a:latin typeface="Arial"/>
                <a:ea typeface="Arial"/>
                <a:cs typeface="Arial"/>
              </a:rPr>
              <a:t>, puede chatear en video en directo con </a:t>
            </a:r>
            <a:r>
              <a:rPr lang="es-MX" sz="1800" b="0" i="0" strike="noStrike" cap="none" spc="0" baseline="0">
                <a:solidFill>
                  <a:srgbClr val="29628F"/>
                </a:solidFill>
                <a:effectLst/>
                <a:latin typeface="Arial"/>
                <a:ea typeface="Arial"/>
                <a:cs typeface="Arial"/>
              </a:rPr>
              <a:t>un </a:t>
            </a:r>
            <a:r>
              <a:rPr lang="es-MX" sz="1800" b="0" i="0" strike="noStrike" cap="none" spc="-5" baseline="0">
                <a:solidFill>
                  <a:srgbClr val="29628F"/>
                </a:solidFill>
                <a:effectLst/>
                <a:latin typeface="Arial"/>
                <a:ea typeface="Arial"/>
                <a:cs typeface="Arial"/>
              </a:rPr>
              <a:t>médico o especialista en salud conductual desde </a:t>
            </a:r>
            <a:r>
              <a:rPr lang="es-MX" sz="1800" b="0" i="0" strike="noStrike" cap="none" spc="-10" baseline="0">
                <a:solidFill>
                  <a:srgbClr val="29628F"/>
                </a:solidFill>
                <a:effectLst/>
                <a:latin typeface="Arial"/>
                <a:ea typeface="Arial"/>
                <a:cs typeface="Arial"/>
              </a:rPr>
              <a:t>su </a:t>
            </a:r>
            <a:r>
              <a:rPr lang="es-MX" sz="1800" b="0" i="0" strike="noStrike" cap="none" spc="-15" baseline="0">
                <a:solidFill>
                  <a:srgbClr val="29628F"/>
                </a:solidFill>
                <a:effectLst/>
                <a:latin typeface="Arial"/>
                <a:ea typeface="Arial"/>
                <a:cs typeface="Arial"/>
              </a:rPr>
              <a:t>computadora, </a:t>
            </a:r>
            <a:r>
              <a:rPr lang="es-MX" sz="1800" b="0" i="0" strike="noStrike" cap="none" spc="-5" baseline="0">
                <a:solidFill>
                  <a:srgbClr val="29628F"/>
                </a:solidFill>
                <a:effectLst/>
                <a:latin typeface="Arial"/>
                <a:ea typeface="Arial"/>
                <a:cs typeface="Arial"/>
              </a:rPr>
              <a:t>tableta o </a:t>
            </a:r>
            <a:r>
              <a:rPr lang="es-MX" sz="1800" b="0" i="0" strike="noStrike" cap="none" spc="-10" baseline="0">
                <a:solidFill>
                  <a:srgbClr val="29628F"/>
                </a:solidFill>
                <a:effectLst/>
                <a:latin typeface="Arial"/>
                <a:ea typeface="Arial"/>
                <a:cs typeface="Arial"/>
              </a:rPr>
              <a:t>smartphone en </a:t>
            </a:r>
            <a:r>
              <a:rPr lang="es-MX" sz="1800" b="0" i="0" strike="noStrike" cap="none" spc="-5" baseline="0">
                <a:solidFill>
                  <a:srgbClr val="29628F"/>
                </a:solidFill>
                <a:effectLst/>
                <a:latin typeface="Arial"/>
                <a:ea typeface="Arial"/>
                <a:cs typeface="Arial"/>
              </a:rPr>
              <a:t>cualquier momento, de día o de</a:t>
            </a:r>
            <a:r>
              <a:rPr lang="es-MX" sz="1800" b="0" i="0" strike="noStrike" cap="none" spc="15" baseline="0">
                <a:solidFill>
                  <a:srgbClr val="29628F"/>
                </a:solidFill>
                <a:effectLst/>
                <a:latin typeface="Arial"/>
                <a:ea typeface="Arial"/>
                <a:cs typeface="Arial"/>
              </a:rPr>
              <a:t> </a:t>
            </a:r>
            <a:r>
              <a:rPr lang="es-MX" sz="1800" b="0" i="0" strike="noStrike" cap="none" spc="-10" baseline="0">
                <a:solidFill>
                  <a:srgbClr val="29628F"/>
                </a:solidFill>
                <a:effectLst/>
                <a:latin typeface="Arial"/>
                <a:ea typeface="Arial"/>
                <a:cs typeface="Arial"/>
              </a:rPr>
              <a:t>noche.</a:t>
            </a:r>
            <a:r>
              <a:rPr lang="es-MX" sz="1800" b="0" i="0" strike="noStrike" cap="none" spc="-10" baseline="30000">
                <a:solidFill>
                  <a:srgbClr val="29628F"/>
                </a:solidFill>
                <a:effectLst/>
                <a:latin typeface="Arial"/>
                <a:ea typeface="Arial"/>
                <a:cs typeface="Arial"/>
              </a:rPr>
              <a:t>1</a:t>
            </a:r>
            <a:endParaRPr lang="en-US" b="0" baseline="30000">
              <a:solidFill>
                <a:srgbClr val="29628F"/>
              </a:solidFill>
              <a:latin typeface="Arial"/>
              <a:cs typeface="Arial"/>
            </a:endParaRPr>
          </a:p>
        </p:txBody>
      </p:sp>
      <p:sp>
        <p:nvSpPr>
          <p:cNvPr id="5" name="Content Placeholder 4">
            <a:extLst>
              <a:ext uri="{FF2B5EF4-FFF2-40B4-BE49-F238E27FC236}">
                <a16:creationId xmlns:a16="http://schemas.microsoft.com/office/drawing/2014/main" id="{67013939-41A4-48C7-BBD7-14B8994BD34F}"/>
              </a:ext>
            </a:extLst>
          </p:cNvPr>
          <p:cNvSpPr>
            <a:spLocks noGrp="1"/>
          </p:cNvSpPr>
          <p:nvPr>
            <p:ph sz="half" idx="2"/>
          </p:nvPr>
        </p:nvSpPr>
        <p:spPr>
          <a:xfrm>
            <a:off x="629842" y="2113939"/>
            <a:ext cx="3868340" cy="2763441"/>
          </a:xfrm>
        </p:spPr>
        <p:txBody>
          <a:bodyPr>
            <a:normAutofit fontScale="52500" lnSpcReduction="20000"/>
          </a:bodyPr>
          <a:lstStyle/>
          <a:p>
            <a:pPr marL="0" indent="0">
              <a:lnSpc>
                <a:spcPct val="100000"/>
              </a:lnSpc>
              <a:spcBef>
                <a:spcPts val="1195"/>
              </a:spcBef>
              <a:buNone/>
              <a:tabLst>
                <a:tab pos="371475" algn="l"/>
                <a:tab pos="372110" algn="l"/>
              </a:tabLst>
            </a:pPr>
            <a:r>
              <a:rPr lang="es-MX" sz="2500" b="1" i="0" strike="noStrike" cap="none" spc="0" baseline="0">
                <a:solidFill>
                  <a:srgbClr val="000000"/>
                </a:solidFill>
                <a:effectLst/>
                <a:latin typeface="Arial"/>
                <a:ea typeface="Arial"/>
                <a:cs typeface="Arial"/>
              </a:rPr>
              <a:t>Visitas virtuales al médico</a:t>
            </a:r>
          </a:p>
          <a:p>
            <a:pPr marL="0" indent="0">
              <a:lnSpc>
                <a:spcPct val="100000"/>
              </a:lnSpc>
              <a:spcBef>
                <a:spcPts val="1195"/>
              </a:spcBef>
              <a:buNone/>
              <a:tabLst>
                <a:tab pos="371475" algn="l"/>
                <a:tab pos="372110" algn="l"/>
              </a:tabLst>
            </a:pPr>
            <a:r>
              <a:rPr lang="es-MX" sz="2500" b="0" i="0" strike="noStrike" cap="none" spc="0" baseline="0">
                <a:solidFill>
                  <a:srgbClr val="29628E"/>
                </a:solidFill>
                <a:effectLst/>
                <a:latin typeface="Arial"/>
                <a:ea typeface="Arial"/>
                <a:cs typeface="Arial"/>
              </a:rPr>
              <a:t>Puede hacer preguntas, obtener un diagnóstico u obtener una receta de medicamentos y pedir que los envíen a su farmacia. Todo lo que necesita es una buena conexión a Internet. Las visitas virtuales al médico son buenas para inquietudes de salud menores como:</a:t>
            </a:r>
          </a:p>
          <a:p>
            <a:pPr marL="469265" indent="-457200">
              <a:lnSpc>
                <a:spcPct val="170000"/>
              </a:lnSpc>
              <a:spcBef>
                <a:spcPct val="0"/>
              </a:spcBef>
              <a:tabLst>
                <a:tab pos="371475" algn="l"/>
                <a:tab pos="372110" algn="l"/>
              </a:tabLst>
            </a:pPr>
            <a:r>
              <a:rPr lang="es-MX" sz="2500" b="0" i="0" strike="noStrike" cap="none" spc="0" baseline="0">
                <a:solidFill>
                  <a:srgbClr val="29628E"/>
                </a:solidFill>
                <a:effectLst/>
                <a:latin typeface="Arial"/>
                <a:ea typeface="Arial"/>
                <a:cs typeface="Arial"/>
              </a:rPr>
              <a:t>Alergias, bronquitis, resfriado/tos</a:t>
            </a:r>
          </a:p>
          <a:p>
            <a:pPr marL="469265" indent="-457200">
              <a:lnSpc>
                <a:spcPct val="170000"/>
              </a:lnSpc>
              <a:spcBef>
                <a:spcPct val="0"/>
              </a:spcBef>
              <a:tabLst>
                <a:tab pos="371475" algn="l"/>
                <a:tab pos="372110" algn="l"/>
              </a:tabLst>
            </a:pPr>
            <a:r>
              <a:rPr lang="es-MX" sz="2500" b="0" i="0" strike="noStrike" cap="none" spc="0" baseline="0">
                <a:solidFill>
                  <a:srgbClr val="29628E"/>
                </a:solidFill>
                <a:effectLst/>
                <a:latin typeface="Arial"/>
                <a:ea typeface="Arial"/>
                <a:cs typeface="Arial"/>
              </a:rPr>
              <a:t>Fiebre, gripe estacional, dolor de garganta</a:t>
            </a:r>
          </a:p>
          <a:p>
            <a:pPr marL="469265" indent="-457200">
              <a:lnSpc>
                <a:spcPct val="170000"/>
              </a:lnSpc>
              <a:spcBef>
                <a:spcPct val="0"/>
              </a:spcBef>
              <a:tabLst>
                <a:tab pos="371475" algn="l"/>
                <a:tab pos="372110" algn="l"/>
              </a:tabLst>
            </a:pPr>
            <a:r>
              <a:rPr lang="es-MX" sz="2500" b="0" i="0" strike="noStrike" cap="none" spc="0" baseline="0">
                <a:solidFill>
                  <a:srgbClr val="29628E"/>
                </a:solidFill>
                <a:effectLst/>
                <a:latin typeface="Arial"/>
                <a:ea typeface="Arial"/>
                <a:cs typeface="Arial"/>
              </a:rPr>
              <a:t>Migrañas/dolores de cabeza, problemas sinusales, dolores de estómago</a:t>
            </a:r>
          </a:p>
          <a:p>
            <a:pPr marL="12065">
              <a:lnSpc>
                <a:spcPct val="100000"/>
              </a:lnSpc>
              <a:spcBef>
                <a:spcPts val="1195"/>
              </a:spcBef>
              <a:tabLst>
                <a:tab pos="371475" algn="l"/>
                <a:tab pos="372110" algn="l"/>
              </a:tabLst>
            </a:pPr>
            <a:endParaRPr lang="en-US" sz="2400">
              <a:solidFill>
                <a:srgbClr val="29628E"/>
              </a:solidFill>
              <a:latin typeface="Roboto-Light"/>
              <a:cs typeface="Roboto-Light"/>
            </a:endParaRPr>
          </a:p>
          <a:p>
            <a:pPr marL="0" indent="0">
              <a:buNone/>
            </a:pPr>
            <a:endParaRPr lang="en-US"/>
          </a:p>
        </p:txBody>
      </p:sp>
      <p:sp>
        <p:nvSpPr>
          <p:cNvPr id="9" name="Content Placeholder 8">
            <a:extLst>
              <a:ext uri="{FF2B5EF4-FFF2-40B4-BE49-F238E27FC236}">
                <a16:creationId xmlns:a16="http://schemas.microsoft.com/office/drawing/2014/main" id="{B633A9CF-9141-4C92-8EFC-3198680027F5}"/>
              </a:ext>
            </a:extLst>
          </p:cNvPr>
          <p:cNvSpPr>
            <a:spLocks noGrp="1"/>
          </p:cNvSpPr>
          <p:nvPr>
            <p:ph sz="quarter" idx="4"/>
          </p:nvPr>
        </p:nvSpPr>
        <p:spPr>
          <a:xfrm>
            <a:off x="4780855" y="1930932"/>
            <a:ext cx="3887391" cy="2763441"/>
          </a:xfrm>
        </p:spPr>
        <p:txBody>
          <a:bodyPr>
            <a:normAutofit fontScale="55000" lnSpcReduction="20000"/>
          </a:bodyPr>
          <a:lstStyle/>
          <a:p>
            <a:pPr marL="0" indent="0">
              <a:lnSpc>
                <a:spcPct val="100000"/>
              </a:lnSpc>
              <a:spcBef>
                <a:spcPts val="1195"/>
              </a:spcBef>
              <a:buNone/>
              <a:tabLst>
                <a:tab pos="371475" algn="l"/>
                <a:tab pos="372110" algn="l"/>
              </a:tabLst>
            </a:pPr>
            <a:r>
              <a:rPr lang="es-MX" sz="2500" b="1" i="0" strike="noStrike" cap="none" spc="0" baseline="0" dirty="0">
                <a:solidFill>
                  <a:srgbClr val="000000"/>
                </a:solidFill>
                <a:effectLst/>
                <a:latin typeface="Arial"/>
                <a:ea typeface="Arial"/>
                <a:cs typeface="Arial"/>
              </a:rPr>
              <a:t>Visitas virtuales de salud conductual</a:t>
            </a:r>
          </a:p>
          <a:p>
            <a:pPr marL="0" indent="0">
              <a:lnSpc>
                <a:spcPct val="100000"/>
              </a:lnSpc>
              <a:spcBef>
                <a:spcPts val="1195"/>
              </a:spcBef>
              <a:buNone/>
              <a:tabLst>
                <a:tab pos="371475" algn="l"/>
                <a:tab pos="372110" algn="l"/>
              </a:tabLst>
            </a:pPr>
            <a:r>
              <a:rPr lang="es-MX" sz="2500" b="0" i="0" strike="noStrike" cap="none" spc="0" baseline="0" dirty="0">
                <a:solidFill>
                  <a:srgbClr val="29628E"/>
                </a:solidFill>
                <a:effectLst/>
                <a:latin typeface="Arial"/>
                <a:ea typeface="Arial"/>
                <a:cs typeface="Arial"/>
              </a:rPr>
              <a:t>Las visitas virtuales de salud conductual pueden ser las mejores para:</a:t>
            </a:r>
          </a:p>
          <a:p>
            <a:pPr marL="469265" indent="-457200">
              <a:lnSpc>
                <a:spcPct val="170000"/>
              </a:lnSpc>
              <a:spcBef>
                <a:spcPct val="0"/>
              </a:spcBef>
              <a:tabLst>
                <a:tab pos="371475" algn="l"/>
                <a:tab pos="372110" algn="l"/>
              </a:tabLst>
            </a:pPr>
            <a:r>
              <a:rPr lang="es-MX" sz="2500" b="0" i="0" strike="noStrike" cap="none" spc="0" baseline="0" dirty="0">
                <a:solidFill>
                  <a:srgbClr val="29628E"/>
                </a:solidFill>
                <a:effectLst/>
                <a:latin typeface="Arial"/>
                <a:ea typeface="Arial"/>
                <a:cs typeface="Arial"/>
              </a:rPr>
              <a:t>Evaluación inicial</a:t>
            </a:r>
          </a:p>
          <a:p>
            <a:pPr marL="469265" indent="-457200">
              <a:lnSpc>
                <a:spcPct val="170000"/>
              </a:lnSpc>
              <a:spcBef>
                <a:spcPct val="0"/>
              </a:spcBef>
              <a:tabLst>
                <a:tab pos="371475" algn="l"/>
                <a:tab pos="372110" algn="l"/>
              </a:tabLst>
            </a:pPr>
            <a:r>
              <a:rPr lang="es-MX" sz="2500" b="0" i="0" strike="noStrike" cap="none" spc="0" baseline="0" dirty="0">
                <a:solidFill>
                  <a:srgbClr val="29628E"/>
                </a:solidFill>
                <a:effectLst/>
                <a:latin typeface="Arial"/>
                <a:ea typeface="Arial"/>
                <a:cs typeface="Arial"/>
              </a:rPr>
              <a:t>Manejo de los medicamentos</a:t>
            </a:r>
          </a:p>
          <a:p>
            <a:pPr marL="469265" indent="-457200">
              <a:lnSpc>
                <a:spcPct val="170000"/>
              </a:lnSpc>
              <a:spcBef>
                <a:spcPct val="0"/>
              </a:spcBef>
              <a:tabLst>
                <a:tab pos="371475" algn="l"/>
                <a:tab pos="372110" algn="l"/>
              </a:tabLst>
            </a:pPr>
            <a:r>
              <a:rPr lang="es-MX" sz="2500" b="0" i="0" strike="noStrike" cap="none" spc="0" baseline="0" dirty="0">
                <a:solidFill>
                  <a:srgbClr val="29628E"/>
                </a:solidFill>
                <a:effectLst/>
                <a:latin typeface="Arial"/>
                <a:ea typeface="Arial"/>
                <a:cs typeface="Arial"/>
              </a:rPr>
              <a:t>Adicción</a:t>
            </a:r>
          </a:p>
          <a:p>
            <a:pPr marL="469265" indent="-457200">
              <a:lnSpc>
                <a:spcPct val="170000"/>
              </a:lnSpc>
              <a:spcBef>
                <a:spcPct val="0"/>
              </a:spcBef>
              <a:tabLst>
                <a:tab pos="371475" algn="l"/>
                <a:tab pos="372110" algn="l"/>
              </a:tabLst>
            </a:pPr>
            <a:r>
              <a:rPr lang="es-MX" sz="2500" b="0" i="0" strike="noStrike" cap="none" spc="0" baseline="0" dirty="0">
                <a:solidFill>
                  <a:srgbClr val="29628E"/>
                </a:solidFill>
                <a:effectLst/>
                <a:latin typeface="Arial"/>
                <a:ea typeface="Arial"/>
                <a:cs typeface="Arial"/>
              </a:rPr>
              <a:t>Depresión</a:t>
            </a:r>
          </a:p>
          <a:p>
            <a:pPr marL="469265" indent="-457200">
              <a:lnSpc>
                <a:spcPct val="170000"/>
              </a:lnSpc>
              <a:spcBef>
                <a:spcPct val="0"/>
              </a:spcBef>
              <a:tabLst>
                <a:tab pos="371475" algn="l"/>
                <a:tab pos="372110" algn="l"/>
              </a:tabLst>
            </a:pPr>
            <a:r>
              <a:rPr lang="es-MX" sz="2500" b="0" i="0" strike="noStrike" cap="none" spc="0" baseline="0" dirty="0">
                <a:solidFill>
                  <a:srgbClr val="29628E"/>
                </a:solidFill>
                <a:effectLst/>
                <a:latin typeface="Arial"/>
                <a:ea typeface="Arial"/>
                <a:cs typeface="Arial"/>
              </a:rPr>
              <a:t>Trauma y pérdida</a:t>
            </a:r>
          </a:p>
          <a:p>
            <a:pPr marL="469265" indent="-457200">
              <a:lnSpc>
                <a:spcPct val="170000"/>
              </a:lnSpc>
              <a:spcBef>
                <a:spcPct val="0"/>
              </a:spcBef>
              <a:tabLst>
                <a:tab pos="371475" algn="l"/>
                <a:tab pos="372110" algn="l"/>
              </a:tabLst>
            </a:pPr>
            <a:r>
              <a:rPr lang="es-MX" sz="2500" b="0" i="0" strike="noStrike" cap="none" spc="0" baseline="0" dirty="0">
                <a:solidFill>
                  <a:srgbClr val="29628E"/>
                </a:solidFill>
                <a:effectLst/>
                <a:latin typeface="Arial"/>
                <a:ea typeface="Arial"/>
                <a:cs typeface="Arial"/>
              </a:rPr>
              <a:t>Estrés o ansiedad</a:t>
            </a:r>
          </a:p>
          <a:p>
            <a:endParaRPr lang="en-US" dirty="0"/>
          </a:p>
        </p:txBody>
      </p:sp>
      <p:sp>
        <p:nvSpPr>
          <p:cNvPr id="10" name="Rectangle 9">
            <a:extLst>
              <a:ext uri="{FF2B5EF4-FFF2-40B4-BE49-F238E27FC236}">
                <a16:creationId xmlns:a16="http://schemas.microsoft.com/office/drawing/2014/main" id="{EEE275B6-B70A-4683-817D-C2D42990E25B}"/>
              </a:ext>
            </a:extLst>
          </p:cNvPr>
          <p:cNvSpPr/>
          <p:nvPr/>
        </p:nvSpPr>
        <p:spPr>
          <a:xfrm>
            <a:off x="3675018" y="169342"/>
            <a:ext cx="3644282" cy="944880"/>
          </a:xfrm>
          <a:prstGeom prst="rect">
            <a:avLst/>
          </a:prstGeom>
          <a:solidFill>
            <a:schemeClr val="bg1"/>
          </a:solidFill>
          <a:ln>
            <a:solidFill>
              <a:srgbClr val="29628F"/>
            </a:solidFill>
          </a:ln>
        </p:spPr>
        <p:txBody>
          <a:bodyPr wrap="square">
            <a:spAutoFit/>
          </a:bodyPr>
          <a:lstStyle/>
          <a:p>
            <a:r>
              <a:rPr lang="es-MX" sz="1400" b="0" i="0" strike="noStrike" cap="none" spc="0" baseline="0">
                <a:solidFill>
                  <a:srgbClr val="29628E"/>
                </a:solidFill>
                <a:effectLst/>
                <a:latin typeface="Roboto Light"/>
                <a:ea typeface="Roboto Light"/>
                <a:cs typeface="Roboto Light"/>
              </a:rPr>
              <a:t>Puede encontrar una lista de proveedores participantes de visitas virtuales iniciando sesión en su sitio web para socios en </a:t>
            </a:r>
            <a:r>
              <a:rPr lang="es-MX" sz="1400" b="1" i="0" strike="noStrike" cap="none" spc="0" baseline="0">
                <a:solidFill>
                  <a:srgbClr val="29628E"/>
                </a:solidFill>
                <a:effectLst/>
                <a:latin typeface="Roboto Light"/>
                <a:ea typeface="Roboto Light"/>
                <a:cs typeface="Roboto Light"/>
              </a:rPr>
              <a:t>www.UHCRetiree.com/TRS-CareMA </a:t>
            </a:r>
          </a:p>
        </p:txBody>
      </p:sp>
    </p:spTree>
    <p:extLst>
      <p:ext uri="{BB962C8B-B14F-4D97-AF65-F5344CB8AC3E}">
        <p14:creationId xmlns:p14="http://schemas.microsoft.com/office/powerpoint/2010/main" val="254076914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D8E707-0E0B-CA4C-A294-2AFE530E869D}"/>
              </a:ext>
            </a:extLst>
          </p:cNvPr>
          <p:cNvPicPr>
            <a:picLocks noChangeAspect="1"/>
          </p:cNvPicPr>
          <p:nvPr/>
        </p:nvPicPr>
        <p:blipFill>
          <a:blip r:embed="rId2"/>
          <a:stretch>
            <a:fillRect/>
          </a:stretch>
        </p:blipFill>
        <p:spPr>
          <a:xfrm>
            <a:off x="1354" y="0"/>
            <a:ext cx="9141291" cy="5143500"/>
          </a:xfrm>
          <a:prstGeom prst="rect">
            <a:avLst/>
          </a:prstGeom>
        </p:spPr>
      </p:pic>
      <p:pic>
        <p:nvPicPr>
          <p:cNvPr id="7" name="Picture 6">
            <a:extLst>
              <a:ext uri="{FF2B5EF4-FFF2-40B4-BE49-F238E27FC236}">
                <a16:creationId xmlns:a16="http://schemas.microsoft.com/office/drawing/2014/main" id="{5BEB6FC8-DE79-A942-A72D-5F030F4CF500}"/>
              </a:ext>
            </a:extLst>
          </p:cNvPr>
          <p:cNvPicPr>
            <a:picLocks noChangeAspect="1"/>
          </p:cNvPicPr>
          <p:nvPr/>
        </p:nvPicPr>
        <p:blipFill>
          <a:blip r:embed="rId3"/>
          <a:srcRect l="5613" t="37115" r="78071" b="33567"/>
          <a:stretch>
            <a:fillRect/>
          </a:stretch>
        </p:blipFill>
        <p:spPr>
          <a:xfrm>
            <a:off x="513347" y="1909011"/>
            <a:ext cx="1491916" cy="1507958"/>
          </a:xfrm>
          <a:prstGeom prst="rect">
            <a:avLst/>
          </a:prstGeom>
        </p:spPr>
      </p:pic>
      <p:pic>
        <p:nvPicPr>
          <p:cNvPr id="8" name="Picture 7">
            <a:extLst>
              <a:ext uri="{FF2B5EF4-FFF2-40B4-BE49-F238E27FC236}">
                <a16:creationId xmlns:a16="http://schemas.microsoft.com/office/drawing/2014/main" id="{385776A4-E3E5-DE48-9B2F-9F89D54E089A}"/>
              </a:ext>
            </a:extLst>
          </p:cNvPr>
          <p:cNvPicPr>
            <a:picLocks noChangeAspect="1"/>
          </p:cNvPicPr>
          <p:nvPr/>
        </p:nvPicPr>
        <p:blipFill>
          <a:blip r:embed="rId3"/>
          <a:srcRect l="52631" t="37115" r="31053" b="33567"/>
          <a:stretch>
            <a:fillRect/>
          </a:stretch>
        </p:blipFill>
        <p:spPr>
          <a:xfrm>
            <a:off x="4812631" y="1909011"/>
            <a:ext cx="1491916" cy="1507958"/>
          </a:xfrm>
          <a:prstGeom prst="rect">
            <a:avLst/>
          </a:prstGeom>
        </p:spPr>
      </p:pic>
      <p:sp>
        <p:nvSpPr>
          <p:cNvPr id="9" name="TextBox 8">
            <a:extLst>
              <a:ext uri="{FF2B5EF4-FFF2-40B4-BE49-F238E27FC236}">
                <a16:creationId xmlns:a16="http://schemas.microsoft.com/office/drawing/2014/main" id="{B40A6F5C-6A68-154E-BE60-10655F47980E}"/>
              </a:ext>
            </a:extLst>
          </p:cNvPr>
          <p:cNvSpPr txBox="1"/>
          <p:nvPr/>
        </p:nvSpPr>
        <p:spPr>
          <a:xfrm>
            <a:off x="2011680" y="1938528"/>
            <a:ext cx="2240280" cy="3278124"/>
          </a:xfrm>
          <a:prstGeom prst="rect">
            <a:avLst/>
          </a:prstGeom>
          <a:noFill/>
        </p:spPr>
        <p:txBody>
          <a:bodyPr wrap="square" rtlCol="0" anchor="t">
            <a:noAutofit/>
          </a:bodyPr>
          <a:lstStyle/>
          <a:p>
            <a:pPr>
              <a:lnSpc>
                <a:spcPct val="130000"/>
              </a:lnSpc>
              <a:spcAft>
                <a:spcPts val="300"/>
              </a:spcAft>
            </a:pPr>
            <a:r>
              <a:rPr lang="es-MX" sz="2400" b="1" i="0" strike="noStrike" cap="none" spc="0" baseline="0">
                <a:solidFill>
                  <a:srgbClr val="29628F"/>
                </a:solidFill>
                <a:effectLst/>
                <a:latin typeface="Arial"/>
                <a:ea typeface="Arial"/>
                <a:cs typeface="Arial"/>
              </a:rPr>
              <a:t>Deducibles</a:t>
            </a:r>
          </a:p>
          <a:p>
            <a:pPr>
              <a:lnSpc>
                <a:spcPct val="110000"/>
              </a:lnSpc>
              <a:spcAft>
                <a:spcPts val="1800"/>
              </a:spcAft>
            </a:pPr>
            <a:r>
              <a:rPr lang="es-MX" sz="1200" b="1" i="0" strike="noStrike" cap="none" spc="0" baseline="0">
                <a:solidFill>
                  <a:srgbClr val="262626"/>
                </a:solidFill>
                <a:effectLst/>
                <a:latin typeface="Arial"/>
                <a:ea typeface="Arial"/>
                <a:cs typeface="Arial"/>
              </a:rPr>
              <a:t>La cantidad de dinero que tiene que gastar de su bolsa </a:t>
            </a:r>
            <a:r>
              <a:rPr lang="es-MX" sz="1200" b="0" i="0" strike="noStrike" cap="none" spc="0" baseline="0">
                <a:solidFill>
                  <a:srgbClr val="262626"/>
                </a:solidFill>
                <a:effectLst/>
                <a:latin typeface="Arial"/>
                <a:ea typeface="Arial"/>
                <a:cs typeface="Arial"/>
              </a:rPr>
              <a:t>antes de que su plan de salud comience a pagar.</a:t>
            </a:r>
          </a:p>
        </p:txBody>
      </p:sp>
      <p:sp>
        <p:nvSpPr>
          <p:cNvPr id="10" name="TextBox 9">
            <a:extLst>
              <a:ext uri="{FF2B5EF4-FFF2-40B4-BE49-F238E27FC236}">
                <a16:creationId xmlns:a16="http://schemas.microsoft.com/office/drawing/2014/main" id="{C8A05DE7-D31A-D643-A423-DE745415E699}"/>
              </a:ext>
            </a:extLst>
          </p:cNvPr>
          <p:cNvSpPr txBox="1"/>
          <p:nvPr/>
        </p:nvSpPr>
        <p:spPr>
          <a:xfrm>
            <a:off x="6294941" y="1938528"/>
            <a:ext cx="2240280" cy="3278124"/>
          </a:xfrm>
          <a:prstGeom prst="rect">
            <a:avLst/>
          </a:prstGeom>
          <a:noFill/>
        </p:spPr>
        <p:txBody>
          <a:bodyPr wrap="square" rtlCol="0" anchor="t">
            <a:noAutofit/>
          </a:bodyPr>
          <a:lstStyle/>
          <a:p>
            <a:pPr>
              <a:lnSpc>
                <a:spcPct val="130000"/>
              </a:lnSpc>
              <a:spcAft>
                <a:spcPts val="300"/>
              </a:spcAft>
            </a:pPr>
            <a:r>
              <a:rPr lang="es-MX" sz="2400" b="1" i="0" strike="noStrike" cap="none" spc="0" baseline="0">
                <a:solidFill>
                  <a:srgbClr val="29628F"/>
                </a:solidFill>
                <a:effectLst/>
                <a:latin typeface="Arial"/>
                <a:ea typeface="Arial"/>
                <a:cs typeface="Arial"/>
              </a:rPr>
              <a:t>Coaseguro</a:t>
            </a:r>
          </a:p>
          <a:p>
            <a:pPr>
              <a:lnSpc>
                <a:spcPct val="110000"/>
              </a:lnSpc>
              <a:spcAft>
                <a:spcPts val="1800"/>
              </a:spcAft>
            </a:pPr>
            <a:r>
              <a:rPr lang="es-MX" sz="1200" b="1" i="0" strike="noStrike" cap="none" spc="0" baseline="0">
                <a:solidFill>
                  <a:srgbClr val="262626"/>
                </a:solidFill>
                <a:effectLst/>
                <a:latin typeface="Arial"/>
                <a:ea typeface="Arial"/>
                <a:cs typeface="Arial"/>
              </a:rPr>
              <a:t>El porcentaje de su plan de salud y que usted paga después</a:t>
            </a:r>
            <a:r>
              <a:rPr lang="es-MX" sz="1200" b="0" i="0" strike="noStrike" cap="none" spc="0" baseline="0">
                <a:solidFill>
                  <a:srgbClr val="262626"/>
                </a:solidFill>
                <a:effectLst/>
                <a:latin typeface="Arial"/>
                <a:ea typeface="Arial"/>
                <a:cs typeface="Arial"/>
              </a:rPr>
              <a:t> de haber pagado o “cumplido” su deducible. </a:t>
            </a:r>
          </a:p>
        </p:txBody>
      </p:sp>
      <p:sp>
        <p:nvSpPr>
          <p:cNvPr id="11" name="TextBox 10">
            <a:extLst>
              <a:ext uri="{FF2B5EF4-FFF2-40B4-BE49-F238E27FC236}">
                <a16:creationId xmlns:a16="http://schemas.microsoft.com/office/drawing/2014/main" id="{6F9812D1-AAFD-EF49-AD8C-94BB4535C67B}"/>
              </a:ext>
            </a:extLst>
          </p:cNvPr>
          <p:cNvSpPr txBox="1"/>
          <p:nvPr/>
        </p:nvSpPr>
        <p:spPr>
          <a:xfrm>
            <a:off x="487394" y="853974"/>
            <a:ext cx="8656606" cy="304800"/>
          </a:xfrm>
          <a:prstGeom prst="rect">
            <a:avLst/>
          </a:prstGeom>
          <a:noFill/>
        </p:spPr>
        <p:txBody>
          <a:bodyPr wrap="square" rtlCol="0">
            <a:spAutoFit/>
          </a:bodyPr>
          <a:lstStyle/>
          <a:p>
            <a:pPr>
              <a:spcAft>
                <a:spcPts val="1800"/>
              </a:spcAft>
            </a:pPr>
            <a:r>
              <a:rPr lang="es-MX" sz="1400" b="1" i="0" strike="noStrike" cap="none" spc="0" baseline="0">
                <a:solidFill>
                  <a:srgbClr val="262626"/>
                </a:solidFill>
                <a:effectLst/>
                <a:latin typeface="Arial"/>
                <a:ea typeface="Arial"/>
                <a:cs typeface="Arial"/>
              </a:rPr>
              <a:t>TÉRMINOS COMUNES</a:t>
            </a:r>
            <a:endParaRPr lang="en-US" sz="140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87628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ED115D-7F2C-BF46-9F6A-331E0E46F71C}"/>
              </a:ext>
            </a:extLst>
          </p:cNvPr>
          <p:cNvPicPr>
            <a:picLocks noChangeAspect="1"/>
          </p:cNvPicPr>
          <p:nvPr/>
        </p:nvPicPr>
        <p:blipFill>
          <a:blip r:embed="rId3"/>
          <a:stretch>
            <a:fillRect/>
          </a:stretch>
        </p:blipFill>
        <p:spPr>
          <a:xfrm>
            <a:off x="2709" y="0"/>
            <a:ext cx="9141291" cy="5143500"/>
          </a:xfrm>
          <a:prstGeom prst="rect">
            <a:avLst/>
          </a:prstGeom>
        </p:spPr>
      </p:pic>
      <p:sp>
        <p:nvSpPr>
          <p:cNvPr id="8" name="object 2">
            <a:extLst>
              <a:ext uri="{FF2B5EF4-FFF2-40B4-BE49-F238E27FC236}">
                <a16:creationId xmlns:a16="http://schemas.microsoft.com/office/drawing/2014/main" id="{3E7A3161-BAC9-4204-B073-963B40B14367}"/>
              </a:ext>
            </a:extLst>
          </p:cNvPr>
          <p:cNvSpPr/>
          <p:nvPr/>
        </p:nvSpPr>
        <p:spPr>
          <a:xfrm>
            <a:off x="5572518" y="0"/>
            <a:ext cx="2705100" cy="4294505"/>
          </a:xfrm>
          <a:custGeom>
            <a:avLst/>
            <a:gdLst/>
            <a:ahLst/>
            <a:cxnLst/>
            <a:rect l="l" t="t" r="r" b="b"/>
            <a:pathLst>
              <a:path w="2705100" h="4294505">
                <a:moveTo>
                  <a:pt x="6870" y="0"/>
                </a:moveTo>
                <a:lnTo>
                  <a:pt x="0" y="4293882"/>
                </a:lnTo>
                <a:lnTo>
                  <a:pt x="2694457" y="3709085"/>
                </a:lnTo>
                <a:lnTo>
                  <a:pt x="2705100" y="4191"/>
                </a:lnTo>
                <a:lnTo>
                  <a:pt x="6870" y="0"/>
                </a:lnTo>
                <a:close/>
              </a:path>
            </a:pathLst>
          </a:custGeom>
          <a:solidFill>
            <a:srgbClr val="29628F"/>
          </a:solidFill>
          <a:ln>
            <a:solidFill>
              <a:srgbClr val="29628F"/>
            </a:solidFill>
          </a:ln>
        </p:spPr>
        <p:txBody>
          <a:bodyPr wrap="square" lIns="0" tIns="0" rIns="0" bIns="0" rtlCol="0"/>
          <a:lstStyle/>
          <a:p>
            <a:endParaRPr/>
          </a:p>
        </p:txBody>
      </p:sp>
      <p:sp>
        <p:nvSpPr>
          <p:cNvPr id="9" name="object 3">
            <a:extLst>
              <a:ext uri="{FF2B5EF4-FFF2-40B4-BE49-F238E27FC236}">
                <a16:creationId xmlns:a16="http://schemas.microsoft.com/office/drawing/2014/main" id="{19359375-D603-437E-ACE8-4DF61A92D398}"/>
              </a:ext>
            </a:extLst>
          </p:cNvPr>
          <p:cNvSpPr/>
          <p:nvPr/>
        </p:nvSpPr>
        <p:spPr>
          <a:xfrm>
            <a:off x="5572513" y="0"/>
            <a:ext cx="2703830" cy="4291965"/>
          </a:xfrm>
          <a:custGeom>
            <a:avLst/>
            <a:gdLst/>
            <a:ahLst/>
            <a:cxnLst/>
            <a:rect l="l" t="t" r="r" b="b"/>
            <a:pathLst>
              <a:path w="2703829" h="4291965">
                <a:moveTo>
                  <a:pt x="6871" y="0"/>
                </a:moveTo>
                <a:lnTo>
                  <a:pt x="2703720" y="4185"/>
                </a:lnTo>
                <a:lnTo>
                  <a:pt x="2703574" y="54950"/>
                </a:lnTo>
                <a:lnTo>
                  <a:pt x="2703429" y="105711"/>
                </a:lnTo>
                <a:lnTo>
                  <a:pt x="2703283" y="156469"/>
                </a:lnTo>
                <a:lnTo>
                  <a:pt x="2703138" y="207224"/>
                </a:lnTo>
                <a:lnTo>
                  <a:pt x="2702992" y="257976"/>
                </a:lnTo>
                <a:lnTo>
                  <a:pt x="2702847" y="308726"/>
                </a:lnTo>
                <a:lnTo>
                  <a:pt x="2702701" y="359472"/>
                </a:lnTo>
                <a:lnTo>
                  <a:pt x="2702555" y="410216"/>
                </a:lnTo>
                <a:lnTo>
                  <a:pt x="2702410" y="460958"/>
                </a:lnTo>
                <a:lnTo>
                  <a:pt x="2702264" y="511697"/>
                </a:lnTo>
                <a:lnTo>
                  <a:pt x="2702119" y="562433"/>
                </a:lnTo>
                <a:lnTo>
                  <a:pt x="2701973" y="613167"/>
                </a:lnTo>
                <a:lnTo>
                  <a:pt x="2701828" y="663900"/>
                </a:lnTo>
                <a:lnTo>
                  <a:pt x="2701682" y="714629"/>
                </a:lnTo>
                <a:lnTo>
                  <a:pt x="2701536" y="765357"/>
                </a:lnTo>
                <a:lnTo>
                  <a:pt x="2701391" y="816084"/>
                </a:lnTo>
                <a:lnTo>
                  <a:pt x="2701245" y="866808"/>
                </a:lnTo>
                <a:lnTo>
                  <a:pt x="2701100" y="917530"/>
                </a:lnTo>
                <a:lnTo>
                  <a:pt x="2700954" y="968251"/>
                </a:lnTo>
                <a:lnTo>
                  <a:pt x="2700808" y="1018970"/>
                </a:lnTo>
                <a:lnTo>
                  <a:pt x="2700663" y="1069688"/>
                </a:lnTo>
                <a:lnTo>
                  <a:pt x="2700517" y="1120404"/>
                </a:lnTo>
                <a:lnTo>
                  <a:pt x="2700372" y="1171119"/>
                </a:lnTo>
                <a:lnTo>
                  <a:pt x="2700226" y="1221833"/>
                </a:lnTo>
                <a:lnTo>
                  <a:pt x="2700080" y="1272546"/>
                </a:lnTo>
                <a:lnTo>
                  <a:pt x="2699935" y="1323258"/>
                </a:lnTo>
                <a:lnTo>
                  <a:pt x="2699789" y="1373968"/>
                </a:lnTo>
                <a:lnTo>
                  <a:pt x="2699644" y="1424678"/>
                </a:lnTo>
                <a:lnTo>
                  <a:pt x="2699498" y="1475387"/>
                </a:lnTo>
                <a:lnTo>
                  <a:pt x="2699353" y="1526096"/>
                </a:lnTo>
                <a:lnTo>
                  <a:pt x="2699207" y="1576804"/>
                </a:lnTo>
                <a:lnTo>
                  <a:pt x="2699061" y="1627511"/>
                </a:lnTo>
                <a:lnTo>
                  <a:pt x="2698916" y="1678218"/>
                </a:lnTo>
                <a:lnTo>
                  <a:pt x="2698770" y="1728925"/>
                </a:lnTo>
                <a:lnTo>
                  <a:pt x="2698625" y="1779631"/>
                </a:lnTo>
                <a:lnTo>
                  <a:pt x="2698479" y="1830338"/>
                </a:lnTo>
                <a:lnTo>
                  <a:pt x="2698333" y="1881044"/>
                </a:lnTo>
                <a:lnTo>
                  <a:pt x="2698188" y="1931750"/>
                </a:lnTo>
                <a:lnTo>
                  <a:pt x="2698042" y="1982457"/>
                </a:lnTo>
                <a:lnTo>
                  <a:pt x="2697897" y="2033163"/>
                </a:lnTo>
                <a:lnTo>
                  <a:pt x="2697751" y="2083870"/>
                </a:lnTo>
                <a:lnTo>
                  <a:pt x="2697605" y="2134578"/>
                </a:lnTo>
                <a:lnTo>
                  <a:pt x="2697460" y="2185286"/>
                </a:lnTo>
                <a:lnTo>
                  <a:pt x="2697314" y="2235994"/>
                </a:lnTo>
                <a:lnTo>
                  <a:pt x="2697169" y="2286703"/>
                </a:lnTo>
                <a:lnTo>
                  <a:pt x="2697023" y="2337413"/>
                </a:lnTo>
                <a:lnTo>
                  <a:pt x="2696878" y="2388124"/>
                </a:lnTo>
                <a:lnTo>
                  <a:pt x="2696732" y="2438835"/>
                </a:lnTo>
                <a:lnTo>
                  <a:pt x="2696586" y="2489548"/>
                </a:lnTo>
                <a:lnTo>
                  <a:pt x="2696441" y="2540262"/>
                </a:lnTo>
                <a:lnTo>
                  <a:pt x="2696295" y="2590977"/>
                </a:lnTo>
                <a:lnTo>
                  <a:pt x="2696150" y="2641693"/>
                </a:lnTo>
                <a:lnTo>
                  <a:pt x="2696004" y="2692411"/>
                </a:lnTo>
                <a:lnTo>
                  <a:pt x="2695858" y="2743130"/>
                </a:lnTo>
                <a:lnTo>
                  <a:pt x="2695713" y="2793851"/>
                </a:lnTo>
                <a:lnTo>
                  <a:pt x="2695567" y="2844574"/>
                </a:lnTo>
                <a:lnTo>
                  <a:pt x="2695422" y="2895298"/>
                </a:lnTo>
                <a:lnTo>
                  <a:pt x="2695276" y="2946024"/>
                </a:lnTo>
                <a:lnTo>
                  <a:pt x="2695130" y="2996752"/>
                </a:lnTo>
                <a:lnTo>
                  <a:pt x="2694985" y="3047482"/>
                </a:lnTo>
                <a:lnTo>
                  <a:pt x="2694839" y="3098214"/>
                </a:lnTo>
                <a:lnTo>
                  <a:pt x="2694694" y="3148948"/>
                </a:lnTo>
                <a:lnTo>
                  <a:pt x="2694548" y="3199685"/>
                </a:lnTo>
                <a:lnTo>
                  <a:pt x="2694403" y="3250424"/>
                </a:lnTo>
                <a:lnTo>
                  <a:pt x="2694257" y="3301165"/>
                </a:lnTo>
                <a:lnTo>
                  <a:pt x="2694111" y="3351909"/>
                </a:lnTo>
                <a:lnTo>
                  <a:pt x="2693966" y="3402656"/>
                </a:lnTo>
                <a:lnTo>
                  <a:pt x="2693820" y="3453405"/>
                </a:lnTo>
                <a:lnTo>
                  <a:pt x="2693675" y="3504157"/>
                </a:lnTo>
                <a:lnTo>
                  <a:pt x="2693529" y="3554912"/>
                </a:lnTo>
                <a:lnTo>
                  <a:pt x="2693384" y="3605670"/>
                </a:lnTo>
                <a:lnTo>
                  <a:pt x="2693238" y="3656432"/>
                </a:lnTo>
                <a:lnTo>
                  <a:pt x="2693092" y="3707196"/>
                </a:lnTo>
                <a:lnTo>
                  <a:pt x="0" y="4291689"/>
                </a:lnTo>
                <a:lnTo>
                  <a:pt x="81" y="4240597"/>
                </a:lnTo>
                <a:lnTo>
                  <a:pt x="163" y="4189506"/>
                </a:lnTo>
                <a:lnTo>
                  <a:pt x="245" y="4138414"/>
                </a:lnTo>
                <a:lnTo>
                  <a:pt x="327" y="4087323"/>
                </a:lnTo>
                <a:lnTo>
                  <a:pt x="409" y="4036231"/>
                </a:lnTo>
                <a:lnTo>
                  <a:pt x="490" y="3985140"/>
                </a:lnTo>
                <a:lnTo>
                  <a:pt x="572" y="3934048"/>
                </a:lnTo>
                <a:lnTo>
                  <a:pt x="654" y="3882956"/>
                </a:lnTo>
                <a:lnTo>
                  <a:pt x="736" y="3831865"/>
                </a:lnTo>
                <a:lnTo>
                  <a:pt x="818" y="3780773"/>
                </a:lnTo>
                <a:lnTo>
                  <a:pt x="899" y="3729682"/>
                </a:lnTo>
                <a:lnTo>
                  <a:pt x="981" y="3678590"/>
                </a:lnTo>
                <a:lnTo>
                  <a:pt x="1063" y="3627499"/>
                </a:lnTo>
                <a:lnTo>
                  <a:pt x="1145" y="3576407"/>
                </a:lnTo>
                <a:lnTo>
                  <a:pt x="1227" y="3525316"/>
                </a:lnTo>
                <a:lnTo>
                  <a:pt x="1308" y="3474224"/>
                </a:lnTo>
                <a:lnTo>
                  <a:pt x="1390" y="3423133"/>
                </a:lnTo>
                <a:lnTo>
                  <a:pt x="1472" y="3372041"/>
                </a:lnTo>
                <a:lnTo>
                  <a:pt x="1554" y="3320950"/>
                </a:lnTo>
                <a:lnTo>
                  <a:pt x="1636" y="3269858"/>
                </a:lnTo>
                <a:lnTo>
                  <a:pt x="1717" y="3218766"/>
                </a:lnTo>
                <a:lnTo>
                  <a:pt x="1799" y="3167675"/>
                </a:lnTo>
                <a:lnTo>
                  <a:pt x="1881" y="3116583"/>
                </a:lnTo>
                <a:lnTo>
                  <a:pt x="1963" y="3065492"/>
                </a:lnTo>
                <a:lnTo>
                  <a:pt x="2045" y="3014400"/>
                </a:lnTo>
                <a:lnTo>
                  <a:pt x="2126" y="2963309"/>
                </a:lnTo>
                <a:lnTo>
                  <a:pt x="2208" y="2912217"/>
                </a:lnTo>
                <a:lnTo>
                  <a:pt x="2290" y="2861126"/>
                </a:lnTo>
                <a:lnTo>
                  <a:pt x="2372" y="2810034"/>
                </a:lnTo>
                <a:lnTo>
                  <a:pt x="2454" y="2758943"/>
                </a:lnTo>
                <a:lnTo>
                  <a:pt x="2535" y="2707851"/>
                </a:lnTo>
                <a:lnTo>
                  <a:pt x="2617" y="2656760"/>
                </a:lnTo>
                <a:lnTo>
                  <a:pt x="2699" y="2605668"/>
                </a:lnTo>
                <a:lnTo>
                  <a:pt x="2781" y="2554576"/>
                </a:lnTo>
                <a:lnTo>
                  <a:pt x="2863" y="2503485"/>
                </a:lnTo>
                <a:lnTo>
                  <a:pt x="2944" y="2452393"/>
                </a:lnTo>
                <a:lnTo>
                  <a:pt x="3026" y="2401302"/>
                </a:lnTo>
                <a:lnTo>
                  <a:pt x="3108" y="2350210"/>
                </a:lnTo>
                <a:lnTo>
                  <a:pt x="3190" y="2299119"/>
                </a:lnTo>
                <a:lnTo>
                  <a:pt x="3272" y="2248027"/>
                </a:lnTo>
                <a:lnTo>
                  <a:pt x="3353" y="2196936"/>
                </a:lnTo>
                <a:lnTo>
                  <a:pt x="3435" y="2145844"/>
                </a:lnTo>
                <a:lnTo>
                  <a:pt x="3517" y="2094753"/>
                </a:lnTo>
                <a:lnTo>
                  <a:pt x="3599" y="2043661"/>
                </a:lnTo>
                <a:lnTo>
                  <a:pt x="3681" y="1992570"/>
                </a:lnTo>
                <a:lnTo>
                  <a:pt x="3762" y="1941478"/>
                </a:lnTo>
                <a:lnTo>
                  <a:pt x="3844" y="1890386"/>
                </a:lnTo>
                <a:lnTo>
                  <a:pt x="3926" y="1839295"/>
                </a:lnTo>
                <a:lnTo>
                  <a:pt x="4008" y="1788203"/>
                </a:lnTo>
                <a:lnTo>
                  <a:pt x="4090" y="1737112"/>
                </a:lnTo>
                <a:lnTo>
                  <a:pt x="4171" y="1686020"/>
                </a:lnTo>
                <a:lnTo>
                  <a:pt x="4253" y="1634929"/>
                </a:lnTo>
                <a:lnTo>
                  <a:pt x="4335" y="1583837"/>
                </a:lnTo>
                <a:lnTo>
                  <a:pt x="4417" y="1532746"/>
                </a:lnTo>
                <a:lnTo>
                  <a:pt x="4499" y="1481654"/>
                </a:lnTo>
                <a:lnTo>
                  <a:pt x="4580" y="1430563"/>
                </a:lnTo>
                <a:lnTo>
                  <a:pt x="4662" y="1379471"/>
                </a:lnTo>
                <a:lnTo>
                  <a:pt x="4744" y="1328380"/>
                </a:lnTo>
                <a:lnTo>
                  <a:pt x="4826" y="1277288"/>
                </a:lnTo>
                <a:lnTo>
                  <a:pt x="4908" y="1226196"/>
                </a:lnTo>
                <a:lnTo>
                  <a:pt x="4989" y="1175105"/>
                </a:lnTo>
                <a:lnTo>
                  <a:pt x="5071" y="1124013"/>
                </a:lnTo>
                <a:lnTo>
                  <a:pt x="5153" y="1072922"/>
                </a:lnTo>
                <a:lnTo>
                  <a:pt x="5235" y="1021830"/>
                </a:lnTo>
                <a:lnTo>
                  <a:pt x="5317" y="970739"/>
                </a:lnTo>
                <a:lnTo>
                  <a:pt x="5398" y="919647"/>
                </a:lnTo>
                <a:lnTo>
                  <a:pt x="5480" y="868556"/>
                </a:lnTo>
                <a:lnTo>
                  <a:pt x="5562" y="817464"/>
                </a:lnTo>
                <a:lnTo>
                  <a:pt x="5644" y="766373"/>
                </a:lnTo>
                <a:lnTo>
                  <a:pt x="5726" y="715281"/>
                </a:lnTo>
                <a:lnTo>
                  <a:pt x="5807" y="664190"/>
                </a:lnTo>
                <a:lnTo>
                  <a:pt x="5889" y="613098"/>
                </a:lnTo>
                <a:lnTo>
                  <a:pt x="5971" y="562006"/>
                </a:lnTo>
                <a:lnTo>
                  <a:pt x="6053" y="510915"/>
                </a:lnTo>
                <a:lnTo>
                  <a:pt x="6135" y="459823"/>
                </a:lnTo>
                <a:lnTo>
                  <a:pt x="6216" y="408732"/>
                </a:lnTo>
                <a:lnTo>
                  <a:pt x="6298" y="357640"/>
                </a:lnTo>
                <a:lnTo>
                  <a:pt x="6380" y="306549"/>
                </a:lnTo>
                <a:lnTo>
                  <a:pt x="6462" y="255457"/>
                </a:lnTo>
                <a:lnTo>
                  <a:pt x="6544" y="204366"/>
                </a:lnTo>
                <a:lnTo>
                  <a:pt x="6626" y="153274"/>
                </a:lnTo>
                <a:lnTo>
                  <a:pt x="6707" y="102183"/>
                </a:lnTo>
                <a:lnTo>
                  <a:pt x="6789" y="51091"/>
                </a:lnTo>
                <a:lnTo>
                  <a:pt x="6871" y="0"/>
                </a:lnTo>
                <a:close/>
              </a:path>
            </a:pathLst>
          </a:custGeom>
          <a:ln w="12693">
            <a:solidFill>
              <a:srgbClr val="091756"/>
            </a:solidFill>
          </a:ln>
        </p:spPr>
        <p:txBody>
          <a:bodyPr wrap="square" lIns="0" tIns="0" rIns="0" bIns="0" rtlCol="0"/>
          <a:lstStyle/>
          <a:p>
            <a:endParaRPr/>
          </a:p>
        </p:txBody>
      </p:sp>
      <p:sp>
        <p:nvSpPr>
          <p:cNvPr id="10" name="object 4">
            <a:extLst>
              <a:ext uri="{FF2B5EF4-FFF2-40B4-BE49-F238E27FC236}">
                <a16:creationId xmlns:a16="http://schemas.microsoft.com/office/drawing/2014/main" id="{42C918A3-81A9-41DF-8ACF-38BF8FEB4C41}"/>
              </a:ext>
            </a:extLst>
          </p:cNvPr>
          <p:cNvSpPr txBox="1"/>
          <p:nvPr/>
        </p:nvSpPr>
        <p:spPr>
          <a:xfrm>
            <a:off x="314195" y="1373386"/>
            <a:ext cx="4752261" cy="2086681"/>
          </a:xfrm>
          <a:prstGeom prst="rect">
            <a:avLst/>
          </a:prstGeom>
        </p:spPr>
        <p:txBody>
          <a:bodyPr vert="horz" wrap="square" lIns="0" tIns="36830" rIns="0" bIns="0" rtlCol="0">
            <a:spAutoFit/>
          </a:bodyPr>
          <a:lstStyle/>
          <a:p>
            <a:pPr marL="12700" marR="258445">
              <a:lnSpc>
                <a:spcPct val="91100"/>
              </a:lnSpc>
              <a:spcBef>
                <a:spcPts val="290"/>
              </a:spcBef>
            </a:pPr>
            <a:r>
              <a:rPr lang="es-MX" sz="1400" b="0" i="0" strike="noStrike" cap="none" spc="0" baseline="0" dirty="0">
                <a:solidFill>
                  <a:srgbClr val="29628F"/>
                </a:solidFill>
                <a:effectLst/>
                <a:latin typeface="Arial"/>
                <a:ea typeface="Arial"/>
                <a:cs typeface="Arial"/>
              </a:rPr>
              <a:t>Cuando </a:t>
            </a:r>
            <a:r>
              <a:rPr lang="es-MX" sz="1400" b="0" i="0" strike="noStrike" cap="none" spc="-5" baseline="0" dirty="0">
                <a:solidFill>
                  <a:srgbClr val="29628F"/>
                </a:solidFill>
                <a:effectLst/>
                <a:latin typeface="Arial"/>
                <a:ea typeface="Arial"/>
                <a:cs typeface="Arial"/>
              </a:rPr>
              <a:t>usa uno de </a:t>
            </a:r>
            <a:r>
              <a:rPr lang="es-MX" sz="1400" b="0" i="0" strike="noStrike" cap="none" spc="0" baseline="0" dirty="0">
                <a:solidFill>
                  <a:srgbClr val="29628F"/>
                </a:solidFill>
                <a:effectLst/>
                <a:latin typeface="Arial"/>
                <a:ea typeface="Arial"/>
                <a:cs typeface="Arial"/>
              </a:rPr>
              <a:t>los </a:t>
            </a:r>
            <a:r>
              <a:rPr lang="es-MX" sz="1400" b="0" i="0" strike="noStrike" cap="none" spc="-5" baseline="0" dirty="0">
                <a:solidFill>
                  <a:srgbClr val="29628F"/>
                </a:solidFill>
                <a:effectLst/>
                <a:latin typeface="Arial"/>
                <a:ea typeface="Arial"/>
                <a:cs typeface="Arial"/>
              </a:rPr>
              <a:t>medidores </a:t>
            </a:r>
            <a:r>
              <a:rPr lang="es-MX" sz="1400" b="0" i="0" strike="noStrike" cap="none" spc="0" baseline="0" dirty="0">
                <a:solidFill>
                  <a:srgbClr val="29628F"/>
                </a:solidFill>
                <a:effectLst/>
                <a:latin typeface="Arial"/>
                <a:ea typeface="Arial"/>
                <a:cs typeface="Arial"/>
              </a:rPr>
              <a:t>aprobados </a:t>
            </a:r>
            <a:r>
              <a:rPr lang="es-MX" sz="1400" b="0" i="0" strike="noStrike" cap="none" spc="-5" baseline="0" dirty="0">
                <a:solidFill>
                  <a:srgbClr val="29628F"/>
                </a:solidFill>
                <a:effectLst/>
                <a:latin typeface="Arial"/>
                <a:ea typeface="Arial"/>
                <a:cs typeface="Arial"/>
              </a:rPr>
              <a:t>y las tiras </a:t>
            </a:r>
            <a:r>
              <a:rPr lang="es-MX" sz="1400" b="0" i="0" strike="noStrike" cap="none" spc="0" baseline="0" dirty="0">
                <a:solidFill>
                  <a:srgbClr val="29628F"/>
                </a:solidFill>
                <a:effectLst/>
                <a:latin typeface="Arial"/>
                <a:ea typeface="Arial"/>
                <a:cs typeface="Arial"/>
              </a:rPr>
              <a:t>correspondientes,</a:t>
            </a:r>
            <a:r>
              <a:rPr lang="es-MX" sz="1400" b="0" i="0" strike="noStrike" cap="none" spc="-95" baseline="0" dirty="0">
                <a:solidFill>
                  <a:srgbClr val="29628F"/>
                </a:solidFill>
                <a:effectLst/>
                <a:latin typeface="Arial"/>
                <a:ea typeface="Arial"/>
                <a:cs typeface="Arial"/>
              </a:rPr>
              <a:t> </a:t>
            </a:r>
            <a:r>
              <a:rPr lang="es-MX" sz="1400" b="0" i="0" strike="noStrike" cap="none" spc="0" baseline="0" dirty="0">
                <a:solidFill>
                  <a:srgbClr val="29628F"/>
                </a:solidFill>
                <a:effectLst/>
                <a:latin typeface="Arial"/>
                <a:ea typeface="Arial"/>
                <a:cs typeface="Arial"/>
              </a:rPr>
              <a:t>su participación de costos para suministros de </a:t>
            </a:r>
            <a:r>
              <a:rPr lang="es-MX" sz="1400" b="0" i="0" strike="noStrike" cap="none" spc="-5" baseline="0" dirty="0">
                <a:solidFill>
                  <a:srgbClr val="29628F"/>
                </a:solidFill>
                <a:effectLst/>
                <a:latin typeface="Arial"/>
                <a:ea typeface="Arial"/>
                <a:cs typeface="Arial"/>
              </a:rPr>
              <a:t>pruebas </a:t>
            </a:r>
            <a:r>
              <a:rPr lang="es-MX" sz="1400" b="0" i="0" strike="noStrike" cap="none" spc="0" baseline="0" dirty="0">
                <a:solidFill>
                  <a:srgbClr val="29628F"/>
                </a:solidFill>
                <a:effectLst/>
                <a:latin typeface="Arial"/>
                <a:ea typeface="Arial"/>
                <a:cs typeface="Arial"/>
              </a:rPr>
              <a:t>y </a:t>
            </a:r>
            <a:r>
              <a:rPr lang="es-MX" sz="1400" b="0" i="0" strike="noStrike" cap="none" spc="-5" baseline="0" dirty="0">
                <a:solidFill>
                  <a:srgbClr val="29628F"/>
                </a:solidFill>
                <a:effectLst/>
                <a:latin typeface="Arial"/>
                <a:ea typeface="Arial"/>
                <a:cs typeface="Arial"/>
              </a:rPr>
              <a:t>monitoreo de la </a:t>
            </a:r>
            <a:r>
              <a:rPr lang="es-MX" sz="1400" b="0" i="0" strike="noStrike" cap="none" spc="0" baseline="0" dirty="0">
                <a:solidFill>
                  <a:srgbClr val="29628F"/>
                </a:solidFill>
                <a:effectLst/>
                <a:latin typeface="Arial"/>
                <a:ea typeface="Arial"/>
                <a:cs typeface="Arial"/>
              </a:rPr>
              <a:t>diabetes </a:t>
            </a:r>
            <a:r>
              <a:rPr lang="es-MX" sz="1400" b="0" i="0" strike="noStrike" cap="none" spc="-5" baseline="0" dirty="0">
                <a:solidFill>
                  <a:srgbClr val="29628F"/>
                </a:solidFill>
                <a:effectLst/>
                <a:latin typeface="Arial"/>
                <a:ea typeface="Arial"/>
                <a:cs typeface="Arial"/>
              </a:rPr>
              <a:t>es </a:t>
            </a:r>
            <a:r>
              <a:rPr lang="es-MX" sz="1400" b="0" i="0" strike="noStrike" cap="none" spc="0" baseline="0" dirty="0">
                <a:solidFill>
                  <a:srgbClr val="29628F"/>
                </a:solidFill>
                <a:effectLst/>
                <a:latin typeface="Arial"/>
                <a:ea typeface="Arial"/>
                <a:cs typeface="Arial"/>
              </a:rPr>
              <a:t>un </a:t>
            </a:r>
            <a:r>
              <a:rPr lang="es-MX" sz="1400" b="1" i="0" strike="noStrike" cap="none" spc="-5" baseline="0" dirty="0">
                <a:solidFill>
                  <a:srgbClr val="29628F"/>
                </a:solidFill>
                <a:effectLst/>
                <a:latin typeface="Arial"/>
                <a:ea typeface="Arial"/>
                <a:cs typeface="Arial"/>
              </a:rPr>
              <a:t>copago de </a:t>
            </a:r>
            <a:r>
              <a:rPr lang="es-MX" sz="1400" b="1" i="0" strike="noStrike" cap="none" spc="-55" baseline="0" dirty="0">
                <a:solidFill>
                  <a:srgbClr val="29628F"/>
                </a:solidFill>
                <a:effectLst/>
                <a:latin typeface="Arial"/>
                <a:ea typeface="Arial"/>
                <a:cs typeface="Arial"/>
              </a:rPr>
              <a:t>$0</a:t>
            </a:r>
            <a:r>
              <a:rPr lang="es-MX" sz="1400" b="1" i="0" strike="noStrike" cap="none" spc="-5" baseline="0" dirty="0">
                <a:solidFill>
                  <a:srgbClr val="29628F"/>
                </a:solidFill>
                <a:effectLst/>
                <a:latin typeface="Arial"/>
                <a:ea typeface="Arial"/>
                <a:cs typeface="Arial"/>
              </a:rPr>
              <a:t> </a:t>
            </a:r>
            <a:r>
              <a:rPr lang="es-MX" sz="1400" b="0" i="0" strike="noStrike" cap="none" spc="-5" baseline="0" dirty="0">
                <a:solidFill>
                  <a:srgbClr val="29628F"/>
                </a:solidFill>
                <a:effectLst/>
                <a:latin typeface="Arial"/>
                <a:ea typeface="Arial"/>
                <a:cs typeface="Arial"/>
              </a:rPr>
              <a:t>.</a:t>
            </a:r>
            <a:endParaRPr sz="1400" dirty="0">
              <a:solidFill>
                <a:srgbClr val="29628F"/>
              </a:solidFill>
              <a:latin typeface="Arial"/>
              <a:cs typeface="Arial"/>
            </a:endParaRPr>
          </a:p>
          <a:p>
            <a:pPr marL="12700" marR="157480">
              <a:lnSpc>
                <a:spcPct val="90300"/>
              </a:lnSpc>
              <a:spcBef>
                <a:spcPts val="955"/>
              </a:spcBef>
            </a:pPr>
            <a:r>
              <a:rPr lang="es-MX" sz="1400" b="0" i="0" strike="noStrike" cap="none" spc="0" baseline="0" dirty="0">
                <a:solidFill>
                  <a:srgbClr val="29628F"/>
                </a:solidFill>
                <a:effectLst/>
                <a:latin typeface="Arial"/>
                <a:ea typeface="Arial"/>
                <a:cs typeface="Arial"/>
              </a:rPr>
              <a:t>Estos suministros </a:t>
            </a:r>
            <a:r>
              <a:rPr lang="es-MX" sz="1400" b="0" i="0" strike="noStrike" cap="none" spc="-5" baseline="0" dirty="0">
                <a:solidFill>
                  <a:srgbClr val="29628F"/>
                </a:solidFill>
                <a:effectLst/>
                <a:latin typeface="Arial"/>
                <a:ea typeface="Arial"/>
                <a:cs typeface="Arial"/>
              </a:rPr>
              <a:t>también incluyen cualquier marca de lancetas, dispositivo de punción, solución de </a:t>
            </a:r>
            <a:r>
              <a:rPr lang="es-MX" sz="1400" b="0" i="0" strike="noStrike" cap="none" spc="0" baseline="0" dirty="0">
                <a:solidFill>
                  <a:srgbClr val="29628F"/>
                </a:solidFill>
                <a:effectLst/>
                <a:latin typeface="Arial"/>
                <a:ea typeface="Arial"/>
                <a:cs typeface="Arial"/>
              </a:rPr>
              <a:t>control de glucosa (para comprobar la </a:t>
            </a:r>
            <a:r>
              <a:rPr lang="es-MX" sz="1400" b="0" i="0" strike="noStrike" cap="none" spc="-5" baseline="0" dirty="0">
                <a:solidFill>
                  <a:srgbClr val="29628F"/>
                </a:solidFill>
                <a:effectLst/>
                <a:latin typeface="Arial"/>
                <a:ea typeface="Arial"/>
                <a:cs typeface="Arial"/>
              </a:rPr>
              <a:t>exactitud de </a:t>
            </a:r>
            <a:r>
              <a:rPr lang="es-MX" sz="1400" b="0" i="0" strike="noStrike" cap="none" spc="0" baseline="0" dirty="0">
                <a:solidFill>
                  <a:srgbClr val="29628F"/>
                </a:solidFill>
                <a:effectLst/>
                <a:latin typeface="Arial"/>
                <a:ea typeface="Arial"/>
                <a:cs typeface="Arial"/>
              </a:rPr>
              <a:t>su medidor) </a:t>
            </a:r>
            <a:r>
              <a:rPr lang="es-MX" sz="1400" b="0" i="0" strike="noStrike" cap="none" spc="-5" baseline="0" dirty="0">
                <a:solidFill>
                  <a:srgbClr val="29628F"/>
                </a:solidFill>
                <a:effectLst/>
                <a:latin typeface="Arial"/>
                <a:ea typeface="Arial"/>
                <a:cs typeface="Arial"/>
              </a:rPr>
              <a:t>y </a:t>
            </a:r>
            <a:r>
              <a:rPr lang="es-MX" sz="1400" b="0" i="0" strike="noStrike" cap="none" spc="-95" baseline="0" dirty="0">
                <a:solidFill>
                  <a:srgbClr val="29628F"/>
                </a:solidFill>
                <a:effectLst/>
                <a:latin typeface="Arial"/>
                <a:ea typeface="Arial"/>
                <a:cs typeface="Arial"/>
              </a:rPr>
              <a:t>baterías de </a:t>
            </a:r>
            <a:r>
              <a:rPr lang="es-MX" sz="1400" b="0" i="0" strike="noStrike" cap="none" spc="0" baseline="0" dirty="0">
                <a:solidFill>
                  <a:srgbClr val="29628F"/>
                </a:solidFill>
                <a:effectLst/>
                <a:latin typeface="Arial"/>
                <a:ea typeface="Arial"/>
                <a:cs typeface="Arial"/>
              </a:rPr>
              <a:t>repuesto</a:t>
            </a:r>
            <a:r>
              <a:rPr lang="es-MX" sz="1400" b="0" i="0" strike="noStrike" cap="none" spc="-5" baseline="0" dirty="0">
                <a:solidFill>
                  <a:srgbClr val="29628F"/>
                </a:solidFill>
                <a:effectLst/>
                <a:latin typeface="Arial"/>
                <a:ea typeface="Arial"/>
                <a:cs typeface="Arial"/>
              </a:rPr>
              <a:t> </a:t>
            </a:r>
            <a:r>
              <a:rPr lang="es-MX" sz="1400" b="0" i="0" strike="noStrike" cap="none" spc="0" baseline="0" dirty="0">
                <a:solidFill>
                  <a:srgbClr val="29628F"/>
                </a:solidFill>
                <a:effectLst/>
                <a:latin typeface="Arial"/>
                <a:ea typeface="Arial"/>
                <a:cs typeface="Arial"/>
              </a:rPr>
              <a:t>para su</a:t>
            </a:r>
            <a:r>
              <a:rPr lang="es-MX" sz="1400" b="0" i="0" strike="noStrike" cap="none" spc="-5" baseline="0" dirty="0">
                <a:solidFill>
                  <a:srgbClr val="29628F"/>
                </a:solidFill>
                <a:effectLst/>
                <a:latin typeface="Arial"/>
                <a:ea typeface="Arial"/>
                <a:cs typeface="Arial"/>
              </a:rPr>
              <a:t> </a:t>
            </a:r>
            <a:r>
              <a:rPr lang="es-MX" sz="1400" b="0" i="0" strike="noStrike" cap="none" spc="-20" baseline="0" dirty="0">
                <a:solidFill>
                  <a:srgbClr val="29628F"/>
                </a:solidFill>
                <a:effectLst/>
                <a:latin typeface="Arial"/>
                <a:ea typeface="Arial"/>
                <a:cs typeface="Arial"/>
              </a:rPr>
              <a:t>medidor.</a:t>
            </a:r>
            <a:endParaRPr lang="en-US" sz="1400" spc="-20" dirty="0">
              <a:solidFill>
                <a:srgbClr val="29628F"/>
              </a:solidFill>
              <a:latin typeface="Arial"/>
              <a:cs typeface="Arial"/>
            </a:endParaRPr>
          </a:p>
          <a:p>
            <a:pPr marL="12700" marR="157480">
              <a:lnSpc>
                <a:spcPct val="90300"/>
              </a:lnSpc>
              <a:spcBef>
                <a:spcPts val="955"/>
              </a:spcBef>
            </a:pPr>
            <a:endParaRPr sz="1800" dirty="0">
              <a:latin typeface="Arial"/>
              <a:cs typeface="Arial"/>
            </a:endParaRPr>
          </a:p>
        </p:txBody>
      </p:sp>
      <p:sp>
        <p:nvSpPr>
          <p:cNvPr id="12" name="object 5">
            <a:extLst>
              <a:ext uri="{FF2B5EF4-FFF2-40B4-BE49-F238E27FC236}">
                <a16:creationId xmlns:a16="http://schemas.microsoft.com/office/drawing/2014/main" id="{7348F4A3-D186-44E8-9FB3-3E945D67E0D6}"/>
              </a:ext>
            </a:extLst>
          </p:cNvPr>
          <p:cNvSpPr txBox="1"/>
          <p:nvPr/>
        </p:nvSpPr>
        <p:spPr>
          <a:xfrm>
            <a:off x="314195" y="288802"/>
            <a:ext cx="4271010" cy="952500"/>
          </a:xfrm>
          <a:prstGeom prst="rect">
            <a:avLst/>
          </a:prstGeom>
        </p:spPr>
        <p:txBody>
          <a:bodyPr vert="horz" wrap="square" lIns="0" tIns="63500" rIns="0" bIns="0"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2700" marR="5080">
              <a:lnSpc>
                <a:spcPts val="3500"/>
              </a:lnSpc>
              <a:spcBef>
                <a:spcPts val="500"/>
              </a:spcBef>
            </a:pPr>
            <a:r>
              <a:rPr lang="es-MX" sz="2800" b="0" i="0" strike="noStrike" cap="none" spc="0" baseline="0">
                <a:solidFill>
                  <a:srgbClr val="29628F"/>
                </a:solidFill>
                <a:effectLst/>
                <a:latin typeface="Arial"/>
                <a:ea typeface="Arial"/>
                <a:cs typeface="Arial"/>
              </a:rPr>
              <a:t>Suministros para pruebas </a:t>
            </a:r>
            <a:r>
              <a:rPr lang="es-MX" sz="2800" b="0" i="0" strike="noStrike" cap="none" spc="-5" baseline="0">
                <a:solidFill>
                  <a:srgbClr val="29628F"/>
                </a:solidFill>
                <a:effectLst/>
                <a:latin typeface="Arial"/>
                <a:ea typeface="Arial"/>
                <a:cs typeface="Arial"/>
              </a:rPr>
              <a:t>y monitoreo de la diabetes</a:t>
            </a:r>
          </a:p>
        </p:txBody>
      </p:sp>
      <p:sp>
        <p:nvSpPr>
          <p:cNvPr id="13" name="object 7">
            <a:extLst>
              <a:ext uri="{FF2B5EF4-FFF2-40B4-BE49-F238E27FC236}">
                <a16:creationId xmlns:a16="http://schemas.microsoft.com/office/drawing/2014/main" id="{3E0A2E3F-2C80-489B-B281-2B09DF8FCCA8}"/>
              </a:ext>
            </a:extLst>
          </p:cNvPr>
          <p:cNvSpPr txBox="1"/>
          <p:nvPr/>
        </p:nvSpPr>
        <p:spPr>
          <a:xfrm>
            <a:off x="6080551" y="1720596"/>
            <a:ext cx="1689735" cy="1357898"/>
          </a:xfrm>
          <a:prstGeom prst="rect">
            <a:avLst/>
          </a:prstGeom>
        </p:spPr>
        <p:txBody>
          <a:bodyPr vert="horz" wrap="square" lIns="0" tIns="32384" rIns="0" bIns="0" rtlCol="0">
            <a:spAutoFit/>
          </a:bodyPr>
          <a:lstStyle/>
          <a:p>
            <a:pPr marL="12700" marR="5080" indent="-635" algn="ctr">
              <a:lnSpc>
                <a:spcPct val="90600"/>
              </a:lnSpc>
              <a:spcBef>
                <a:spcPts val="254"/>
              </a:spcBef>
            </a:pPr>
            <a:r>
              <a:rPr lang="es-MX" sz="1400" b="0" i="0" strike="noStrike" cap="none" spc="-35" baseline="0">
                <a:solidFill>
                  <a:srgbClr val="FFFFFF"/>
                </a:solidFill>
                <a:effectLst/>
                <a:latin typeface="Arial"/>
                <a:ea typeface="Arial"/>
                <a:cs typeface="Arial"/>
              </a:rPr>
              <a:t>Su </a:t>
            </a:r>
            <a:r>
              <a:rPr lang="es-MX" sz="1400" b="0" i="0" strike="noStrike" cap="none" spc="-5" baseline="0">
                <a:solidFill>
                  <a:srgbClr val="FFFFFF"/>
                </a:solidFill>
                <a:effectLst/>
                <a:latin typeface="Arial"/>
                <a:ea typeface="Arial"/>
                <a:cs typeface="Arial"/>
              </a:rPr>
              <a:t>plan proporciona cobertura para muchas</a:t>
            </a:r>
            <a:r>
              <a:rPr lang="es-MX" sz="1400" b="0" i="0" strike="noStrike" cap="none" spc="-80" baseline="0">
                <a:solidFill>
                  <a:srgbClr val="FFFFFF"/>
                </a:solidFill>
                <a:effectLst/>
                <a:latin typeface="Arial"/>
                <a:ea typeface="Arial"/>
                <a:cs typeface="Arial"/>
              </a:rPr>
              <a:t> </a:t>
            </a:r>
            <a:r>
              <a:rPr lang="es-MX" sz="1400" b="0" i="0" strike="noStrike" cap="none" spc="-5" baseline="0">
                <a:solidFill>
                  <a:srgbClr val="FFFFFF"/>
                </a:solidFill>
                <a:effectLst/>
                <a:latin typeface="Arial"/>
                <a:ea typeface="Arial"/>
                <a:cs typeface="Arial"/>
              </a:rPr>
              <a:t>de las </a:t>
            </a:r>
            <a:r>
              <a:rPr lang="es-MX" sz="1400" b="0" i="0" strike="noStrike" cap="none" spc="-25" baseline="0">
                <a:solidFill>
                  <a:srgbClr val="FFFFFF"/>
                </a:solidFill>
                <a:effectLst/>
                <a:latin typeface="Arial"/>
                <a:ea typeface="Arial"/>
                <a:cs typeface="Arial"/>
              </a:rPr>
              <a:t>tiras</a:t>
            </a:r>
            <a:r>
              <a:rPr lang="es-MX" sz="1350" b="0" i="0" strike="noStrike" cap="none" spc="-35" baseline="0">
                <a:solidFill>
                  <a:srgbClr val="FFFFFF"/>
                </a:solidFill>
                <a:effectLst/>
                <a:latin typeface="Arial"/>
                <a:ea typeface="Arial"/>
                <a:cs typeface="Arial"/>
              </a:rPr>
              <a:t> reactivas</a:t>
            </a:r>
            <a:r>
              <a:rPr lang="es-MX" sz="1350" b="0" i="0" strike="noStrike" cap="none" spc="-37" baseline="24000">
                <a:solidFill>
                  <a:srgbClr val="FFFFFF"/>
                </a:solidFill>
                <a:effectLst/>
                <a:latin typeface="Arial"/>
                <a:ea typeface="Arial"/>
                <a:cs typeface="Arial"/>
              </a:rPr>
              <a:t> y </a:t>
            </a:r>
            <a:r>
              <a:rPr lang="es-MX" sz="1350" b="0" i="0" strike="noStrike" cap="none" spc="-35" baseline="0">
                <a:solidFill>
                  <a:srgbClr val="FFFFFF"/>
                </a:solidFill>
                <a:effectLst/>
                <a:latin typeface="Arial"/>
                <a:ea typeface="Arial"/>
                <a:cs typeface="Arial"/>
              </a:rPr>
              <a:t>medidores de glucosa en sangre OneTouch® y ACCU-CHEK</a:t>
            </a:r>
            <a:r>
              <a:rPr lang="es-MX" sz="1350" b="0" i="0" strike="noStrike" cap="none" spc="-7" baseline="24000">
                <a:solidFill>
                  <a:srgbClr val="FFFFFF"/>
                </a:solidFill>
                <a:effectLst/>
                <a:latin typeface="Arial"/>
                <a:ea typeface="Arial"/>
                <a:cs typeface="Arial"/>
              </a:rPr>
              <a:t>®</a:t>
            </a:r>
            <a:endParaRPr sz="1400">
              <a:latin typeface="Arial"/>
              <a:cs typeface="Arial"/>
            </a:endParaRPr>
          </a:p>
        </p:txBody>
      </p:sp>
      <p:sp>
        <p:nvSpPr>
          <p:cNvPr id="15" name="object 8">
            <a:extLst>
              <a:ext uri="{FF2B5EF4-FFF2-40B4-BE49-F238E27FC236}">
                <a16:creationId xmlns:a16="http://schemas.microsoft.com/office/drawing/2014/main" id="{39A66867-CB87-4A82-B17C-D858A2A29E5D}"/>
              </a:ext>
            </a:extLst>
          </p:cNvPr>
          <p:cNvSpPr/>
          <p:nvPr/>
        </p:nvSpPr>
        <p:spPr>
          <a:xfrm>
            <a:off x="6080551" y="288802"/>
            <a:ext cx="1142994" cy="1142993"/>
          </a:xfrm>
          <a:prstGeom prst="rect">
            <a:avLst/>
          </a:prstGeom>
          <a:blipFill>
            <a:blip r:embed="rId4"/>
            <a:stretch>
              <a:fillRect/>
            </a:stretch>
          </a:blipFill>
        </p:spPr>
        <p:txBody>
          <a:bodyPr wrap="square" lIns="0" tIns="0" rIns="0" bIns="0" rtlCol="0"/>
          <a:lstStyle/>
          <a:p>
            <a:endParaRPr/>
          </a:p>
        </p:txBody>
      </p:sp>
      <p:sp>
        <p:nvSpPr>
          <p:cNvPr id="19" name="object 7">
            <a:extLst>
              <a:ext uri="{FF2B5EF4-FFF2-40B4-BE49-F238E27FC236}">
                <a16:creationId xmlns:a16="http://schemas.microsoft.com/office/drawing/2014/main" id="{0370D2E8-125C-4186-95B6-E9F866F1E5CC}"/>
              </a:ext>
            </a:extLst>
          </p:cNvPr>
          <p:cNvSpPr/>
          <p:nvPr/>
        </p:nvSpPr>
        <p:spPr>
          <a:xfrm>
            <a:off x="57929" y="3751019"/>
            <a:ext cx="829166" cy="776883"/>
          </a:xfrm>
          <a:prstGeom prst="rect">
            <a:avLst/>
          </a:prstGeom>
          <a:blipFill>
            <a:blip r:embed="rId5"/>
            <a:stretch>
              <a:fillRect/>
            </a:stretch>
          </a:blipFill>
        </p:spPr>
        <p:txBody>
          <a:bodyPr wrap="square" lIns="0" tIns="0" rIns="0" bIns="0" rtlCol="0"/>
          <a:lstStyle/>
          <a:p>
            <a:endParaRPr/>
          </a:p>
        </p:txBody>
      </p:sp>
      <p:sp>
        <p:nvSpPr>
          <p:cNvPr id="20" name="TextBox 19">
            <a:extLst>
              <a:ext uri="{FF2B5EF4-FFF2-40B4-BE49-F238E27FC236}">
                <a16:creationId xmlns:a16="http://schemas.microsoft.com/office/drawing/2014/main" id="{B1B32042-6B99-457D-81E0-BB901EA1ED1C}"/>
              </a:ext>
            </a:extLst>
          </p:cNvPr>
          <p:cNvSpPr txBox="1"/>
          <p:nvPr/>
        </p:nvSpPr>
        <p:spPr>
          <a:xfrm>
            <a:off x="924311" y="3679717"/>
            <a:ext cx="4648200" cy="1219200"/>
          </a:xfrm>
          <a:prstGeom prst="rect">
            <a:avLst/>
          </a:prstGeom>
          <a:noFill/>
        </p:spPr>
        <p:txBody>
          <a:bodyPr wrap="square" rtlCol="0">
            <a:spAutoFit/>
          </a:bodyPr>
          <a:lstStyle/>
          <a:p>
            <a:r>
              <a:rPr lang="es-MX" sz="1400" b="1" i="0" strike="noStrike" cap="none" spc="-100" baseline="0" dirty="0">
                <a:solidFill>
                  <a:srgbClr val="29628F"/>
                </a:solidFill>
                <a:effectLst/>
                <a:latin typeface="Arial"/>
                <a:ea typeface="Arial"/>
                <a:cs typeface="Arial"/>
              </a:rPr>
              <a:t>Para </a:t>
            </a:r>
            <a:r>
              <a:rPr lang="es-MX" sz="1400" b="1" i="0" strike="noStrike" cap="none" spc="0" baseline="0" dirty="0">
                <a:solidFill>
                  <a:srgbClr val="29628F"/>
                </a:solidFill>
                <a:effectLst/>
                <a:latin typeface="Arial"/>
                <a:ea typeface="Arial"/>
                <a:cs typeface="Arial"/>
              </a:rPr>
              <a:t>cambiar a </a:t>
            </a:r>
            <a:r>
              <a:rPr lang="es-MX" sz="1400" b="1" i="0" strike="noStrike" cap="none" spc="-5" baseline="0" dirty="0">
                <a:solidFill>
                  <a:srgbClr val="29628F"/>
                </a:solidFill>
                <a:effectLst/>
                <a:latin typeface="Arial"/>
                <a:ea typeface="Arial"/>
                <a:cs typeface="Arial"/>
              </a:rPr>
              <a:t>una de </a:t>
            </a:r>
            <a:r>
              <a:rPr lang="es-MX" sz="1400" b="1" i="0" strike="noStrike" cap="none" spc="0" baseline="0" dirty="0">
                <a:solidFill>
                  <a:srgbClr val="29628F"/>
                </a:solidFill>
                <a:effectLst/>
                <a:latin typeface="Arial"/>
                <a:ea typeface="Arial"/>
                <a:cs typeface="Arial"/>
              </a:rPr>
              <a:t>las marcas </a:t>
            </a:r>
            <a:r>
              <a:rPr lang="es-MX" sz="1400" b="1" i="0" strike="noStrike" cap="none" spc="-5" baseline="0" dirty="0">
                <a:solidFill>
                  <a:srgbClr val="29628F"/>
                </a:solidFill>
                <a:effectLst/>
                <a:latin typeface="Arial"/>
                <a:ea typeface="Arial"/>
                <a:cs typeface="Arial"/>
              </a:rPr>
              <a:t>preferidas, es posible </a:t>
            </a:r>
            <a:r>
              <a:rPr lang="es-MX" sz="1400" b="1" i="0" strike="noStrike" cap="none" spc="0" baseline="0" dirty="0">
                <a:solidFill>
                  <a:srgbClr val="29628F"/>
                </a:solidFill>
                <a:effectLst/>
                <a:latin typeface="Arial"/>
                <a:ea typeface="Arial"/>
                <a:cs typeface="Arial"/>
              </a:rPr>
              <a:t>que </a:t>
            </a:r>
            <a:r>
              <a:rPr lang="es-MX" sz="1400" b="1" i="0" strike="noStrike" cap="none" spc="-5" baseline="0" dirty="0">
                <a:solidFill>
                  <a:srgbClr val="29628F"/>
                </a:solidFill>
                <a:effectLst/>
                <a:latin typeface="Arial"/>
                <a:ea typeface="Arial"/>
                <a:cs typeface="Arial"/>
              </a:rPr>
              <a:t>deba pedirle a su</a:t>
            </a:r>
            <a:r>
              <a:rPr lang="es-MX" sz="1400" b="1" i="0" strike="noStrike" cap="none" spc="0" baseline="0" dirty="0">
                <a:solidFill>
                  <a:srgbClr val="29628F"/>
                </a:solidFill>
                <a:effectLst/>
                <a:latin typeface="Arial"/>
                <a:ea typeface="Arial"/>
                <a:cs typeface="Arial"/>
              </a:rPr>
              <a:t> </a:t>
            </a:r>
            <a:r>
              <a:rPr lang="es-MX" sz="1400" b="1" i="0" strike="noStrike" cap="none" spc="-5" baseline="0" dirty="0">
                <a:solidFill>
                  <a:srgbClr val="29628F"/>
                </a:solidFill>
                <a:effectLst/>
                <a:latin typeface="Arial"/>
                <a:ea typeface="Arial"/>
                <a:cs typeface="Arial"/>
              </a:rPr>
              <a:t>médico </a:t>
            </a:r>
            <a:r>
              <a:rPr lang="es-MX" sz="1400" b="1" i="0" strike="noStrike" cap="none" spc="0" baseline="0" dirty="0">
                <a:solidFill>
                  <a:srgbClr val="29628F"/>
                </a:solidFill>
                <a:effectLst/>
                <a:latin typeface="Arial"/>
                <a:ea typeface="Arial"/>
                <a:cs typeface="Arial"/>
              </a:rPr>
              <a:t>una </a:t>
            </a:r>
            <a:r>
              <a:rPr lang="es-MX" sz="1400" b="1" i="0" strike="noStrike" cap="none" spc="-20" baseline="0" dirty="0">
                <a:solidFill>
                  <a:srgbClr val="29628F"/>
                </a:solidFill>
                <a:effectLst/>
                <a:latin typeface="Arial"/>
                <a:ea typeface="Arial"/>
                <a:cs typeface="Arial"/>
              </a:rPr>
              <a:t>nueva receta. </a:t>
            </a:r>
            <a:r>
              <a:rPr lang="es-MX" sz="1400" b="1" i="0" strike="noStrike" cap="none" spc="0" baseline="0" dirty="0">
                <a:solidFill>
                  <a:srgbClr val="29628F"/>
                </a:solidFill>
                <a:effectLst/>
                <a:latin typeface="Arial"/>
                <a:ea typeface="Arial"/>
                <a:cs typeface="Arial"/>
              </a:rPr>
              <a:t>Se </a:t>
            </a:r>
            <a:r>
              <a:rPr lang="es-MX" sz="1400" b="1" i="0" strike="noStrike" cap="none" spc="-5" baseline="0" dirty="0">
                <a:solidFill>
                  <a:srgbClr val="29628F"/>
                </a:solidFill>
                <a:effectLst/>
                <a:latin typeface="Arial"/>
                <a:ea typeface="Arial"/>
                <a:cs typeface="Arial"/>
              </a:rPr>
              <a:t>puede  </a:t>
            </a:r>
            <a:r>
              <a:rPr lang="es-MX" sz="1400" b="1" i="0" strike="noStrike" cap="none" spc="0" baseline="0" dirty="0">
                <a:solidFill>
                  <a:srgbClr val="29628F"/>
                </a:solidFill>
                <a:effectLst/>
                <a:latin typeface="Arial"/>
                <a:ea typeface="Arial"/>
                <a:cs typeface="Arial"/>
              </a:rPr>
              <a:t>solicitar un suministro temporal </a:t>
            </a:r>
            <a:r>
              <a:rPr lang="es-MX" sz="1400" b="1" i="0" strike="noStrike" cap="none" spc="-5" baseline="0" dirty="0">
                <a:solidFill>
                  <a:srgbClr val="29628F"/>
                </a:solidFill>
                <a:effectLst/>
                <a:latin typeface="Arial"/>
                <a:ea typeface="Arial"/>
                <a:cs typeface="Arial"/>
              </a:rPr>
              <a:t>de </a:t>
            </a:r>
            <a:r>
              <a:rPr lang="es-MX" sz="1400" b="1" i="0" strike="noStrike" cap="none" spc="-10" baseline="0" dirty="0">
                <a:solidFill>
                  <a:srgbClr val="29628F"/>
                </a:solidFill>
                <a:effectLst/>
                <a:latin typeface="Arial"/>
                <a:ea typeface="Arial"/>
                <a:cs typeface="Arial"/>
              </a:rPr>
              <a:t>su </a:t>
            </a:r>
            <a:r>
              <a:rPr lang="es-MX" sz="1400" b="1" i="0" strike="noStrike" cap="none" spc="0" baseline="0" dirty="0">
                <a:solidFill>
                  <a:srgbClr val="29628F"/>
                </a:solidFill>
                <a:effectLst/>
                <a:latin typeface="Arial"/>
                <a:ea typeface="Arial"/>
                <a:cs typeface="Arial"/>
              </a:rPr>
              <a:t>marca actual.</a:t>
            </a:r>
          </a:p>
          <a:p>
            <a:endParaRPr lang="en-US" dirty="0"/>
          </a:p>
        </p:txBody>
      </p:sp>
      <p:sp>
        <p:nvSpPr>
          <p:cNvPr id="21" name="object 6">
            <a:extLst>
              <a:ext uri="{FF2B5EF4-FFF2-40B4-BE49-F238E27FC236}">
                <a16:creationId xmlns:a16="http://schemas.microsoft.com/office/drawing/2014/main" id="{C2A32DE2-CDDC-4FD6-B366-793CAE468B92}"/>
              </a:ext>
            </a:extLst>
          </p:cNvPr>
          <p:cNvSpPr txBox="1"/>
          <p:nvPr/>
        </p:nvSpPr>
        <p:spPr>
          <a:xfrm>
            <a:off x="4425066" y="4774906"/>
            <a:ext cx="4756150" cy="358775"/>
          </a:xfrm>
          <a:prstGeom prst="rect">
            <a:avLst/>
          </a:prstGeom>
        </p:spPr>
        <p:txBody>
          <a:bodyPr vert="horz" wrap="square" lIns="0" tIns="12065" rIns="0" bIns="0" rtlCol="0">
            <a:spAutoFit/>
          </a:bodyPr>
          <a:lstStyle>
            <a:defPPr>
              <a:defRPr lang="en-US"/>
            </a:defPPr>
            <a:lvl1pPr marL="0" algn="l" defTabSz="914400" rtl="0" eaLnBrk="1" latinLnBrk="0" hangingPunct="1">
              <a:defRPr sz="800" b="0" i="0" kern="1200">
                <a:solidFill>
                  <a:srgbClr val="122377"/>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56640" marR="5080" lvl="0" indent="-1044575" algn="l" defTabSz="914400" rtl="0" eaLnBrk="1" fontAlgn="auto" latinLnBrk="0" hangingPunct="1">
              <a:lnSpc>
                <a:spcPts val="910"/>
              </a:lnSpc>
              <a:spcBef>
                <a:spcPts val="95"/>
              </a:spcBef>
              <a:spcAft>
                <a:spcPct val="0"/>
              </a:spcAft>
              <a:buClrTx/>
              <a:buSzTx/>
              <a:buFontTx/>
              <a:buNone/>
              <a:defRPr/>
            </a:pPr>
            <a:r>
              <a:rPr lang="es-MX" sz="800" b="0" i="0" strike="noStrike" cap="none" spc="0" baseline="0" dirty="0">
                <a:solidFill>
                  <a:srgbClr val="29628F"/>
                </a:solidFill>
                <a:effectLst/>
                <a:latin typeface="Arial"/>
                <a:ea typeface="Arial"/>
                <a:cs typeface="Arial"/>
              </a:rPr>
              <a:t>©2021 </a:t>
            </a:r>
            <a:r>
              <a:rPr lang="es-MX" sz="800" b="0" i="0" strike="noStrike" cap="none" spc="0" baseline="0" dirty="0" err="1">
                <a:solidFill>
                  <a:srgbClr val="29628F"/>
                </a:solidFill>
                <a:effectLst/>
                <a:latin typeface="Arial"/>
                <a:ea typeface="Arial"/>
                <a:cs typeface="Arial"/>
              </a:rPr>
              <a:t>United</a:t>
            </a:r>
            <a:r>
              <a:rPr lang="es-MX" sz="800" b="0" i="0" strike="noStrike" cap="none" spc="0" baseline="0" dirty="0">
                <a:solidFill>
                  <a:srgbClr val="29628F"/>
                </a:solidFill>
                <a:effectLst/>
                <a:latin typeface="Arial"/>
                <a:ea typeface="Arial"/>
                <a:cs typeface="Arial"/>
              </a:rPr>
              <a:t> </a:t>
            </a:r>
            <a:r>
              <a:rPr lang="es-MX" sz="800" b="0" i="0" strike="noStrike" cap="none" spc="0" baseline="0" dirty="0" err="1">
                <a:solidFill>
                  <a:srgbClr val="29628F"/>
                </a:solidFill>
                <a:effectLst/>
                <a:latin typeface="Arial"/>
                <a:ea typeface="Arial"/>
                <a:cs typeface="Arial"/>
              </a:rPr>
              <a:t>HealthCare</a:t>
            </a:r>
            <a:r>
              <a:rPr lang="es-MX" sz="800" b="0" i="0" strike="noStrike" cap="none" spc="0" baseline="0" dirty="0">
                <a:solidFill>
                  <a:srgbClr val="29628F"/>
                </a:solidFill>
                <a:effectLst/>
                <a:latin typeface="Arial"/>
                <a:ea typeface="Arial"/>
                <a:cs typeface="Arial"/>
              </a:rPr>
              <a:t> Services, Inc. </a:t>
            </a:r>
            <a:r>
              <a:rPr lang="es-MX" sz="800" b="0" i="0" strike="noStrike" cap="none" spc="-5" baseline="0" dirty="0">
                <a:solidFill>
                  <a:srgbClr val="29628F"/>
                </a:solidFill>
                <a:effectLst/>
                <a:latin typeface="Arial"/>
                <a:ea typeface="Arial"/>
                <a:cs typeface="Arial"/>
              </a:rPr>
              <a:t>Todos</a:t>
            </a:r>
            <a:r>
              <a:rPr lang="es-MX" sz="800" b="0" i="0" strike="noStrike" cap="none" spc="0" baseline="0" dirty="0">
                <a:solidFill>
                  <a:srgbClr val="29628F"/>
                </a:solidFill>
                <a:effectLst/>
                <a:latin typeface="Arial"/>
                <a:ea typeface="Arial"/>
                <a:cs typeface="Arial"/>
              </a:rPr>
              <a:t> los derechos reservados. Información de propiedad de UnitedHealth </a:t>
            </a:r>
            <a:r>
              <a:rPr lang="es-MX" sz="800" b="0" i="0" strike="noStrike" cap="none" spc="0" baseline="0" dirty="0" err="1">
                <a:solidFill>
                  <a:srgbClr val="29628F"/>
                </a:solidFill>
                <a:effectLst/>
                <a:latin typeface="Arial"/>
                <a:ea typeface="Arial"/>
                <a:cs typeface="Arial"/>
              </a:rPr>
              <a:t>Group</a:t>
            </a:r>
            <a:r>
              <a:rPr lang="es-MX" sz="800" b="0" i="0" strike="noStrike" cap="none" spc="0" baseline="0" dirty="0">
                <a:solidFill>
                  <a:srgbClr val="29628F"/>
                </a:solidFill>
                <a:effectLst/>
                <a:latin typeface="Arial"/>
                <a:ea typeface="Arial"/>
                <a:cs typeface="Arial"/>
              </a:rPr>
              <a:t>.  </a:t>
            </a:r>
            <a:r>
              <a:rPr lang="es-MX" sz="800" b="0" i="0" strike="noStrike" cap="none" spc="-5" baseline="0" dirty="0">
                <a:solidFill>
                  <a:srgbClr val="29628F"/>
                </a:solidFill>
                <a:effectLst/>
                <a:latin typeface="Arial"/>
                <a:ea typeface="Arial"/>
                <a:cs typeface="Arial"/>
              </a:rPr>
              <a:t>No</a:t>
            </a:r>
            <a:r>
              <a:rPr lang="es-MX" sz="800" b="0" i="0" strike="noStrike" cap="none" spc="0" baseline="0" dirty="0">
                <a:solidFill>
                  <a:srgbClr val="29628F"/>
                </a:solidFill>
                <a:effectLst/>
                <a:latin typeface="Arial"/>
                <a:ea typeface="Arial"/>
                <a:cs typeface="Arial"/>
              </a:rPr>
              <a:t> distribuir ni reproducir sin el </a:t>
            </a:r>
            <a:r>
              <a:rPr lang="es-MX" sz="800" b="0" i="0" strike="noStrike" cap="none" spc="-5" baseline="0" dirty="0">
                <a:solidFill>
                  <a:srgbClr val="29628F"/>
                </a:solidFill>
                <a:effectLst/>
                <a:latin typeface="Arial"/>
                <a:ea typeface="Arial"/>
                <a:cs typeface="Arial"/>
              </a:rPr>
              <a:t>permiso</a:t>
            </a:r>
            <a:r>
              <a:rPr lang="es-MX" sz="800" b="0" i="0" strike="noStrike" cap="none" spc="0" baseline="0" dirty="0">
                <a:solidFill>
                  <a:srgbClr val="29628F"/>
                </a:solidFill>
                <a:effectLst/>
                <a:latin typeface="Arial"/>
                <a:ea typeface="Arial"/>
                <a:cs typeface="Arial"/>
              </a:rPr>
              <a:t> expreso de UnitedHealth</a:t>
            </a:r>
            <a:r>
              <a:rPr lang="es-MX" sz="800" b="0" i="0" strike="noStrike" cap="none" spc="55" baseline="0" dirty="0">
                <a:solidFill>
                  <a:srgbClr val="29628F"/>
                </a:solidFill>
                <a:effectLst/>
                <a:latin typeface="Arial"/>
                <a:ea typeface="Arial"/>
                <a:cs typeface="Arial"/>
              </a:rPr>
              <a:t> </a:t>
            </a:r>
            <a:r>
              <a:rPr lang="es-MX" sz="800" b="0" i="0" strike="noStrike" cap="none" spc="0" baseline="0" dirty="0" err="1">
                <a:solidFill>
                  <a:srgbClr val="29628F"/>
                </a:solidFill>
                <a:effectLst/>
                <a:latin typeface="Arial"/>
                <a:ea typeface="Arial"/>
                <a:cs typeface="Arial"/>
              </a:rPr>
              <a:t>Group</a:t>
            </a:r>
            <a:r>
              <a:rPr lang="es-MX" sz="800" b="0" i="0" strike="noStrike" cap="none" spc="0" baseline="0" dirty="0">
                <a:solidFill>
                  <a:srgbClr val="29628F"/>
                </a:solidFill>
                <a:effectLst/>
                <a:latin typeface="Arial"/>
                <a:ea typeface="Arial"/>
                <a:cs typeface="Arial"/>
              </a:rPr>
              <a:t>.</a:t>
            </a:r>
          </a:p>
        </p:txBody>
      </p:sp>
    </p:spTree>
    <p:extLst>
      <p:ext uri="{BB962C8B-B14F-4D97-AF65-F5344CB8AC3E}">
        <p14:creationId xmlns:p14="http://schemas.microsoft.com/office/powerpoint/2010/main" val="240006380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ED115D-7F2C-BF46-9F6A-331E0E46F71C}"/>
              </a:ext>
            </a:extLst>
          </p:cNvPr>
          <p:cNvPicPr>
            <a:picLocks noChangeAspect="1"/>
          </p:cNvPicPr>
          <p:nvPr/>
        </p:nvPicPr>
        <p:blipFill>
          <a:blip r:embed="rId3"/>
          <a:stretch>
            <a:fillRect/>
          </a:stretch>
        </p:blipFill>
        <p:spPr>
          <a:xfrm>
            <a:off x="0" y="0"/>
            <a:ext cx="9141291" cy="5143500"/>
          </a:xfrm>
          <a:prstGeom prst="rect">
            <a:avLst/>
          </a:prstGeom>
        </p:spPr>
      </p:pic>
      <p:sp>
        <p:nvSpPr>
          <p:cNvPr id="24" name="object 4">
            <a:extLst>
              <a:ext uri="{FF2B5EF4-FFF2-40B4-BE49-F238E27FC236}">
                <a16:creationId xmlns:a16="http://schemas.microsoft.com/office/drawing/2014/main" id="{1D3ED931-D278-4456-894F-ED466BE9AF75}"/>
              </a:ext>
            </a:extLst>
          </p:cNvPr>
          <p:cNvSpPr/>
          <p:nvPr/>
        </p:nvSpPr>
        <p:spPr>
          <a:xfrm flipH="1">
            <a:off x="8410791" y="6136770"/>
            <a:ext cx="0" cy="389890"/>
          </a:xfrm>
          <a:custGeom>
            <a:avLst/>
            <a:gdLst/>
            <a:ahLst/>
            <a:cxnLst/>
            <a:rect l="l" t="t" r="r" b="b"/>
            <a:pathLst>
              <a:path h="389890">
                <a:moveTo>
                  <a:pt x="0" y="0"/>
                </a:moveTo>
                <a:lnTo>
                  <a:pt x="0" y="389436"/>
                </a:lnTo>
              </a:path>
            </a:pathLst>
          </a:custGeom>
          <a:ln w="6346">
            <a:solidFill>
              <a:srgbClr val="112377"/>
            </a:solidFill>
          </a:ln>
        </p:spPr>
        <p:txBody>
          <a:bodyPr wrap="square" lIns="0" tIns="0" rIns="0" bIns="0" rtlCol="0"/>
          <a:lstStyle/>
          <a:p>
            <a:endParaRPr/>
          </a:p>
        </p:txBody>
      </p:sp>
      <p:sp>
        <p:nvSpPr>
          <p:cNvPr id="25" name="object 5">
            <a:extLst>
              <a:ext uri="{FF2B5EF4-FFF2-40B4-BE49-F238E27FC236}">
                <a16:creationId xmlns:a16="http://schemas.microsoft.com/office/drawing/2014/main" id="{7E5F8B39-A6D7-4CAA-9140-330C0A392D20}"/>
              </a:ext>
            </a:extLst>
          </p:cNvPr>
          <p:cNvSpPr/>
          <p:nvPr/>
        </p:nvSpPr>
        <p:spPr>
          <a:xfrm>
            <a:off x="5572513" y="0"/>
            <a:ext cx="2705100" cy="3418840"/>
          </a:xfrm>
          <a:custGeom>
            <a:avLst/>
            <a:gdLst/>
            <a:ahLst/>
            <a:cxnLst/>
            <a:rect l="l" t="t" r="r" b="b"/>
            <a:pathLst>
              <a:path w="2705100" h="3418840">
                <a:moveTo>
                  <a:pt x="2705086" y="0"/>
                </a:moveTo>
                <a:lnTo>
                  <a:pt x="0" y="0"/>
                </a:lnTo>
                <a:lnTo>
                  <a:pt x="0" y="3418842"/>
                </a:lnTo>
                <a:lnTo>
                  <a:pt x="2694470" y="2834045"/>
                </a:lnTo>
                <a:lnTo>
                  <a:pt x="2694849" y="2704870"/>
                </a:lnTo>
                <a:lnTo>
                  <a:pt x="2695988" y="2352505"/>
                </a:lnTo>
                <a:lnTo>
                  <a:pt x="2697317" y="1994558"/>
                </a:lnTo>
                <a:lnTo>
                  <a:pt x="2702632" y="737385"/>
                </a:lnTo>
                <a:lnTo>
                  <a:pt x="2703961" y="364888"/>
                </a:lnTo>
                <a:lnTo>
                  <a:pt x="2705086" y="0"/>
                </a:lnTo>
                <a:close/>
              </a:path>
            </a:pathLst>
          </a:custGeom>
          <a:solidFill>
            <a:srgbClr val="29628F"/>
          </a:solidFill>
        </p:spPr>
        <p:txBody>
          <a:bodyPr wrap="square" lIns="0" tIns="0" rIns="0" bIns="0" rtlCol="0"/>
          <a:lstStyle/>
          <a:p>
            <a:endParaRPr/>
          </a:p>
        </p:txBody>
      </p:sp>
      <p:sp>
        <p:nvSpPr>
          <p:cNvPr id="26" name="object 6">
            <a:extLst>
              <a:ext uri="{FF2B5EF4-FFF2-40B4-BE49-F238E27FC236}">
                <a16:creationId xmlns:a16="http://schemas.microsoft.com/office/drawing/2014/main" id="{BFC0A27F-5316-4E30-B0A5-8BC22F540665}"/>
              </a:ext>
            </a:extLst>
          </p:cNvPr>
          <p:cNvSpPr/>
          <p:nvPr/>
        </p:nvSpPr>
        <p:spPr>
          <a:xfrm>
            <a:off x="5572513" y="0"/>
            <a:ext cx="2703830" cy="3417570"/>
          </a:xfrm>
          <a:custGeom>
            <a:avLst/>
            <a:gdLst/>
            <a:ahLst/>
            <a:cxnLst/>
            <a:rect l="l" t="t" r="r" b="b"/>
            <a:pathLst>
              <a:path w="2703829" h="3417570">
                <a:moveTo>
                  <a:pt x="2703707" y="0"/>
                </a:moveTo>
                <a:lnTo>
                  <a:pt x="2703530" y="60777"/>
                </a:lnTo>
                <a:lnTo>
                  <a:pt x="2703340" y="124530"/>
                </a:lnTo>
                <a:lnTo>
                  <a:pt x="2703151" y="186740"/>
                </a:lnTo>
                <a:lnTo>
                  <a:pt x="2702961" y="247466"/>
                </a:lnTo>
                <a:lnTo>
                  <a:pt x="2702771" y="306767"/>
                </a:lnTo>
                <a:lnTo>
                  <a:pt x="2702581" y="364702"/>
                </a:lnTo>
                <a:lnTo>
                  <a:pt x="2702392" y="421332"/>
                </a:lnTo>
                <a:lnTo>
                  <a:pt x="2702202" y="476715"/>
                </a:lnTo>
                <a:lnTo>
                  <a:pt x="2702012" y="530911"/>
                </a:lnTo>
                <a:lnTo>
                  <a:pt x="2701822" y="583979"/>
                </a:lnTo>
                <a:lnTo>
                  <a:pt x="2701633" y="635979"/>
                </a:lnTo>
                <a:lnTo>
                  <a:pt x="2701443" y="686969"/>
                </a:lnTo>
                <a:lnTo>
                  <a:pt x="2701253" y="737010"/>
                </a:lnTo>
                <a:lnTo>
                  <a:pt x="2701063" y="786160"/>
                </a:lnTo>
                <a:lnTo>
                  <a:pt x="2700873" y="834479"/>
                </a:lnTo>
                <a:lnTo>
                  <a:pt x="2700684" y="882027"/>
                </a:lnTo>
                <a:lnTo>
                  <a:pt x="2700494" y="928862"/>
                </a:lnTo>
                <a:lnTo>
                  <a:pt x="2700304" y="975044"/>
                </a:lnTo>
                <a:lnTo>
                  <a:pt x="2700114" y="1020632"/>
                </a:lnTo>
                <a:lnTo>
                  <a:pt x="2699924" y="1065687"/>
                </a:lnTo>
                <a:lnTo>
                  <a:pt x="2699735" y="1110266"/>
                </a:lnTo>
                <a:lnTo>
                  <a:pt x="2699545" y="1154430"/>
                </a:lnTo>
                <a:lnTo>
                  <a:pt x="2699355" y="1198237"/>
                </a:lnTo>
                <a:lnTo>
                  <a:pt x="2699165" y="1241748"/>
                </a:lnTo>
                <a:lnTo>
                  <a:pt x="2698976" y="1285022"/>
                </a:lnTo>
                <a:lnTo>
                  <a:pt x="2698786" y="1328117"/>
                </a:lnTo>
                <a:lnTo>
                  <a:pt x="2698596" y="1371094"/>
                </a:lnTo>
                <a:lnTo>
                  <a:pt x="2698406" y="1414011"/>
                </a:lnTo>
                <a:lnTo>
                  <a:pt x="2698216" y="1456928"/>
                </a:lnTo>
                <a:lnTo>
                  <a:pt x="2698027" y="1499905"/>
                </a:lnTo>
                <a:lnTo>
                  <a:pt x="2697837" y="1543000"/>
                </a:lnTo>
                <a:lnTo>
                  <a:pt x="2697647" y="1586273"/>
                </a:lnTo>
                <a:lnTo>
                  <a:pt x="2697457" y="1629784"/>
                </a:lnTo>
                <a:lnTo>
                  <a:pt x="2697267" y="1673592"/>
                </a:lnTo>
                <a:lnTo>
                  <a:pt x="2697078" y="1717756"/>
                </a:lnTo>
                <a:lnTo>
                  <a:pt x="2696888" y="1762335"/>
                </a:lnTo>
                <a:lnTo>
                  <a:pt x="2696698" y="1807389"/>
                </a:lnTo>
                <a:lnTo>
                  <a:pt x="2696508" y="1852978"/>
                </a:lnTo>
                <a:lnTo>
                  <a:pt x="2696319" y="1899160"/>
                </a:lnTo>
                <a:lnTo>
                  <a:pt x="2696129" y="1945995"/>
                </a:lnTo>
                <a:lnTo>
                  <a:pt x="2695939" y="1993542"/>
                </a:lnTo>
                <a:lnTo>
                  <a:pt x="2695749" y="2041861"/>
                </a:lnTo>
                <a:lnTo>
                  <a:pt x="2695559" y="2091012"/>
                </a:lnTo>
                <a:lnTo>
                  <a:pt x="2695370" y="2141052"/>
                </a:lnTo>
                <a:lnTo>
                  <a:pt x="2695180" y="2192043"/>
                </a:lnTo>
                <a:lnTo>
                  <a:pt x="2694990" y="2244042"/>
                </a:lnTo>
                <a:lnTo>
                  <a:pt x="2694800" y="2297110"/>
                </a:lnTo>
                <a:lnTo>
                  <a:pt x="2694611" y="2351306"/>
                </a:lnTo>
                <a:lnTo>
                  <a:pt x="2694421" y="2406689"/>
                </a:lnTo>
                <a:lnTo>
                  <a:pt x="2694231" y="2463319"/>
                </a:lnTo>
                <a:lnTo>
                  <a:pt x="2694041" y="2521255"/>
                </a:lnTo>
                <a:lnTo>
                  <a:pt x="2693851" y="2580556"/>
                </a:lnTo>
                <a:lnTo>
                  <a:pt x="2693662" y="2641282"/>
                </a:lnTo>
                <a:lnTo>
                  <a:pt x="2693472" y="2703491"/>
                </a:lnTo>
                <a:lnTo>
                  <a:pt x="2693282" y="2767245"/>
                </a:lnTo>
                <a:lnTo>
                  <a:pt x="2693092" y="2832600"/>
                </a:lnTo>
                <a:lnTo>
                  <a:pt x="0" y="3417093"/>
                </a:lnTo>
                <a:lnTo>
                  <a:pt x="0" y="0"/>
                </a:lnTo>
              </a:path>
            </a:pathLst>
          </a:custGeom>
          <a:ln w="12693">
            <a:solidFill>
              <a:srgbClr val="091756"/>
            </a:solidFill>
          </a:ln>
        </p:spPr>
        <p:txBody>
          <a:bodyPr wrap="square" lIns="0" tIns="0" rIns="0" bIns="0" rtlCol="0"/>
          <a:lstStyle/>
          <a:p>
            <a:endParaRPr/>
          </a:p>
        </p:txBody>
      </p:sp>
      <p:sp>
        <p:nvSpPr>
          <p:cNvPr id="27" name="object 7">
            <a:extLst>
              <a:ext uri="{FF2B5EF4-FFF2-40B4-BE49-F238E27FC236}">
                <a16:creationId xmlns:a16="http://schemas.microsoft.com/office/drawing/2014/main" id="{90C27B7E-31B5-43AD-9B2D-88A5B51EF25E}"/>
              </a:ext>
            </a:extLst>
          </p:cNvPr>
          <p:cNvSpPr txBox="1"/>
          <p:nvPr/>
        </p:nvSpPr>
        <p:spPr>
          <a:xfrm>
            <a:off x="32200" y="2276211"/>
            <a:ext cx="5313139" cy="2362185"/>
          </a:xfrm>
          <a:prstGeom prst="rect">
            <a:avLst/>
          </a:prstGeom>
        </p:spPr>
        <p:txBody>
          <a:bodyPr vert="horz" wrap="square" lIns="0" tIns="33020" rIns="0" bIns="0" rtlCol="0">
            <a:spAutoFit/>
          </a:bodyPr>
          <a:lstStyle/>
          <a:p>
            <a:pPr marL="371475" indent="-359410">
              <a:lnSpc>
                <a:spcPct val="100000"/>
              </a:lnSpc>
              <a:spcBef>
                <a:spcPts val="1295"/>
              </a:spcBef>
              <a:buChar char="•"/>
              <a:tabLst>
                <a:tab pos="371475" algn="l"/>
                <a:tab pos="372110" algn="l"/>
              </a:tabLst>
            </a:pPr>
            <a:r>
              <a:rPr lang="es-MX" sz="900" b="0" i="0" strike="noStrike" cap="none" spc="0" baseline="0" dirty="0">
                <a:solidFill>
                  <a:srgbClr val="29628E"/>
                </a:solidFill>
                <a:effectLst/>
                <a:latin typeface="Arial"/>
                <a:ea typeface="Arial"/>
                <a:cs typeface="Arial"/>
              </a:rPr>
              <a:t>Un miembro de nuestro personal médico autorizado realizará un examen completo, revisiones médicas, revisará su historial médico y sus medicamentos actuales, ayudará a identificar los riesgos para la salud y proporcionará educación sobre salud.</a:t>
            </a:r>
          </a:p>
          <a:p>
            <a:pPr marL="371475" indent="-359410">
              <a:lnSpc>
                <a:spcPct val="100000"/>
              </a:lnSpc>
              <a:spcBef>
                <a:spcPts val="1295"/>
              </a:spcBef>
              <a:buChar char="•"/>
              <a:tabLst>
                <a:tab pos="371475" algn="l"/>
                <a:tab pos="372110" algn="l"/>
              </a:tabLst>
            </a:pPr>
            <a:r>
              <a:rPr lang="es-MX" sz="900" b="0" i="0" strike="noStrike" cap="none" spc="0" baseline="0" dirty="0">
                <a:solidFill>
                  <a:srgbClr val="29628E"/>
                </a:solidFill>
                <a:effectLst/>
                <a:latin typeface="Arial"/>
                <a:ea typeface="Arial"/>
                <a:cs typeface="Arial"/>
              </a:rPr>
              <a:t>Puede hablar sobre inquietudes de salud y hacer preguntas que no haya tenido tiempo de hacer antes.</a:t>
            </a:r>
          </a:p>
          <a:p>
            <a:pPr marL="371475" indent="-359410">
              <a:lnSpc>
                <a:spcPct val="100000"/>
              </a:lnSpc>
              <a:spcBef>
                <a:spcPts val="1295"/>
              </a:spcBef>
              <a:buChar char="•"/>
              <a:tabLst>
                <a:tab pos="371475" algn="l"/>
                <a:tab pos="372110" algn="l"/>
              </a:tabLst>
            </a:pPr>
            <a:r>
              <a:rPr lang="es-MX" sz="900" b="0" i="0" strike="noStrike" cap="none" spc="0" baseline="0" dirty="0">
                <a:solidFill>
                  <a:srgbClr val="29628E"/>
                </a:solidFill>
                <a:effectLst/>
                <a:latin typeface="Arial"/>
                <a:ea typeface="Arial"/>
                <a:cs typeface="Arial"/>
              </a:rPr>
              <a:t>Obtendrá una lista de verificación personalizada de temas para comentar en su próxima visita al médico.</a:t>
            </a:r>
          </a:p>
          <a:p>
            <a:pPr marL="371475" indent="-359410">
              <a:lnSpc>
                <a:spcPct val="100000"/>
              </a:lnSpc>
              <a:spcBef>
                <a:spcPts val="1295"/>
              </a:spcBef>
              <a:buChar char="•"/>
              <a:tabLst>
                <a:tab pos="371475" algn="l"/>
                <a:tab pos="372110" algn="l"/>
              </a:tabLst>
            </a:pPr>
            <a:r>
              <a:rPr lang="es-MX" sz="900" b="0" i="0" strike="noStrike" cap="none" spc="0" baseline="0" dirty="0">
                <a:solidFill>
                  <a:srgbClr val="29628E"/>
                </a:solidFill>
                <a:effectLst/>
                <a:latin typeface="Arial"/>
                <a:ea typeface="Arial"/>
                <a:cs typeface="Arial"/>
              </a:rPr>
              <a:t>HouseCalls le enviará un resumen de su visita a usted y a su médico de atención primaria.</a:t>
            </a:r>
          </a:p>
          <a:p>
            <a:pPr marL="371475" indent="-359410">
              <a:lnSpc>
                <a:spcPct val="100000"/>
              </a:lnSpc>
              <a:spcBef>
                <a:spcPts val="1295"/>
              </a:spcBef>
              <a:buChar char="•"/>
              <a:tabLst>
                <a:tab pos="371475" algn="l"/>
                <a:tab pos="372110" algn="l"/>
              </a:tabLst>
            </a:pPr>
            <a:r>
              <a:rPr lang="es-MX" sz="900" b="0" i="0" strike="noStrike" cap="none" spc="0" baseline="0" dirty="0">
                <a:solidFill>
                  <a:srgbClr val="29628E"/>
                </a:solidFill>
                <a:effectLst/>
                <a:latin typeface="Arial"/>
                <a:ea typeface="Arial"/>
                <a:cs typeface="Arial"/>
              </a:rPr>
              <a:t>Las visitas en video de UnitedHealthcare HouseCalls: una visita en video de HouseCalls utiliza tecnología para conectar a los miembros del plan con un profesional de la salud durante una hora completa para revisar su historial de salud y sus medicamentos actuales, comentar importantes exámenes de salud, identificar riesgos de salud y proporcionar educación de salud.</a:t>
            </a:r>
          </a:p>
        </p:txBody>
      </p:sp>
      <p:sp>
        <p:nvSpPr>
          <p:cNvPr id="28" name="object 8">
            <a:extLst>
              <a:ext uri="{FF2B5EF4-FFF2-40B4-BE49-F238E27FC236}">
                <a16:creationId xmlns:a16="http://schemas.microsoft.com/office/drawing/2014/main" id="{7E474D71-D87D-4A5B-A386-37755BD62BBE}"/>
              </a:ext>
            </a:extLst>
          </p:cNvPr>
          <p:cNvSpPr txBox="1"/>
          <p:nvPr/>
        </p:nvSpPr>
        <p:spPr>
          <a:xfrm>
            <a:off x="305669" y="58415"/>
            <a:ext cx="4987764" cy="2159381"/>
          </a:xfrm>
          <a:prstGeom prst="rect">
            <a:avLst/>
          </a:prstGeom>
        </p:spPr>
        <p:txBody>
          <a:bodyPr vert="horz" wrap="square" lIns="0" tIns="65405" rIns="0" bIns="0" rtlCol="0">
            <a:spAutoFit/>
          </a:bodyPr>
          <a:lstStyle/>
          <a:p>
            <a:pPr marL="62865" marR="907415">
              <a:lnSpc>
                <a:spcPts val="3479"/>
              </a:lnSpc>
              <a:spcBef>
                <a:spcPts val="515"/>
              </a:spcBef>
            </a:pPr>
            <a:r>
              <a:rPr lang="es-MX" sz="2800" b="0" i="0" strike="noStrike" cap="none" spc="-5" baseline="0" dirty="0">
                <a:solidFill>
                  <a:srgbClr val="29628F"/>
                </a:solidFill>
                <a:effectLst/>
                <a:latin typeface="Arial"/>
                <a:ea typeface="Arial"/>
                <a:cs typeface="Arial"/>
              </a:rPr>
              <a:t>U</a:t>
            </a:r>
            <a:r>
              <a:rPr lang="es-MX" sz="2800" b="0" i="0" strike="noStrike" cap="none" spc="0" baseline="0" dirty="0">
                <a:solidFill>
                  <a:srgbClr val="29628F"/>
                </a:solidFill>
                <a:effectLst/>
                <a:latin typeface="Arial"/>
                <a:ea typeface="Arial"/>
                <a:cs typeface="Arial"/>
              </a:rPr>
              <a:t>n</a:t>
            </a:r>
            <a:r>
              <a:rPr lang="es-MX" sz="2800" b="0" i="0" strike="noStrike" cap="none" spc="5" baseline="0" dirty="0">
                <a:solidFill>
                  <a:srgbClr val="29628F"/>
                </a:solidFill>
                <a:effectLst/>
                <a:latin typeface="Arial"/>
                <a:ea typeface="Arial"/>
                <a:cs typeface="Arial"/>
              </a:rPr>
              <a:t>i</a:t>
            </a:r>
            <a:r>
              <a:rPr lang="es-MX" sz="2800" b="0" i="0" strike="noStrike" cap="none" spc="0" baseline="0" dirty="0">
                <a:solidFill>
                  <a:srgbClr val="29628F"/>
                </a:solidFill>
                <a:effectLst/>
                <a:latin typeface="Arial"/>
                <a:ea typeface="Arial"/>
                <a:cs typeface="Arial"/>
              </a:rPr>
              <a:t>t</a:t>
            </a:r>
            <a:r>
              <a:rPr lang="es-MX" sz="2800" b="0" i="0" strike="noStrike" cap="none" spc="-10" baseline="0" dirty="0">
                <a:solidFill>
                  <a:srgbClr val="29628F"/>
                </a:solidFill>
                <a:effectLst/>
                <a:latin typeface="Arial"/>
                <a:ea typeface="Arial"/>
                <a:cs typeface="Arial"/>
              </a:rPr>
              <a:t>e</a:t>
            </a:r>
            <a:r>
              <a:rPr lang="es-MX" sz="2800" b="0" i="0" strike="noStrike" cap="none" spc="0" baseline="0" dirty="0">
                <a:solidFill>
                  <a:srgbClr val="29628F"/>
                </a:solidFill>
                <a:effectLst/>
                <a:latin typeface="Arial"/>
                <a:ea typeface="Arial"/>
                <a:cs typeface="Arial"/>
              </a:rPr>
              <a:t>dH</a:t>
            </a:r>
            <a:r>
              <a:rPr lang="es-MX" sz="2800" b="0" i="0" strike="noStrike" cap="none" spc="-10" baseline="0" dirty="0">
                <a:solidFill>
                  <a:srgbClr val="29628F"/>
                </a:solidFill>
                <a:effectLst/>
                <a:latin typeface="Arial"/>
                <a:ea typeface="Arial"/>
                <a:cs typeface="Arial"/>
              </a:rPr>
              <a:t>e</a:t>
            </a:r>
            <a:r>
              <a:rPr lang="es-MX" sz="2800" b="0" i="0" strike="noStrike" cap="none" spc="5" baseline="0" dirty="0">
                <a:solidFill>
                  <a:srgbClr val="29628F"/>
                </a:solidFill>
                <a:effectLst/>
                <a:latin typeface="Arial"/>
                <a:ea typeface="Arial"/>
                <a:cs typeface="Arial"/>
              </a:rPr>
              <a:t>a</a:t>
            </a:r>
            <a:r>
              <a:rPr lang="es-MX" sz="2800" b="0" i="0" strike="noStrike" cap="none" spc="-5" baseline="0" dirty="0">
                <a:solidFill>
                  <a:srgbClr val="29628F"/>
                </a:solidFill>
                <a:effectLst/>
                <a:latin typeface="Arial"/>
                <a:ea typeface="Arial"/>
                <a:cs typeface="Arial"/>
              </a:rPr>
              <a:t>l</a:t>
            </a:r>
            <a:r>
              <a:rPr lang="es-MX" sz="2800" b="0" i="0" strike="noStrike" cap="none" spc="0" baseline="0" dirty="0">
                <a:solidFill>
                  <a:srgbClr val="29628F"/>
                </a:solidFill>
                <a:effectLst/>
                <a:latin typeface="Arial"/>
                <a:ea typeface="Arial"/>
                <a:cs typeface="Arial"/>
              </a:rPr>
              <a:t>th</a:t>
            </a:r>
            <a:r>
              <a:rPr lang="es-MX" sz="2800" b="0" i="0" strike="noStrike" cap="none" spc="-5" baseline="0" dirty="0">
                <a:solidFill>
                  <a:srgbClr val="29628F"/>
                </a:solidFill>
                <a:effectLst/>
                <a:latin typeface="Arial"/>
                <a:ea typeface="Arial"/>
                <a:cs typeface="Arial"/>
              </a:rPr>
              <a:t>c</a:t>
            </a:r>
            <a:r>
              <a:rPr lang="es-MX" sz="2800" b="0" i="0" strike="noStrike" cap="none" spc="5" baseline="0" dirty="0">
                <a:solidFill>
                  <a:srgbClr val="29628F"/>
                </a:solidFill>
                <a:effectLst/>
                <a:latin typeface="Arial"/>
                <a:ea typeface="Arial"/>
                <a:cs typeface="Arial"/>
              </a:rPr>
              <a:t>a</a:t>
            </a:r>
            <a:r>
              <a:rPr lang="es-MX" sz="2800" b="0" i="0" strike="noStrike" cap="none" spc="-5" baseline="0" dirty="0">
                <a:solidFill>
                  <a:srgbClr val="29628F"/>
                </a:solidFill>
                <a:effectLst/>
                <a:latin typeface="Arial"/>
                <a:ea typeface="Arial"/>
                <a:cs typeface="Arial"/>
              </a:rPr>
              <a:t>re</a:t>
            </a:r>
            <a:r>
              <a:rPr lang="es-MX" sz="2800" b="0" i="0" strike="noStrike" cap="none" spc="0" baseline="77000" dirty="0">
                <a:solidFill>
                  <a:srgbClr val="29628F"/>
                </a:solidFill>
                <a:effectLst/>
                <a:latin typeface="Arial"/>
                <a:ea typeface="Arial"/>
                <a:cs typeface="Arial"/>
              </a:rPr>
              <a:t>®  </a:t>
            </a:r>
            <a:r>
              <a:rPr lang="es-MX" sz="2800" b="0" i="0" strike="noStrike" cap="none" spc="-5" baseline="0" dirty="0">
                <a:solidFill>
                  <a:srgbClr val="29628F"/>
                </a:solidFill>
                <a:effectLst/>
                <a:latin typeface="Arial"/>
                <a:ea typeface="Arial"/>
                <a:cs typeface="Arial"/>
              </a:rPr>
              <a:t>HouseCalls</a:t>
            </a:r>
            <a:endParaRPr sz="2800" dirty="0">
              <a:solidFill>
                <a:srgbClr val="29628F"/>
              </a:solidFill>
              <a:latin typeface="Arial" panose="020B0604020202020204" pitchFamily="34" charset="0"/>
              <a:cs typeface="Arial" panose="020B0604020202020204" pitchFamily="34" charset="0"/>
            </a:endParaRPr>
          </a:p>
          <a:p>
            <a:pPr marL="12700" marR="5080" indent="-635">
              <a:lnSpc>
                <a:spcPts val="1610"/>
              </a:lnSpc>
              <a:spcBef>
                <a:spcPts val="2145"/>
              </a:spcBef>
            </a:pPr>
            <a:r>
              <a:rPr lang="es-MX" sz="1400" b="0" i="0" strike="noStrike" cap="none" spc="0" baseline="0" dirty="0">
                <a:solidFill>
                  <a:srgbClr val="29628F"/>
                </a:solidFill>
                <a:effectLst/>
                <a:latin typeface="Arial"/>
                <a:ea typeface="Arial"/>
                <a:cs typeface="Arial"/>
              </a:rPr>
              <a:t>Chequeos anuales en casa </a:t>
            </a:r>
            <a:r>
              <a:rPr lang="es-MX" sz="1400" b="0" i="0" strike="noStrike" cap="none" spc="-5" baseline="0" dirty="0">
                <a:solidFill>
                  <a:srgbClr val="29628F"/>
                </a:solidFill>
                <a:effectLst/>
                <a:latin typeface="Arial"/>
                <a:ea typeface="Arial"/>
                <a:cs typeface="Arial"/>
              </a:rPr>
              <a:t>para </a:t>
            </a:r>
            <a:r>
              <a:rPr lang="es-MX" sz="1400" b="0" i="0" strike="noStrike" cap="none" spc="0" baseline="0" dirty="0">
                <a:solidFill>
                  <a:srgbClr val="29628F"/>
                </a:solidFill>
                <a:effectLst/>
                <a:latin typeface="Arial"/>
                <a:ea typeface="Arial"/>
                <a:cs typeface="Arial"/>
              </a:rPr>
              <a:t>ayudar a </a:t>
            </a:r>
            <a:r>
              <a:rPr lang="es-MX" sz="1400" b="0" i="0" strike="noStrike" cap="none" spc="-5" baseline="0" dirty="0">
                <a:solidFill>
                  <a:srgbClr val="29628F"/>
                </a:solidFill>
                <a:effectLst/>
                <a:latin typeface="Arial"/>
                <a:ea typeface="Arial"/>
                <a:cs typeface="Arial"/>
              </a:rPr>
              <a:t>mantenerse al día </a:t>
            </a:r>
            <a:r>
              <a:rPr lang="es-MX" sz="1400" b="0" i="0" strike="noStrike" cap="none" spc="0" baseline="0" dirty="0">
                <a:solidFill>
                  <a:srgbClr val="29628F"/>
                </a:solidFill>
                <a:effectLst/>
                <a:latin typeface="Arial"/>
                <a:ea typeface="Arial"/>
                <a:cs typeface="Arial"/>
              </a:rPr>
              <a:t>sobre su </a:t>
            </a:r>
            <a:r>
              <a:rPr lang="es-MX" sz="1400" b="0" i="0" strike="noStrike" cap="none" spc="-5" baseline="0" dirty="0">
                <a:solidFill>
                  <a:srgbClr val="29628F"/>
                </a:solidFill>
                <a:effectLst/>
                <a:latin typeface="Arial"/>
                <a:ea typeface="Arial"/>
                <a:cs typeface="Arial"/>
              </a:rPr>
              <a:t>salud entre las visitas </a:t>
            </a:r>
            <a:r>
              <a:rPr lang="es-MX" sz="1400" b="0" i="0" strike="noStrike" cap="none" spc="0" baseline="0" dirty="0">
                <a:solidFill>
                  <a:srgbClr val="29628F"/>
                </a:solidFill>
                <a:effectLst/>
                <a:latin typeface="Arial"/>
                <a:ea typeface="Arial"/>
                <a:cs typeface="Arial"/>
              </a:rPr>
              <a:t>regulares al </a:t>
            </a:r>
            <a:r>
              <a:rPr lang="es-MX" sz="1400" b="0" i="0" strike="noStrike" cap="none" spc="-5" baseline="0" dirty="0">
                <a:solidFill>
                  <a:srgbClr val="29628F"/>
                </a:solidFill>
                <a:effectLst/>
                <a:latin typeface="Arial"/>
                <a:ea typeface="Arial"/>
                <a:cs typeface="Arial"/>
              </a:rPr>
              <a:t>médico </a:t>
            </a:r>
            <a:r>
              <a:rPr lang="es-MX" sz="1400" b="0" i="0" strike="noStrike" cap="none" spc="0" baseline="0" dirty="0">
                <a:solidFill>
                  <a:srgbClr val="29628F"/>
                </a:solidFill>
                <a:effectLst/>
                <a:latin typeface="Arial"/>
                <a:ea typeface="Arial"/>
                <a:cs typeface="Arial"/>
              </a:rPr>
              <a:t>con un copago de</a:t>
            </a:r>
            <a:r>
              <a:rPr lang="es-MX" sz="1400" b="0" i="0" strike="noStrike" cap="none" spc="-25" baseline="0" dirty="0">
                <a:solidFill>
                  <a:srgbClr val="29628F"/>
                </a:solidFill>
                <a:effectLst/>
                <a:latin typeface="Arial"/>
                <a:ea typeface="Arial"/>
                <a:cs typeface="Arial"/>
              </a:rPr>
              <a:t>$0 </a:t>
            </a:r>
            <a:r>
              <a:rPr lang="es-MX" sz="1400" b="0" i="0" strike="noStrike" cap="none" spc="-5" baseline="0" dirty="0">
                <a:solidFill>
                  <a:srgbClr val="29628F"/>
                </a:solidFill>
                <a:effectLst/>
                <a:latin typeface="Arial"/>
                <a:ea typeface="Arial"/>
                <a:cs typeface="Arial"/>
              </a:rPr>
              <a:t>.</a:t>
            </a:r>
            <a:endParaRPr sz="1400" dirty="0">
              <a:solidFill>
                <a:srgbClr val="29628F"/>
              </a:solidFill>
              <a:latin typeface="Arial"/>
              <a:cs typeface="Arial"/>
            </a:endParaRPr>
          </a:p>
          <a:p>
            <a:pPr marL="12700">
              <a:lnSpc>
                <a:spcPct val="100000"/>
              </a:lnSpc>
              <a:spcBef>
                <a:spcPts val="765"/>
              </a:spcBef>
            </a:pPr>
            <a:r>
              <a:rPr lang="es-MX" sz="1500" b="1" i="0" strike="noStrike" cap="none" spc="-5" baseline="0" dirty="0">
                <a:solidFill>
                  <a:srgbClr val="29628F"/>
                </a:solidFill>
                <a:effectLst/>
                <a:latin typeface="Arial"/>
                <a:ea typeface="Arial"/>
                <a:cs typeface="Arial"/>
              </a:rPr>
              <a:t>Qué </a:t>
            </a:r>
            <a:r>
              <a:rPr lang="es-MX" sz="1500" b="1" i="0" strike="noStrike" cap="none" spc="0" baseline="0" dirty="0">
                <a:solidFill>
                  <a:srgbClr val="29628F"/>
                </a:solidFill>
                <a:effectLst/>
                <a:latin typeface="Arial"/>
                <a:ea typeface="Arial"/>
                <a:cs typeface="Arial"/>
              </a:rPr>
              <a:t> </a:t>
            </a:r>
            <a:r>
              <a:rPr lang="es-MX" sz="1500" b="1" i="0" strike="noStrike" cap="none" spc="-5" baseline="0" dirty="0">
                <a:solidFill>
                  <a:srgbClr val="29628F"/>
                </a:solidFill>
                <a:effectLst/>
                <a:latin typeface="Arial"/>
                <a:ea typeface="Arial"/>
                <a:cs typeface="Arial"/>
              </a:rPr>
              <a:t>esperar de </a:t>
            </a:r>
            <a:r>
              <a:rPr lang="es-MX" sz="1500" b="1" i="0" strike="noStrike" cap="none" spc="0" baseline="0" dirty="0">
                <a:solidFill>
                  <a:srgbClr val="29628F"/>
                </a:solidFill>
                <a:effectLst/>
                <a:latin typeface="Arial"/>
                <a:ea typeface="Arial"/>
                <a:cs typeface="Arial"/>
              </a:rPr>
              <a:t>una </a:t>
            </a:r>
            <a:r>
              <a:rPr lang="es-MX" sz="1500" b="1" i="0" strike="noStrike" cap="none" spc="-5" baseline="0" dirty="0">
                <a:solidFill>
                  <a:srgbClr val="29628F"/>
                </a:solidFill>
                <a:effectLst/>
                <a:latin typeface="Arial"/>
                <a:ea typeface="Arial"/>
                <a:cs typeface="Arial"/>
              </a:rPr>
              <a:t>visita de </a:t>
            </a:r>
            <a:r>
              <a:rPr lang="es-MX" sz="1500" b="1" i="0" strike="noStrike" cap="none" spc="-20" baseline="0" dirty="0">
                <a:solidFill>
                  <a:srgbClr val="29628F"/>
                </a:solidFill>
                <a:effectLst/>
                <a:latin typeface="Arial"/>
                <a:ea typeface="Arial"/>
                <a:cs typeface="Arial"/>
              </a:rPr>
              <a:t>HouseCalls</a:t>
            </a:r>
            <a:r>
              <a:rPr lang="es-MX" sz="1500" b="1" i="0" strike="noStrike" cap="none" spc="-5" baseline="0" dirty="0">
                <a:solidFill>
                  <a:srgbClr val="29628F"/>
                </a:solidFill>
                <a:effectLst/>
                <a:latin typeface="Arial"/>
                <a:ea typeface="Arial"/>
                <a:cs typeface="Arial"/>
              </a:rPr>
              <a:t>:</a:t>
            </a:r>
            <a:endParaRPr sz="1500" dirty="0">
              <a:solidFill>
                <a:srgbClr val="29628F"/>
              </a:solidFill>
              <a:latin typeface="Arial"/>
              <a:cs typeface="Arial"/>
            </a:endParaRPr>
          </a:p>
        </p:txBody>
      </p:sp>
      <p:sp>
        <p:nvSpPr>
          <p:cNvPr id="30" name="object 12">
            <a:extLst>
              <a:ext uri="{FF2B5EF4-FFF2-40B4-BE49-F238E27FC236}">
                <a16:creationId xmlns:a16="http://schemas.microsoft.com/office/drawing/2014/main" id="{939BA922-9E1C-4F66-8D48-E0BED182AA88}"/>
              </a:ext>
            </a:extLst>
          </p:cNvPr>
          <p:cNvSpPr txBox="1"/>
          <p:nvPr/>
        </p:nvSpPr>
        <p:spPr>
          <a:xfrm>
            <a:off x="5971610" y="1476539"/>
            <a:ext cx="1905635" cy="1530949"/>
          </a:xfrm>
          <a:prstGeom prst="rect">
            <a:avLst/>
          </a:prstGeom>
        </p:spPr>
        <p:txBody>
          <a:bodyPr vert="horz" wrap="square" lIns="0" tIns="38100" rIns="0" bIns="0" rtlCol="0">
            <a:spAutoFit/>
          </a:bodyPr>
          <a:lstStyle/>
          <a:p>
            <a:pPr marL="12700" marR="5080" algn="ctr">
              <a:lnSpc>
                <a:spcPct val="90700"/>
              </a:lnSpc>
              <a:spcBef>
                <a:spcPts val="300"/>
              </a:spcBef>
            </a:pPr>
            <a:r>
              <a:rPr lang="es-MX" sz="1800" b="0" i="0" strike="noStrike" cap="none" spc="0" baseline="0" dirty="0">
                <a:solidFill>
                  <a:srgbClr val="FFFFFF"/>
                </a:solidFill>
                <a:effectLst/>
                <a:latin typeface="Arial"/>
                <a:ea typeface="Arial"/>
                <a:cs typeface="Arial"/>
              </a:rPr>
              <a:t>Disfrute de una visita de </a:t>
            </a:r>
            <a:r>
              <a:rPr lang="es-MX" sz="1800" b="0" i="0" strike="noStrike" cap="none" spc="-105" baseline="0" dirty="0">
                <a:solidFill>
                  <a:srgbClr val="FFFFFF"/>
                </a:solidFill>
                <a:effectLst/>
                <a:latin typeface="Arial"/>
                <a:ea typeface="Arial"/>
                <a:cs typeface="Arial"/>
              </a:rPr>
              <a:t>atención </a:t>
            </a:r>
            <a:r>
              <a:rPr lang="es-MX" sz="1800" b="0" i="0" strike="noStrike" cap="none" spc="-5" baseline="0" dirty="0">
                <a:solidFill>
                  <a:srgbClr val="FFFFFF"/>
                </a:solidFill>
                <a:effectLst/>
                <a:latin typeface="Arial"/>
                <a:ea typeface="Arial"/>
                <a:cs typeface="Arial"/>
              </a:rPr>
              <a:t>preventiva por $0</a:t>
            </a:r>
            <a:r>
              <a:rPr lang="es-MX" sz="1800" b="0" i="0" strike="noStrike" cap="none" spc="0" baseline="0" dirty="0">
                <a:solidFill>
                  <a:srgbClr val="FFFFFF"/>
                </a:solidFill>
                <a:effectLst/>
                <a:latin typeface="Arial"/>
                <a:ea typeface="Arial"/>
                <a:cs typeface="Arial"/>
              </a:rPr>
              <a:t> </a:t>
            </a:r>
            <a:r>
              <a:rPr lang="es-MX" sz="1800" b="0" i="0" strike="noStrike" cap="none" spc="-5" baseline="0" dirty="0">
                <a:solidFill>
                  <a:srgbClr val="FFFFFF"/>
                </a:solidFill>
                <a:effectLst/>
                <a:latin typeface="Arial"/>
                <a:ea typeface="Arial"/>
                <a:cs typeface="Arial"/>
              </a:rPr>
              <a:t>en </a:t>
            </a:r>
            <a:r>
              <a:rPr lang="es-MX" sz="1800" b="0" i="0" strike="noStrike" cap="none" spc="0" baseline="0" dirty="0">
                <a:solidFill>
                  <a:srgbClr val="FFFFFF"/>
                </a:solidFill>
                <a:effectLst/>
                <a:latin typeface="Arial"/>
                <a:ea typeface="Arial"/>
                <a:cs typeface="Arial"/>
              </a:rPr>
              <a:t>la </a:t>
            </a:r>
            <a:r>
              <a:rPr lang="es-MX" sz="1800" b="0" i="0" strike="noStrike" cap="none" spc="-5" baseline="0" dirty="0">
                <a:solidFill>
                  <a:srgbClr val="FFFFFF"/>
                </a:solidFill>
                <a:effectLst/>
                <a:latin typeface="Arial"/>
                <a:ea typeface="Arial"/>
                <a:cs typeface="Arial"/>
              </a:rPr>
              <a:t>privacidad de </a:t>
            </a:r>
            <a:r>
              <a:rPr lang="es-MX" sz="1800" b="0" i="0" strike="noStrike" cap="none" spc="0" baseline="0" dirty="0">
                <a:solidFill>
                  <a:srgbClr val="FFFFFF"/>
                </a:solidFill>
                <a:effectLst/>
                <a:latin typeface="Arial"/>
                <a:ea typeface="Arial"/>
                <a:cs typeface="Arial"/>
              </a:rPr>
              <a:t>su </a:t>
            </a:r>
            <a:r>
              <a:rPr lang="es-MX" sz="1800" b="0" i="0" strike="noStrike" cap="none" spc="-5" baseline="0" dirty="0">
                <a:solidFill>
                  <a:srgbClr val="FFFFFF"/>
                </a:solidFill>
                <a:effectLst/>
                <a:latin typeface="Arial"/>
                <a:ea typeface="Arial"/>
                <a:cs typeface="Arial"/>
              </a:rPr>
              <a:t>propio</a:t>
            </a:r>
            <a:r>
              <a:rPr lang="es-MX" sz="1800" b="0" i="0" strike="noStrike" cap="none" spc="-20" baseline="0" dirty="0">
                <a:solidFill>
                  <a:srgbClr val="FFFFFF"/>
                </a:solidFill>
                <a:effectLst/>
                <a:latin typeface="Arial"/>
                <a:ea typeface="Arial"/>
                <a:cs typeface="Arial"/>
              </a:rPr>
              <a:t> </a:t>
            </a:r>
            <a:r>
              <a:rPr lang="es-MX" sz="1800" b="0" i="0" strike="noStrike" cap="none" spc="-5" baseline="0" dirty="0">
                <a:solidFill>
                  <a:srgbClr val="FFFFFF"/>
                </a:solidFill>
                <a:effectLst/>
                <a:latin typeface="Arial"/>
                <a:ea typeface="Arial"/>
                <a:cs typeface="Arial"/>
              </a:rPr>
              <a:t>hogar*</a:t>
            </a:r>
            <a:endParaRPr sz="1800" dirty="0">
              <a:latin typeface="Arial"/>
              <a:cs typeface="Arial"/>
            </a:endParaRPr>
          </a:p>
        </p:txBody>
      </p:sp>
      <p:sp>
        <p:nvSpPr>
          <p:cNvPr id="31" name="object 13">
            <a:extLst>
              <a:ext uri="{FF2B5EF4-FFF2-40B4-BE49-F238E27FC236}">
                <a16:creationId xmlns:a16="http://schemas.microsoft.com/office/drawing/2014/main" id="{8F5FE1EB-2C89-4340-940C-40FD14978EAA}"/>
              </a:ext>
            </a:extLst>
          </p:cNvPr>
          <p:cNvSpPr/>
          <p:nvPr/>
        </p:nvSpPr>
        <p:spPr>
          <a:xfrm>
            <a:off x="6353568" y="333540"/>
            <a:ext cx="1142994" cy="1142999"/>
          </a:xfrm>
          <a:prstGeom prst="rect">
            <a:avLst/>
          </a:prstGeom>
          <a:blipFill>
            <a:blip r:embed="rId4"/>
            <a:stretch>
              <a:fillRect/>
            </a:stretch>
          </a:blipFill>
        </p:spPr>
        <p:txBody>
          <a:bodyPr wrap="square" lIns="0" tIns="0" rIns="0" bIns="0" rtlCol="0"/>
          <a:lstStyle/>
          <a:p>
            <a:endParaRPr/>
          </a:p>
        </p:txBody>
      </p:sp>
      <p:sp>
        <p:nvSpPr>
          <p:cNvPr id="33" name="object 6">
            <a:extLst>
              <a:ext uri="{FF2B5EF4-FFF2-40B4-BE49-F238E27FC236}">
                <a16:creationId xmlns:a16="http://schemas.microsoft.com/office/drawing/2014/main" id="{3F8ED8FC-7DF8-4E6D-8137-0FB5ADFDD5C2}"/>
              </a:ext>
            </a:extLst>
          </p:cNvPr>
          <p:cNvSpPr txBox="1"/>
          <p:nvPr/>
        </p:nvSpPr>
        <p:spPr>
          <a:xfrm>
            <a:off x="4385141" y="4743644"/>
            <a:ext cx="4756150" cy="358775"/>
          </a:xfrm>
          <a:prstGeom prst="rect">
            <a:avLst/>
          </a:prstGeom>
        </p:spPr>
        <p:txBody>
          <a:bodyPr vert="horz" wrap="square" lIns="0" tIns="12065" rIns="0" bIns="0" rtlCol="0">
            <a:spAutoFit/>
          </a:bodyPr>
          <a:lstStyle>
            <a:defPPr>
              <a:defRPr lang="en-US"/>
            </a:defPPr>
            <a:lvl1pPr marL="0" algn="l" defTabSz="914400" rtl="0" eaLnBrk="1" latinLnBrk="0" hangingPunct="1">
              <a:defRPr sz="800" b="0" i="0" kern="1200">
                <a:solidFill>
                  <a:srgbClr val="122377"/>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56640" marR="5080" lvl="0" indent="-1044575" algn="l" defTabSz="914400" rtl="0" eaLnBrk="1" fontAlgn="auto" latinLnBrk="0" hangingPunct="1">
              <a:lnSpc>
                <a:spcPts val="910"/>
              </a:lnSpc>
              <a:spcBef>
                <a:spcPts val="95"/>
              </a:spcBef>
              <a:spcAft>
                <a:spcPct val="0"/>
              </a:spcAft>
              <a:buClrTx/>
              <a:buSzTx/>
              <a:buFontTx/>
              <a:buNone/>
              <a:defRPr/>
            </a:pPr>
            <a:r>
              <a:rPr lang="es-MX" sz="800" b="0" i="0" strike="noStrike" cap="none" spc="0" baseline="0" dirty="0">
                <a:solidFill>
                  <a:srgbClr val="29628F"/>
                </a:solidFill>
                <a:effectLst/>
                <a:latin typeface="Arial"/>
                <a:ea typeface="Arial"/>
                <a:cs typeface="Arial"/>
              </a:rPr>
              <a:t>©2021 United HealthCare Services, Inc. </a:t>
            </a:r>
            <a:r>
              <a:rPr lang="es-MX" sz="800" b="0" i="0" strike="noStrike" cap="none" spc="-5" baseline="0" dirty="0">
                <a:solidFill>
                  <a:srgbClr val="29628F"/>
                </a:solidFill>
                <a:effectLst/>
                <a:latin typeface="Arial"/>
                <a:ea typeface="Arial"/>
                <a:cs typeface="Arial"/>
              </a:rPr>
              <a:t>Todos</a:t>
            </a:r>
            <a:r>
              <a:rPr lang="es-MX" sz="800" b="0" i="0" strike="noStrike" cap="none" spc="0" baseline="0" dirty="0">
                <a:solidFill>
                  <a:srgbClr val="29628F"/>
                </a:solidFill>
                <a:effectLst/>
                <a:latin typeface="Arial"/>
                <a:ea typeface="Arial"/>
                <a:cs typeface="Arial"/>
              </a:rPr>
              <a:t> los derechos reservados. Información de propiedad de UnitedHealth Group.  </a:t>
            </a:r>
            <a:r>
              <a:rPr lang="es-MX" sz="800" b="0" i="0" strike="noStrike" cap="none" spc="-5" baseline="0" dirty="0">
                <a:solidFill>
                  <a:srgbClr val="29628F"/>
                </a:solidFill>
                <a:effectLst/>
                <a:latin typeface="Arial"/>
                <a:ea typeface="Arial"/>
                <a:cs typeface="Arial"/>
              </a:rPr>
              <a:t>No</a:t>
            </a:r>
            <a:r>
              <a:rPr lang="es-MX" sz="800" b="0" i="0" strike="noStrike" cap="none" spc="0" baseline="0" dirty="0">
                <a:solidFill>
                  <a:srgbClr val="29628F"/>
                </a:solidFill>
                <a:effectLst/>
                <a:latin typeface="Arial"/>
                <a:ea typeface="Arial"/>
                <a:cs typeface="Arial"/>
              </a:rPr>
              <a:t> distribuir ni reproducir sin el </a:t>
            </a:r>
            <a:r>
              <a:rPr lang="es-MX" sz="800" b="0" i="0" strike="noStrike" cap="none" spc="-5" baseline="0" dirty="0">
                <a:solidFill>
                  <a:srgbClr val="29628F"/>
                </a:solidFill>
                <a:effectLst/>
                <a:latin typeface="Arial"/>
                <a:ea typeface="Arial"/>
                <a:cs typeface="Arial"/>
              </a:rPr>
              <a:t>permiso</a:t>
            </a:r>
            <a:r>
              <a:rPr lang="es-MX" sz="800" b="0" i="0" strike="noStrike" cap="none" spc="0" baseline="0" dirty="0">
                <a:solidFill>
                  <a:srgbClr val="29628F"/>
                </a:solidFill>
                <a:effectLst/>
                <a:latin typeface="Arial"/>
                <a:ea typeface="Arial"/>
                <a:cs typeface="Arial"/>
              </a:rPr>
              <a:t> expreso de UnitedHealth</a:t>
            </a:r>
            <a:r>
              <a:rPr lang="es-MX" sz="800" b="0" i="0" strike="noStrike" cap="none" spc="55" baseline="0" dirty="0">
                <a:solidFill>
                  <a:srgbClr val="29628F"/>
                </a:solidFill>
                <a:effectLst/>
                <a:latin typeface="Arial"/>
                <a:ea typeface="Arial"/>
                <a:cs typeface="Arial"/>
              </a:rPr>
              <a:t> </a:t>
            </a:r>
            <a:r>
              <a:rPr lang="es-MX" sz="800" b="0" i="0" strike="noStrike" cap="none" spc="0" baseline="0" dirty="0">
                <a:solidFill>
                  <a:srgbClr val="29628F"/>
                </a:solidFill>
                <a:effectLst/>
                <a:latin typeface="Arial"/>
                <a:ea typeface="Arial"/>
                <a:cs typeface="Arial"/>
              </a:rPr>
              <a:t>Group.</a:t>
            </a:r>
          </a:p>
        </p:txBody>
      </p:sp>
      <p:sp>
        <p:nvSpPr>
          <p:cNvPr id="2" name="Rectangle 1">
            <a:extLst>
              <a:ext uri="{FF2B5EF4-FFF2-40B4-BE49-F238E27FC236}">
                <a16:creationId xmlns:a16="http://schemas.microsoft.com/office/drawing/2014/main" id="{9899D67B-A14B-425F-8879-B63963C492A0}"/>
              </a:ext>
            </a:extLst>
          </p:cNvPr>
          <p:cNvSpPr/>
          <p:nvPr/>
        </p:nvSpPr>
        <p:spPr>
          <a:xfrm>
            <a:off x="5377539" y="4071634"/>
            <a:ext cx="3815080" cy="259080"/>
          </a:xfrm>
          <a:prstGeom prst="rect">
            <a:avLst/>
          </a:prstGeom>
        </p:spPr>
        <p:txBody>
          <a:bodyPr wrap="none">
            <a:spAutoFit/>
          </a:bodyPr>
          <a:lstStyle/>
          <a:p>
            <a:r>
              <a:rPr lang="es-MX" sz="1100" b="0" i="0" strike="noStrike" cap="none" spc="0" baseline="0" dirty="0">
                <a:solidFill>
                  <a:srgbClr val="29628F"/>
                </a:solidFill>
                <a:effectLst/>
                <a:latin typeface="Calibri"/>
                <a:ea typeface="Calibri"/>
                <a:cs typeface="Calibri"/>
              </a:rPr>
              <a:t>*Es posible que HouseCalls no esté disponible en todas las áreas</a:t>
            </a:r>
          </a:p>
        </p:txBody>
      </p:sp>
    </p:spTree>
    <p:extLst>
      <p:ext uri="{BB962C8B-B14F-4D97-AF65-F5344CB8AC3E}">
        <p14:creationId xmlns:p14="http://schemas.microsoft.com/office/powerpoint/2010/main" val="195343462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D8E707-0E0B-CA4C-A294-2AFE530E869D}"/>
              </a:ext>
            </a:extLst>
          </p:cNvPr>
          <p:cNvPicPr>
            <a:picLocks noChangeAspect="1"/>
          </p:cNvPicPr>
          <p:nvPr/>
        </p:nvPicPr>
        <p:blipFill>
          <a:blip r:embed="rId3"/>
          <a:stretch>
            <a:fillRect/>
          </a:stretch>
        </p:blipFill>
        <p:spPr>
          <a:xfrm>
            <a:off x="-18553" y="-4622"/>
            <a:ext cx="9162553" cy="5143500"/>
          </a:xfrm>
          <a:prstGeom prst="rect">
            <a:avLst/>
          </a:prstGeom>
        </p:spPr>
      </p:pic>
      <p:sp>
        <p:nvSpPr>
          <p:cNvPr id="12" name="TextBox 11">
            <a:extLst>
              <a:ext uri="{FF2B5EF4-FFF2-40B4-BE49-F238E27FC236}">
                <a16:creationId xmlns:a16="http://schemas.microsoft.com/office/drawing/2014/main" id="{1D3CD92B-5190-B745-9E4A-F06B964A5DD0}"/>
              </a:ext>
            </a:extLst>
          </p:cNvPr>
          <p:cNvSpPr txBox="1"/>
          <p:nvPr/>
        </p:nvSpPr>
        <p:spPr>
          <a:xfrm>
            <a:off x="-18553" y="106790"/>
            <a:ext cx="9455522" cy="605070"/>
          </a:xfrm>
          <a:prstGeom prst="rect">
            <a:avLst/>
          </a:prstGeom>
          <a:noFill/>
        </p:spPr>
        <p:txBody>
          <a:bodyPr wrap="square" rtlCol="0" anchor="t">
            <a:noAutofit/>
          </a:bodyPr>
          <a:lstStyle/>
          <a:p>
            <a:endParaRPr lang="en-US" sz="2800">
              <a:solidFill>
                <a:srgbClr val="29628F"/>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9174694-1341-43C4-93D5-5A12D8DE73A8}"/>
              </a:ext>
            </a:extLst>
          </p:cNvPr>
          <p:cNvPicPr>
            <a:picLocks noChangeAspect="1"/>
          </p:cNvPicPr>
          <p:nvPr/>
        </p:nvPicPr>
        <p:blipFill>
          <a:blip r:embed="rId4"/>
          <a:stretch>
            <a:fillRect/>
          </a:stretch>
        </p:blipFill>
        <p:spPr>
          <a:xfrm>
            <a:off x="7787093" y="293445"/>
            <a:ext cx="896190" cy="896190"/>
          </a:xfrm>
          <a:prstGeom prst="rect">
            <a:avLst/>
          </a:prstGeom>
        </p:spPr>
      </p:pic>
      <p:sp>
        <p:nvSpPr>
          <p:cNvPr id="18" name="object 6">
            <a:extLst>
              <a:ext uri="{FF2B5EF4-FFF2-40B4-BE49-F238E27FC236}">
                <a16:creationId xmlns:a16="http://schemas.microsoft.com/office/drawing/2014/main" id="{CF32BCC1-A15F-4EEB-A4C3-10BF67152C4F}"/>
              </a:ext>
            </a:extLst>
          </p:cNvPr>
          <p:cNvSpPr txBox="1"/>
          <p:nvPr/>
        </p:nvSpPr>
        <p:spPr>
          <a:xfrm>
            <a:off x="4242994" y="4691578"/>
            <a:ext cx="4756150" cy="358775"/>
          </a:xfrm>
          <a:prstGeom prst="rect">
            <a:avLst/>
          </a:prstGeom>
        </p:spPr>
        <p:txBody>
          <a:bodyPr vert="horz" wrap="square" lIns="0" tIns="12065" rIns="0" bIns="0" rtlCol="0">
            <a:spAutoFit/>
          </a:bodyPr>
          <a:lstStyle>
            <a:defPPr>
              <a:defRPr lang="en-US"/>
            </a:defPPr>
            <a:lvl1pPr marL="0" algn="l" defTabSz="914400" rtl="0" eaLnBrk="1" latinLnBrk="0" hangingPunct="1">
              <a:defRPr sz="800" b="0" i="0" kern="1200">
                <a:solidFill>
                  <a:srgbClr val="122377"/>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56640" marR="5080" lvl="0" indent="-1044575" algn="l" defTabSz="914400" rtl="0" eaLnBrk="1" fontAlgn="auto" latinLnBrk="0" hangingPunct="1">
              <a:lnSpc>
                <a:spcPts val="910"/>
              </a:lnSpc>
              <a:spcBef>
                <a:spcPts val="95"/>
              </a:spcBef>
              <a:spcAft>
                <a:spcPct val="0"/>
              </a:spcAft>
              <a:buClrTx/>
              <a:buSzTx/>
              <a:buFontTx/>
              <a:buNone/>
              <a:defRPr/>
            </a:pPr>
            <a:r>
              <a:rPr lang="es-MX" sz="800" b="0" i="0" strike="noStrike" cap="none" spc="0" baseline="0" dirty="0">
                <a:solidFill>
                  <a:srgbClr val="29628F"/>
                </a:solidFill>
                <a:effectLst/>
                <a:latin typeface="Arial"/>
                <a:ea typeface="Arial"/>
                <a:cs typeface="Arial"/>
              </a:rPr>
              <a:t>©2021 </a:t>
            </a:r>
            <a:r>
              <a:rPr lang="es-MX" sz="800" b="0" i="0" strike="noStrike" cap="none" spc="0" baseline="0" dirty="0" err="1">
                <a:solidFill>
                  <a:srgbClr val="29628F"/>
                </a:solidFill>
                <a:effectLst/>
                <a:latin typeface="Arial"/>
                <a:ea typeface="Arial"/>
                <a:cs typeface="Arial"/>
              </a:rPr>
              <a:t>United</a:t>
            </a:r>
            <a:r>
              <a:rPr lang="es-MX" sz="800" b="0" i="0" strike="noStrike" cap="none" spc="0" baseline="0" dirty="0">
                <a:solidFill>
                  <a:srgbClr val="29628F"/>
                </a:solidFill>
                <a:effectLst/>
                <a:latin typeface="Arial"/>
                <a:ea typeface="Arial"/>
                <a:cs typeface="Arial"/>
              </a:rPr>
              <a:t> </a:t>
            </a:r>
            <a:r>
              <a:rPr lang="es-MX" sz="800" b="0" i="0" strike="noStrike" cap="none" spc="0" baseline="0" dirty="0" err="1">
                <a:solidFill>
                  <a:srgbClr val="29628F"/>
                </a:solidFill>
                <a:effectLst/>
                <a:latin typeface="Arial"/>
                <a:ea typeface="Arial"/>
                <a:cs typeface="Arial"/>
              </a:rPr>
              <a:t>HealthCare</a:t>
            </a:r>
            <a:r>
              <a:rPr lang="es-MX" sz="800" b="0" i="0" strike="noStrike" cap="none" spc="0" baseline="0" dirty="0">
                <a:solidFill>
                  <a:srgbClr val="29628F"/>
                </a:solidFill>
                <a:effectLst/>
                <a:latin typeface="Arial"/>
                <a:ea typeface="Arial"/>
                <a:cs typeface="Arial"/>
              </a:rPr>
              <a:t> Services, Inc. </a:t>
            </a:r>
            <a:r>
              <a:rPr lang="es-MX" sz="800" b="0" i="0" strike="noStrike" cap="none" spc="-5" baseline="0" dirty="0">
                <a:solidFill>
                  <a:srgbClr val="29628F"/>
                </a:solidFill>
                <a:effectLst/>
                <a:latin typeface="Arial"/>
                <a:ea typeface="Arial"/>
                <a:cs typeface="Arial"/>
              </a:rPr>
              <a:t>Todos</a:t>
            </a:r>
            <a:r>
              <a:rPr lang="es-MX" sz="800" b="0" i="0" strike="noStrike" cap="none" spc="0" baseline="0" dirty="0">
                <a:solidFill>
                  <a:srgbClr val="29628F"/>
                </a:solidFill>
                <a:effectLst/>
                <a:latin typeface="Arial"/>
                <a:ea typeface="Arial"/>
                <a:cs typeface="Arial"/>
              </a:rPr>
              <a:t> los derechos reservados. Información de propiedad de UnitedHealth </a:t>
            </a:r>
            <a:r>
              <a:rPr lang="es-MX" sz="800" b="0" i="0" strike="noStrike" cap="none" spc="0" baseline="0" dirty="0" err="1">
                <a:solidFill>
                  <a:srgbClr val="29628F"/>
                </a:solidFill>
                <a:effectLst/>
                <a:latin typeface="Arial"/>
                <a:ea typeface="Arial"/>
                <a:cs typeface="Arial"/>
              </a:rPr>
              <a:t>Group</a:t>
            </a:r>
            <a:r>
              <a:rPr lang="es-MX" sz="800" b="0" i="0" strike="noStrike" cap="none" spc="0" baseline="0" dirty="0">
                <a:solidFill>
                  <a:srgbClr val="29628F"/>
                </a:solidFill>
                <a:effectLst/>
                <a:latin typeface="Arial"/>
                <a:ea typeface="Arial"/>
                <a:cs typeface="Arial"/>
              </a:rPr>
              <a:t>.  </a:t>
            </a:r>
            <a:r>
              <a:rPr lang="es-MX" sz="800" b="0" i="0" strike="noStrike" cap="none" spc="-5" baseline="0" dirty="0">
                <a:solidFill>
                  <a:srgbClr val="29628F"/>
                </a:solidFill>
                <a:effectLst/>
                <a:latin typeface="Arial"/>
                <a:ea typeface="Arial"/>
                <a:cs typeface="Arial"/>
              </a:rPr>
              <a:t>No</a:t>
            </a:r>
            <a:r>
              <a:rPr lang="es-MX" sz="800" b="0" i="0" strike="noStrike" cap="none" spc="0" baseline="0" dirty="0">
                <a:solidFill>
                  <a:srgbClr val="29628F"/>
                </a:solidFill>
                <a:effectLst/>
                <a:latin typeface="Arial"/>
                <a:ea typeface="Arial"/>
                <a:cs typeface="Arial"/>
              </a:rPr>
              <a:t> distribuir ni reproducir sin el </a:t>
            </a:r>
            <a:r>
              <a:rPr lang="es-MX" sz="800" b="0" i="0" strike="noStrike" cap="none" spc="-5" baseline="0" dirty="0">
                <a:solidFill>
                  <a:srgbClr val="29628F"/>
                </a:solidFill>
                <a:effectLst/>
                <a:latin typeface="Arial"/>
                <a:ea typeface="Arial"/>
                <a:cs typeface="Arial"/>
              </a:rPr>
              <a:t>permiso</a:t>
            </a:r>
            <a:r>
              <a:rPr lang="es-MX" sz="800" b="0" i="0" strike="noStrike" cap="none" spc="0" baseline="0" dirty="0">
                <a:solidFill>
                  <a:srgbClr val="29628F"/>
                </a:solidFill>
                <a:effectLst/>
                <a:latin typeface="Arial"/>
                <a:ea typeface="Arial"/>
                <a:cs typeface="Arial"/>
              </a:rPr>
              <a:t> expreso de UnitedHealth</a:t>
            </a:r>
            <a:r>
              <a:rPr lang="es-MX" sz="800" b="0" i="0" strike="noStrike" cap="none" spc="55" baseline="0" dirty="0">
                <a:solidFill>
                  <a:srgbClr val="29628F"/>
                </a:solidFill>
                <a:effectLst/>
                <a:latin typeface="Arial"/>
                <a:ea typeface="Arial"/>
                <a:cs typeface="Arial"/>
              </a:rPr>
              <a:t> </a:t>
            </a:r>
            <a:r>
              <a:rPr lang="es-MX" sz="800" b="0" i="0" strike="noStrike" cap="none" spc="0" baseline="0" dirty="0" err="1">
                <a:solidFill>
                  <a:srgbClr val="29628F"/>
                </a:solidFill>
                <a:effectLst/>
                <a:latin typeface="Arial"/>
                <a:ea typeface="Arial"/>
                <a:cs typeface="Arial"/>
              </a:rPr>
              <a:t>Group</a:t>
            </a:r>
            <a:r>
              <a:rPr lang="es-MX" sz="800" b="0" i="0" strike="noStrike" cap="none" spc="0" baseline="0" dirty="0">
                <a:solidFill>
                  <a:srgbClr val="29628F"/>
                </a:solidFill>
                <a:effectLst/>
                <a:latin typeface="Arial"/>
                <a:ea typeface="Arial"/>
                <a:cs typeface="Arial"/>
              </a:rPr>
              <a:t>.</a:t>
            </a:r>
          </a:p>
        </p:txBody>
      </p:sp>
      <p:sp>
        <p:nvSpPr>
          <p:cNvPr id="4" name="Title 3">
            <a:extLst>
              <a:ext uri="{FF2B5EF4-FFF2-40B4-BE49-F238E27FC236}">
                <a16:creationId xmlns:a16="http://schemas.microsoft.com/office/drawing/2014/main" id="{B4187DEE-9823-4D47-9C5F-0C1E196958BA}"/>
              </a:ext>
            </a:extLst>
          </p:cNvPr>
          <p:cNvSpPr>
            <a:spLocks noGrp="1"/>
          </p:cNvSpPr>
          <p:nvPr>
            <p:ph type="title"/>
          </p:nvPr>
        </p:nvSpPr>
        <p:spPr/>
        <p:txBody>
          <a:bodyPr>
            <a:normAutofit fontScale="90000"/>
          </a:bodyPr>
          <a:lstStyle/>
          <a:p>
            <a:r>
              <a:rPr lang="es-MX" sz="3600" b="0" i="0" strike="noStrike" cap="none" spc="0" baseline="0">
                <a:solidFill>
                  <a:srgbClr val="29628F"/>
                </a:solidFill>
                <a:effectLst/>
                <a:latin typeface="Arial"/>
                <a:ea typeface="Arial"/>
                <a:cs typeface="Arial"/>
              </a:rPr>
              <a:t>Beneficios y recursos adicionales: </a:t>
            </a:r>
            <a:br>
              <a:rPr sz="3600"/>
            </a:br>
            <a:r>
              <a:rPr lang="es-MX" sz="3600" b="0" i="0" strike="noStrike" cap="none" spc="0" baseline="0">
                <a:solidFill>
                  <a:srgbClr val="29628F"/>
                </a:solidFill>
                <a:effectLst/>
                <a:latin typeface="Arial"/>
                <a:ea typeface="Arial"/>
                <a:cs typeface="Arial"/>
              </a:rPr>
              <a:t>Programas Rally Coach</a:t>
            </a:r>
            <a:endParaRPr lang="en-US"/>
          </a:p>
        </p:txBody>
      </p:sp>
      <p:sp>
        <p:nvSpPr>
          <p:cNvPr id="5" name="Content Placeholder 4">
            <a:extLst>
              <a:ext uri="{FF2B5EF4-FFF2-40B4-BE49-F238E27FC236}">
                <a16:creationId xmlns:a16="http://schemas.microsoft.com/office/drawing/2014/main" id="{DBE5B673-1B42-4F7E-8D68-3E62B8326666}"/>
              </a:ext>
            </a:extLst>
          </p:cNvPr>
          <p:cNvSpPr>
            <a:spLocks noGrp="1"/>
          </p:cNvSpPr>
          <p:nvPr>
            <p:ph idx="1"/>
          </p:nvPr>
        </p:nvSpPr>
        <p:spPr>
          <a:xfrm>
            <a:off x="619373" y="1268016"/>
            <a:ext cx="7886700" cy="3263504"/>
          </a:xfrm>
        </p:spPr>
        <p:txBody>
          <a:bodyPr>
            <a:normAutofit fontScale="87500" lnSpcReduction="20000"/>
          </a:bodyPr>
          <a:lstStyle/>
          <a:p>
            <a:pPr marL="0" marR="98425" indent="0">
              <a:lnSpc>
                <a:spcPct val="99500"/>
              </a:lnSpc>
              <a:spcBef>
                <a:spcPts val="2490"/>
              </a:spcBef>
              <a:buNone/>
            </a:pPr>
            <a:r>
              <a:rPr lang="es-MX" sz="1200" b="0" i="0" strike="noStrike" cap="none" spc="-5" baseline="0" dirty="0">
                <a:solidFill>
                  <a:srgbClr val="29628F"/>
                </a:solidFill>
                <a:effectLst/>
                <a:latin typeface="Arial"/>
                <a:ea typeface="Arial"/>
                <a:cs typeface="Arial"/>
              </a:rPr>
              <a:t>Usted tiene acceso a 3 programas únicos que proporcionan apoyo de coaching en línea y telefónico diseñados para apoyar sus objetivos de salud y bienestar</a:t>
            </a:r>
          </a:p>
          <a:p>
            <a:pPr marL="182880" marR="98425" indent="-285750">
              <a:lnSpc>
                <a:spcPct val="99500"/>
              </a:lnSpc>
              <a:spcBef>
                <a:spcPts val="600"/>
              </a:spcBef>
            </a:pPr>
            <a:r>
              <a:rPr lang="es-MX" sz="1200" b="1" i="0" strike="noStrike" cap="none" spc="-5" baseline="0" dirty="0">
                <a:solidFill>
                  <a:srgbClr val="29628F"/>
                </a:solidFill>
                <a:effectLst/>
                <a:latin typeface="Arial"/>
                <a:ea typeface="Arial"/>
                <a:cs typeface="Arial"/>
              </a:rPr>
              <a:t>Real Appeal</a:t>
            </a:r>
            <a:r>
              <a:rPr lang="es-MX" sz="1200" b="1" i="0" strike="noStrike" cap="none" spc="-5" baseline="30000" dirty="0">
                <a:solidFill>
                  <a:srgbClr val="29628F"/>
                </a:solidFill>
                <a:effectLst/>
                <a:latin typeface="Arial"/>
                <a:ea typeface="Arial"/>
                <a:cs typeface="Arial"/>
              </a:rPr>
              <a:t>®</a:t>
            </a:r>
            <a:r>
              <a:rPr lang="es-MX" sz="1200" b="1" i="0" strike="noStrike" cap="none" spc="-5" baseline="0" dirty="0">
                <a:solidFill>
                  <a:srgbClr val="29628F"/>
                </a:solidFill>
                <a:effectLst/>
                <a:latin typeface="Arial"/>
                <a:ea typeface="Arial"/>
                <a:cs typeface="Arial"/>
              </a:rPr>
              <a:t> </a:t>
            </a:r>
            <a:r>
              <a:rPr lang="es-MX" sz="1200" b="0" i="0" strike="noStrike" cap="none" spc="-5" baseline="0" dirty="0">
                <a:solidFill>
                  <a:srgbClr val="29628F"/>
                </a:solidFill>
                <a:effectLst/>
                <a:latin typeface="Arial"/>
                <a:ea typeface="Arial"/>
                <a:cs typeface="Arial"/>
              </a:rPr>
              <a:t>es un sencillo programa en línea paso a paso que ayuda a hacer que perder peso sea divertido. El programa ofrece herramientas que pueden ayudarlo a perder peso, reducir el riesgo de desarrollar padecimientos graves, ganar energía y alcanzar sus objetivos de salud a largo plazo, sin costo adicional.*</a:t>
            </a:r>
          </a:p>
          <a:p>
            <a:pPr marL="0" marR="98425">
              <a:lnSpc>
                <a:spcPct val="99500"/>
              </a:lnSpc>
            </a:pPr>
            <a:r>
              <a:rPr lang="es-MX" sz="1200" b="0" i="0" strike="noStrike" cap="none" spc="-5" baseline="0" dirty="0">
                <a:solidFill>
                  <a:srgbClr val="29628F"/>
                </a:solidFill>
                <a:effectLst/>
                <a:latin typeface="Arial"/>
                <a:ea typeface="Arial"/>
                <a:cs typeface="Arial"/>
              </a:rPr>
              <a:t>Cuando se inscribe en Real Appeal, usted recibe:</a:t>
            </a:r>
          </a:p>
          <a:p>
            <a:pPr marL="914400" marR="98425" lvl="1" indent="-285750">
              <a:lnSpc>
                <a:spcPct val="99500"/>
              </a:lnSpc>
              <a:buFont typeface="Arial" panose="020B0604020202020204" pitchFamily="34" charset="0"/>
              <a:buChar char="–"/>
            </a:pPr>
            <a:r>
              <a:rPr lang="es-MX" sz="1200" b="0" i="0" strike="noStrike" cap="none" spc="-5" baseline="0" dirty="0">
                <a:solidFill>
                  <a:srgbClr val="29628F"/>
                </a:solidFill>
                <a:effectLst/>
                <a:latin typeface="Arial"/>
                <a:ea typeface="Arial"/>
                <a:cs typeface="Arial"/>
              </a:rPr>
              <a:t>Un Coach de transformación que dirige sesiones semanales en grupo en línea</a:t>
            </a:r>
          </a:p>
          <a:p>
            <a:pPr marL="914400" marR="98425" lvl="1" indent="-285750">
              <a:lnSpc>
                <a:spcPct val="99500"/>
              </a:lnSpc>
              <a:buFont typeface="Arial" panose="020B0604020202020204" pitchFamily="34" charset="0"/>
              <a:buChar char="–"/>
            </a:pPr>
            <a:r>
              <a:rPr lang="es-MX" sz="1200" b="0" i="0" strike="noStrike" cap="none" spc="-5" baseline="0" dirty="0">
                <a:solidFill>
                  <a:srgbClr val="29628F"/>
                </a:solidFill>
                <a:effectLst/>
                <a:latin typeface="Arial"/>
                <a:ea typeface="Arial"/>
                <a:cs typeface="Arial"/>
              </a:rPr>
              <a:t>Herramientas en línea para ayudarle a hacer un seguimiento de su comida, actividad y progreso en la pérdida de peso</a:t>
            </a:r>
          </a:p>
          <a:p>
            <a:pPr marL="914400" marR="98425" lvl="1" indent="-285750">
              <a:lnSpc>
                <a:spcPct val="99500"/>
              </a:lnSpc>
              <a:buFont typeface="Arial" panose="020B0604020202020204" pitchFamily="34" charset="0"/>
              <a:buChar char="–"/>
            </a:pPr>
            <a:r>
              <a:rPr lang="es-MX" sz="1200" b="0" i="0" strike="noStrike" cap="none" spc="-5" baseline="0" dirty="0">
                <a:solidFill>
                  <a:srgbClr val="29628F"/>
                </a:solidFill>
                <a:effectLst/>
                <a:latin typeface="Arial"/>
                <a:ea typeface="Arial"/>
                <a:cs typeface="Arial"/>
              </a:rPr>
              <a:t>Un </a:t>
            </a:r>
            <a:r>
              <a:rPr lang="es-MX" sz="1200" b="0" i="0" strike="noStrike" cap="none" spc="-5" baseline="0" dirty="0" err="1">
                <a:solidFill>
                  <a:srgbClr val="29628F"/>
                </a:solidFill>
                <a:effectLst/>
                <a:latin typeface="Arial"/>
                <a:ea typeface="Arial"/>
                <a:cs typeface="Arial"/>
              </a:rPr>
              <a:t>Success</a:t>
            </a:r>
            <a:r>
              <a:rPr lang="es-MX" sz="1200" b="0" i="0" strike="noStrike" cap="none" spc="-5" baseline="0" dirty="0">
                <a:solidFill>
                  <a:srgbClr val="29628F"/>
                </a:solidFill>
                <a:effectLst/>
                <a:latin typeface="Arial"/>
                <a:ea typeface="Arial"/>
                <a:cs typeface="Arial"/>
              </a:rPr>
              <a:t> Kit con básculas de alimentos y peso, recetas, DVD de entrenamiento y mucho más, que se envía directamente a su puerta</a:t>
            </a:r>
          </a:p>
          <a:p>
            <a:pPr marL="182880" marR="98425" indent="-285750">
              <a:lnSpc>
                <a:spcPct val="99500"/>
              </a:lnSpc>
              <a:spcBef>
                <a:spcPts val="600"/>
              </a:spcBef>
            </a:pPr>
            <a:r>
              <a:rPr lang="es-MX" sz="1200" b="1" i="0" strike="noStrike" cap="none" spc="-5" baseline="0" dirty="0">
                <a:solidFill>
                  <a:srgbClr val="29628F"/>
                </a:solidFill>
                <a:effectLst/>
                <a:latin typeface="Arial"/>
                <a:ea typeface="Arial"/>
                <a:cs typeface="Arial"/>
              </a:rPr>
              <a:t>Rally </a:t>
            </a:r>
            <a:r>
              <a:rPr lang="es-MX" sz="1200" b="1" i="0" strike="noStrike" cap="none" spc="-5" baseline="0" dirty="0" err="1">
                <a:solidFill>
                  <a:srgbClr val="29628F"/>
                </a:solidFill>
                <a:effectLst/>
                <a:latin typeface="Arial"/>
                <a:ea typeface="Arial"/>
                <a:cs typeface="Arial"/>
              </a:rPr>
              <a:t>Wellness</a:t>
            </a:r>
            <a:r>
              <a:rPr lang="es-MX" sz="1200" b="1" i="0" strike="noStrike" cap="none" spc="-5" baseline="0" dirty="0">
                <a:solidFill>
                  <a:srgbClr val="29628F"/>
                </a:solidFill>
                <a:effectLst/>
                <a:latin typeface="Arial"/>
                <a:ea typeface="Arial"/>
                <a:cs typeface="Arial"/>
              </a:rPr>
              <a:t> Coaching</a:t>
            </a:r>
            <a:r>
              <a:rPr lang="es-MX" sz="1200" b="0" i="0" strike="noStrike" cap="none" spc="-5" baseline="0" dirty="0">
                <a:solidFill>
                  <a:srgbClr val="29628F"/>
                </a:solidFill>
                <a:effectLst/>
                <a:latin typeface="Arial"/>
                <a:ea typeface="Arial"/>
                <a:cs typeface="Arial"/>
              </a:rPr>
              <a:t> proporciona coaching personal, aprendizaje en línea y apoyo para una variedad de temas que promueven la salud integral de la persona. </a:t>
            </a:r>
            <a:r>
              <a:rPr lang="es-MX" sz="1200" b="0" i="0" strike="noStrike" cap="none" spc="-5" baseline="0" dirty="0" err="1">
                <a:solidFill>
                  <a:srgbClr val="29628F"/>
                </a:solidFill>
                <a:effectLst/>
                <a:latin typeface="Arial"/>
                <a:ea typeface="Arial"/>
                <a:cs typeface="Arial"/>
              </a:rPr>
              <a:t>Wellness</a:t>
            </a:r>
            <a:r>
              <a:rPr lang="es-MX" sz="1200" b="0" i="0" strike="noStrike" cap="none" spc="-5" baseline="0" dirty="0">
                <a:solidFill>
                  <a:srgbClr val="29628F"/>
                </a:solidFill>
                <a:effectLst/>
                <a:latin typeface="Arial"/>
                <a:ea typeface="Arial"/>
                <a:cs typeface="Arial"/>
              </a:rPr>
              <a:t> Coaching ofrece una solución integral para abordar sus necesidades físicas, mentales, sociales y emocionales. </a:t>
            </a:r>
            <a:r>
              <a:rPr lang="es-MX" sz="1200" b="0" i="0" strike="noStrike" cap="none" spc="-5" baseline="0" dirty="0" err="1">
                <a:solidFill>
                  <a:srgbClr val="29628F"/>
                </a:solidFill>
                <a:effectLst/>
                <a:latin typeface="Arial"/>
                <a:ea typeface="Arial"/>
                <a:cs typeface="Arial"/>
              </a:rPr>
              <a:t>Wellness</a:t>
            </a:r>
            <a:r>
              <a:rPr lang="es-MX" sz="1200" b="0" i="0" strike="noStrike" cap="none" spc="-5" baseline="0" dirty="0">
                <a:solidFill>
                  <a:srgbClr val="29628F"/>
                </a:solidFill>
                <a:effectLst/>
                <a:latin typeface="Arial"/>
                <a:ea typeface="Arial"/>
                <a:cs typeface="Arial"/>
              </a:rPr>
              <a:t> Coaching incluye la opción de seleccionar un tema de interés del programa, trabajar con un coach, establecer un plan de acción y participar con módulos de aprendizaje en línea y herramientas digitales a su propio ritmo.</a:t>
            </a:r>
          </a:p>
          <a:p>
            <a:pPr marL="182880" marR="98425" indent="-285750">
              <a:lnSpc>
                <a:spcPct val="99500"/>
              </a:lnSpc>
              <a:spcBef>
                <a:spcPts val="600"/>
              </a:spcBef>
            </a:pPr>
            <a:r>
              <a:rPr lang="es-MX" sz="1200" b="0" i="0" strike="noStrike" cap="none" spc="-5" baseline="0" dirty="0">
                <a:solidFill>
                  <a:srgbClr val="29628F"/>
                </a:solidFill>
                <a:effectLst/>
                <a:latin typeface="Arial"/>
                <a:ea typeface="Arial"/>
                <a:cs typeface="Arial"/>
              </a:rPr>
              <a:t>Con el Programa para dejar de fumar </a:t>
            </a:r>
            <a:r>
              <a:rPr lang="es-MX" sz="1200" b="1" i="0" strike="noStrike" cap="none" spc="-5" baseline="0" dirty="0" err="1">
                <a:solidFill>
                  <a:srgbClr val="29628F"/>
                </a:solidFill>
                <a:effectLst/>
                <a:latin typeface="Arial"/>
                <a:ea typeface="Arial"/>
                <a:cs typeface="Arial"/>
              </a:rPr>
              <a:t>Quit</a:t>
            </a:r>
            <a:r>
              <a:rPr lang="es-MX" sz="1200" b="1" i="0" strike="noStrike" cap="none" spc="-5" baseline="0" dirty="0">
                <a:solidFill>
                  <a:srgbClr val="29628F"/>
                </a:solidFill>
                <a:effectLst/>
                <a:latin typeface="Arial"/>
                <a:ea typeface="Arial"/>
                <a:cs typeface="Arial"/>
              </a:rPr>
              <a:t> </a:t>
            </a:r>
            <a:r>
              <a:rPr lang="es-MX" sz="1200" b="1" i="0" strike="noStrike" cap="none" spc="-5" baseline="0" dirty="0" err="1">
                <a:solidFill>
                  <a:srgbClr val="29628F"/>
                </a:solidFill>
                <a:effectLst/>
                <a:latin typeface="Arial"/>
                <a:ea typeface="Arial"/>
                <a:cs typeface="Arial"/>
              </a:rPr>
              <a:t>For</a:t>
            </a:r>
            <a:r>
              <a:rPr lang="es-MX" sz="1200" b="1" i="0" strike="noStrike" cap="none" spc="-5" baseline="0" dirty="0">
                <a:solidFill>
                  <a:srgbClr val="29628F"/>
                </a:solidFill>
                <a:effectLst/>
                <a:latin typeface="Arial"/>
                <a:ea typeface="Arial"/>
                <a:cs typeface="Arial"/>
              </a:rPr>
              <a:t> </a:t>
            </a:r>
            <a:r>
              <a:rPr lang="es-MX" sz="1200" b="1" i="0" strike="noStrike" cap="none" spc="-5" baseline="0" dirty="0" err="1">
                <a:solidFill>
                  <a:srgbClr val="29628F"/>
                </a:solidFill>
                <a:effectLst/>
                <a:latin typeface="Arial"/>
                <a:ea typeface="Arial"/>
                <a:cs typeface="Arial"/>
              </a:rPr>
              <a:t>Life</a:t>
            </a:r>
            <a:r>
              <a:rPr lang="es-MX" sz="1200" b="1" i="0" strike="noStrike" cap="none" spc="-5" baseline="30000" dirty="0">
                <a:solidFill>
                  <a:srgbClr val="29628F"/>
                </a:solidFill>
                <a:effectLst/>
                <a:latin typeface="Arial"/>
                <a:ea typeface="Arial"/>
                <a:cs typeface="Arial"/>
              </a:rPr>
              <a:t>®</a:t>
            </a:r>
            <a:r>
              <a:rPr lang="es-MX" sz="1200" b="0" i="0" strike="noStrike" cap="none" spc="-5" baseline="0" dirty="0">
                <a:solidFill>
                  <a:srgbClr val="29628F"/>
                </a:solidFill>
                <a:effectLst/>
                <a:latin typeface="Arial"/>
                <a:ea typeface="Arial"/>
                <a:cs typeface="Arial"/>
              </a:rPr>
              <a:t>, tendrá acceso las 24 horas del día, los 7 días de la semana, a herramientas y recursos que le ayudarán a dejar de consumir tabaco de todo tipo.</a:t>
            </a:r>
          </a:p>
          <a:p>
            <a:pPr marL="0" indent="0">
              <a:buNone/>
            </a:pPr>
            <a:endParaRPr lang="en-US" dirty="0"/>
          </a:p>
        </p:txBody>
      </p:sp>
      <p:sp>
        <p:nvSpPr>
          <p:cNvPr id="13" name="TextBox 12">
            <a:extLst>
              <a:ext uri="{FF2B5EF4-FFF2-40B4-BE49-F238E27FC236}">
                <a16:creationId xmlns:a16="http://schemas.microsoft.com/office/drawing/2014/main" id="{0D1F29C3-75F0-4261-8BAA-B8F12852D451}"/>
              </a:ext>
            </a:extLst>
          </p:cNvPr>
          <p:cNvSpPr txBox="1"/>
          <p:nvPr/>
        </p:nvSpPr>
        <p:spPr>
          <a:xfrm>
            <a:off x="0" y="4800324"/>
            <a:ext cx="3205890" cy="335280"/>
          </a:xfrm>
          <a:prstGeom prst="rect">
            <a:avLst/>
          </a:prstGeom>
          <a:noFill/>
        </p:spPr>
        <p:txBody>
          <a:bodyPr wrap="square" rtlCol="0">
            <a:spAutoFit/>
          </a:bodyPr>
          <a:lstStyle/>
          <a:p>
            <a:r>
              <a:rPr lang="es-MX" sz="800" b="0" i="0" strike="noStrike" cap="none" spc="0" baseline="0">
                <a:solidFill>
                  <a:srgbClr val="29628F"/>
                </a:solidFill>
                <a:effectLst/>
                <a:latin typeface="Arial"/>
                <a:ea typeface="Arial"/>
                <a:cs typeface="Arial"/>
              </a:rPr>
              <a:t>*Real Appeal está disponible sin costo adicional para los miembros con un índice de masa corporal (IMC) de 19 o superior.</a:t>
            </a:r>
          </a:p>
        </p:txBody>
      </p:sp>
    </p:spTree>
    <p:extLst>
      <p:ext uri="{BB962C8B-B14F-4D97-AF65-F5344CB8AC3E}">
        <p14:creationId xmlns:p14="http://schemas.microsoft.com/office/powerpoint/2010/main" val="219547713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BD64FC7-3E24-3440-9D63-3E8EE8007A7B}"/>
              </a:ext>
            </a:extLst>
          </p:cNvPr>
          <p:cNvPicPr>
            <a:picLocks noChangeAspect="1"/>
          </p:cNvPicPr>
          <p:nvPr/>
        </p:nvPicPr>
        <p:blipFill>
          <a:blip r:embed="rId3"/>
          <a:stretch>
            <a:fillRect/>
          </a:stretch>
        </p:blipFill>
        <p:spPr>
          <a:xfrm>
            <a:off x="2709" y="0"/>
            <a:ext cx="9141291" cy="5143500"/>
          </a:xfrm>
          <a:prstGeom prst="rect">
            <a:avLst/>
          </a:prstGeom>
        </p:spPr>
      </p:pic>
      <p:sp>
        <p:nvSpPr>
          <p:cNvPr id="7" name="object 6">
            <a:extLst>
              <a:ext uri="{FF2B5EF4-FFF2-40B4-BE49-F238E27FC236}">
                <a16:creationId xmlns:a16="http://schemas.microsoft.com/office/drawing/2014/main" id="{2B5EE6C7-C3FF-480F-93BB-39A2AAFC7E85}"/>
              </a:ext>
            </a:extLst>
          </p:cNvPr>
          <p:cNvSpPr txBox="1"/>
          <p:nvPr/>
        </p:nvSpPr>
        <p:spPr>
          <a:xfrm>
            <a:off x="5594374" y="4575492"/>
            <a:ext cx="3712308" cy="384175"/>
          </a:xfrm>
          <a:prstGeom prst="rect">
            <a:avLst/>
          </a:prstGeom>
        </p:spPr>
        <p:txBody>
          <a:bodyPr vert="horz" wrap="square" lIns="0" tIns="12065" rIns="0" bIns="0" rtlCol="0">
            <a:spAutoFit/>
          </a:bodyPr>
          <a:lstStyle>
            <a:defPPr>
              <a:defRPr lang="en-US"/>
            </a:defPPr>
            <a:lvl1pPr marL="0" algn="l" defTabSz="914400" rtl="0" eaLnBrk="1" latinLnBrk="0" hangingPunct="1">
              <a:defRPr sz="800" b="0" i="0" kern="1200">
                <a:solidFill>
                  <a:srgbClr val="122377"/>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56640" marR="5080" lvl="0" indent="-1044575" algn="l" defTabSz="914400" rtl="0" eaLnBrk="1" fontAlgn="auto" latinLnBrk="0" hangingPunct="1">
              <a:lnSpc>
                <a:spcPts val="910"/>
              </a:lnSpc>
              <a:spcBef>
                <a:spcPts val="95"/>
              </a:spcBef>
              <a:spcAft>
                <a:spcPct val="0"/>
              </a:spcAft>
              <a:buClrTx/>
              <a:buSzTx/>
              <a:buFontTx/>
              <a:buNone/>
              <a:defRPr/>
            </a:pPr>
            <a:r>
              <a:rPr lang="es-MX" sz="800" b="0" i="0" strike="noStrike" cap="none" spc="0" baseline="0" dirty="0">
                <a:solidFill>
                  <a:srgbClr val="29628F"/>
                </a:solidFill>
                <a:effectLst/>
                <a:latin typeface="Arial"/>
                <a:ea typeface="Arial"/>
                <a:cs typeface="Arial"/>
              </a:rPr>
              <a:t>©2021 United HealthCare Services, Inc. </a:t>
            </a:r>
            <a:r>
              <a:rPr lang="es-MX" sz="800" b="0" i="0" strike="noStrike" cap="none" spc="-5" baseline="0" dirty="0">
                <a:solidFill>
                  <a:srgbClr val="29628F"/>
                </a:solidFill>
                <a:effectLst/>
                <a:latin typeface="Arial"/>
                <a:ea typeface="Arial"/>
                <a:cs typeface="Arial"/>
              </a:rPr>
              <a:t>Todos</a:t>
            </a:r>
            <a:r>
              <a:rPr lang="es-MX" sz="800" b="0" i="0" strike="noStrike" cap="none" spc="0" baseline="0" dirty="0">
                <a:solidFill>
                  <a:srgbClr val="29628F"/>
                </a:solidFill>
                <a:effectLst/>
                <a:latin typeface="Arial"/>
                <a:ea typeface="Arial"/>
                <a:cs typeface="Arial"/>
              </a:rPr>
              <a:t> los derechos reservados. </a:t>
            </a:r>
          </a:p>
          <a:p>
            <a:pPr marL="1056640" marR="5080" lvl="0" indent="-1044575" algn="l" defTabSz="914400" rtl="0" eaLnBrk="1" fontAlgn="auto" latinLnBrk="0" hangingPunct="1">
              <a:lnSpc>
                <a:spcPts val="910"/>
              </a:lnSpc>
              <a:spcBef>
                <a:spcPts val="95"/>
              </a:spcBef>
              <a:spcAft>
                <a:spcPct val="0"/>
              </a:spcAft>
              <a:buClrTx/>
              <a:buSzTx/>
              <a:buFontTx/>
              <a:buNone/>
              <a:defRPr/>
            </a:pPr>
            <a:r>
              <a:rPr lang="es-MX" sz="800" b="0" i="0" strike="noStrike" cap="none" spc="0" baseline="0" dirty="0">
                <a:solidFill>
                  <a:srgbClr val="29628F"/>
                </a:solidFill>
                <a:effectLst/>
                <a:latin typeface="Arial"/>
                <a:ea typeface="Arial"/>
                <a:cs typeface="Arial"/>
              </a:rPr>
              <a:t>Información de propiedad de UnitedHealth Group.  </a:t>
            </a:r>
          </a:p>
          <a:p>
            <a:pPr marL="1056640" marR="5080" lvl="0" indent="-1044575" algn="l" defTabSz="914400" rtl="0" eaLnBrk="1" fontAlgn="auto" latinLnBrk="0" hangingPunct="1">
              <a:lnSpc>
                <a:spcPts val="910"/>
              </a:lnSpc>
              <a:spcBef>
                <a:spcPts val="95"/>
              </a:spcBef>
              <a:spcAft>
                <a:spcPct val="0"/>
              </a:spcAft>
              <a:buClrTx/>
              <a:buSzTx/>
              <a:buFontTx/>
              <a:buNone/>
              <a:defRPr/>
            </a:pPr>
            <a:r>
              <a:rPr lang="es-MX" sz="800" b="0" i="0" strike="noStrike" cap="none" spc="0" baseline="0" dirty="0">
                <a:solidFill>
                  <a:srgbClr val="29628F"/>
                </a:solidFill>
                <a:effectLst/>
                <a:latin typeface="Arial"/>
                <a:ea typeface="Arial"/>
                <a:cs typeface="Arial"/>
              </a:rPr>
              <a:t>No distribuir ni reproducir sin </a:t>
            </a:r>
            <a:r>
              <a:rPr lang="es-MX" sz="800" b="0" i="0" strike="noStrike" cap="none" spc="-5" baseline="0" dirty="0">
                <a:solidFill>
                  <a:srgbClr val="29628F"/>
                </a:solidFill>
                <a:effectLst/>
                <a:latin typeface="Arial"/>
                <a:ea typeface="Arial"/>
                <a:cs typeface="Arial"/>
              </a:rPr>
              <a:t>el permiso expreso </a:t>
            </a:r>
            <a:r>
              <a:rPr lang="es-MX" sz="800" b="0" i="0" strike="noStrike" cap="none" spc="0" baseline="0" dirty="0">
                <a:solidFill>
                  <a:srgbClr val="29628F"/>
                </a:solidFill>
                <a:effectLst/>
                <a:latin typeface="Arial"/>
                <a:ea typeface="Arial"/>
                <a:cs typeface="Arial"/>
              </a:rPr>
              <a:t>de UnitedHealth</a:t>
            </a:r>
            <a:r>
              <a:rPr lang="es-MX" sz="800" b="0" i="0" strike="noStrike" cap="none" spc="55" baseline="0" dirty="0">
                <a:solidFill>
                  <a:srgbClr val="29628F"/>
                </a:solidFill>
                <a:effectLst/>
                <a:latin typeface="Arial"/>
                <a:ea typeface="Arial"/>
                <a:cs typeface="Arial"/>
              </a:rPr>
              <a:t> </a:t>
            </a:r>
            <a:r>
              <a:rPr lang="es-MX" sz="800" b="0" i="0" strike="noStrike" cap="none" spc="0" baseline="0" dirty="0">
                <a:solidFill>
                  <a:srgbClr val="29628F"/>
                </a:solidFill>
                <a:effectLst/>
                <a:latin typeface="Arial"/>
                <a:ea typeface="Arial"/>
                <a:cs typeface="Arial"/>
              </a:rPr>
              <a:t>Group.</a:t>
            </a:r>
          </a:p>
        </p:txBody>
      </p:sp>
      <p:sp>
        <p:nvSpPr>
          <p:cNvPr id="8" name="object 6">
            <a:extLst>
              <a:ext uri="{FF2B5EF4-FFF2-40B4-BE49-F238E27FC236}">
                <a16:creationId xmlns:a16="http://schemas.microsoft.com/office/drawing/2014/main" id="{CE6A3714-E075-4204-A263-B3537FF3EA88}"/>
              </a:ext>
            </a:extLst>
          </p:cNvPr>
          <p:cNvSpPr/>
          <p:nvPr/>
        </p:nvSpPr>
        <p:spPr>
          <a:xfrm>
            <a:off x="7786175" y="299971"/>
            <a:ext cx="896110" cy="896108"/>
          </a:xfrm>
          <a:prstGeom prst="rect">
            <a:avLst/>
          </a:prstGeom>
          <a:blipFill>
            <a:blip r:embed="rId4"/>
            <a:stretch>
              <a:fillRect/>
            </a:stretch>
          </a:blipFill>
        </p:spPr>
        <p:txBody>
          <a:bodyPr wrap="square" lIns="0" tIns="0" rIns="0" bIns="0" rtlCol="0"/>
          <a:lstStyle/>
          <a:p>
            <a:endParaRPr/>
          </a:p>
        </p:txBody>
      </p:sp>
      <p:sp>
        <p:nvSpPr>
          <p:cNvPr id="12" name="TextBox 11">
            <a:extLst>
              <a:ext uri="{FF2B5EF4-FFF2-40B4-BE49-F238E27FC236}">
                <a16:creationId xmlns:a16="http://schemas.microsoft.com/office/drawing/2014/main" id="{7CAA97E3-D0B2-4E40-9712-2EE2912BCD27}"/>
              </a:ext>
            </a:extLst>
          </p:cNvPr>
          <p:cNvSpPr txBox="1"/>
          <p:nvPr/>
        </p:nvSpPr>
        <p:spPr>
          <a:xfrm>
            <a:off x="2709" y="4529053"/>
            <a:ext cx="5591665" cy="477054"/>
          </a:xfrm>
          <a:prstGeom prst="rect">
            <a:avLst/>
          </a:prstGeom>
          <a:noFill/>
        </p:spPr>
        <p:txBody>
          <a:bodyPr wrap="square" rtlCol="0">
            <a:spAutoFit/>
          </a:bodyPr>
          <a:lstStyle/>
          <a:p>
            <a:r>
              <a:rPr lang="es-MX" sz="700" b="0" i="0" strike="noStrike" cap="none" spc="0" baseline="0" dirty="0">
                <a:solidFill>
                  <a:srgbClr val="29628E"/>
                </a:solidFill>
                <a:effectLst/>
                <a:latin typeface="Roboto Light"/>
                <a:ea typeface="Roboto Light"/>
                <a:cs typeface="Roboto Light"/>
              </a:rPr>
              <a:t>*</a:t>
            </a:r>
            <a:r>
              <a:rPr lang="es-MX" sz="600" b="0" i="0" strike="noStrike" cap="none" spc="0" baseline="0" dirty="0">
                <a:solidFill>
                  <a:srgbClr val="29628E"/>
                </a:solidFill>
                <a:effectLst/>
                <a:latin typeface="Roboto Light"/>
                <a:ea typeface="Roboto Light"/>
                <a:cs typeface="Roboto Light"/>
              </a:rPr>
              <a:t>Las ubicaciones participantes (Participating locations, “PL”) no son propiedad ni están operadas por Tivity Health, Inc. o sus filiales. El uso de las instalaciones y servicios de la PL está limitado a los términos y condiciones de la membresía básica de la PL. Las instalaciones y los servicios varían según la PL.</a:t>
            </a:r>
          </a:p>
          <a:p>
            <a:r>
              <a:rPr lang="es-MX" sz="600" b="0" i="0" strike="noStrike" cap="none" spc="0" baseline="0" dirty="0">
                <a:solidFill>
                  <a:srgbClr val="29628E"/>
                </a:solidFill>
                <a:effectLst/>
                <a:latin typeface="Roboto Light"/>
                <a:ea typeface="Roboto Light"/>
                <a:cs typeface="Roboto Light"/>
              </a:rPr>
              <a:t>**La membresía incluye clases grupales de acondicionamiento con un instructor SilverSneakers. Algunas ubicaciones ofrecen a los socios clases adicionales. Las clases varían según la ubicación.</a:t>
            </a:r>
          </a:p>
        </p:txBody>
      </p:sp>
      <p:sp>
        <p:nvSpPr>
          <p:cNvPr id="9" name="Title 8">
            <a:extLst>
              <a:ext uri="{FF2B5EF4-FFF2-40B4-BE49-F238E27FC236}">
                <a16:creationId xmlns:a16="http://schemas.microsoft.com/office/drawing/2014/main" id="{48A51176-9947-48DF-9CBE-774F7DBE2E0E}"/>
              </a:ext>
            </a:extLst>
          </p:cNvPr>
          <p:cNvSpPr>
            <a:spLocks noGrp="1"/>
          </p:cNvSpPr>
          <p:nvPr>
            <p:ph type="title"/>
          </p:nvPr>
        </p:nvSpPr>
        <p:spPr/>
        <p:txBody>
          <a:bodyPr>
            <a:normAutofit fontScale="90000"/>
          </a:bodyPr>
          <a:lstStyle/>
          <a:p>
            <a:r>
              <a:rPr lang="es-MX" sz="3600" b="0" i="0" strike="noStrike" cap="none" spc="-5" baseline="0">
                <a:solidFill>
                  <a:srgbClr val="29628F"/>
                </a:solidFill>
                <a:effectLst/>
                <a:latin typeface="Arial"/>
                <a:ea typeface="Arial"/>
                <a:cs typeface="Arial"/>
              </a:rPr>
              <a:t>Membresía de gimnasio y acondicionamiento 	</a:t>
            </a:r>
            <a:endParaRPr lang="en-US"/>
          </a:p>
        </p:txBody>
      </p:sp>
      <p:sp>
        <p:nvSpPr>
          <p:cNvPr id="13" name="Content Placeholder 12">
            <a:extLst>
              <a:ext uri="{FF2B5EF4-FFF2-40B4-BE49-F238E27FC236}">
                <a16:creationId xmlns:a16="http://schemas.microsoft.com/office/drawing/2014/main" id="{2A9B8C5F-4A13-4AC1-BC29-B2F6E9E7A0D9}"/>
              </a:ext>
            </a:extLst>
          </p:cNvPr>
          <p:cNvSpPr>
            <a:spLocks noGrp="1"/>
          </p:cNvSpPr>
          <p:nvPr>
            <p:ph idx="1"/>
          </p:nvPr>
        </p:nvSpPr>
        <p:spPr/>
        <p:txBody>
          <a:bodyPr>
            <a:normAutofit lnSpcReduction="10000"/>
          </a:bodyPr>
          <a:lstStyle/>
          <a:p>
            <a:pPr marL="0" indent="0">
              <a:lnSpc>
                <a:spcPct val="100000"/>
              </a:lnSpc>
              <a:spcBef>
                <a:spcPts val="1245"/>
              </a:spcBef>
              <a:buNone/>
            </a:pPr>
            <a:r>
              <a:rPr lang="es-MX" sz="1400" b="1" i="0" strike="noStrike" cap="none" spc="-5" baseline="0">
                <a:solidFill>
                  <a:srgbClr val="29628F"/>
                </a:solidFill>
                <a:effectLst/>
                <a:latin typeface="Arial"/>
                <a:ea typeface="Arial"/>
                <a:cs typeface="Arial"/>
              </a:rPr>
              <a:t>SilverSneakers</a:t>
            </a:r>
            <a:r>
              <a:rPr lang="es-MX" sz="1400" b="1" i="0" strike="noStrike" cap="none" spc="-5" baseline="30000">
                <a:solidFill>
                  <a:srgbClr val="29628F"/>
                </a:solidFill>
                <a:effectLst/>
                <a:latin typeface="Arial"/>
                <a:ea typeface="Arial"/>
                <a:cs typeface="Arial"/>
              </a:rPr>
              <a:t>®</a:t>
            </a:r>
            <a:r>
              <a:rPr lang="es-MX" sz="1400" b="1" i="0" strike="noStrike" cap="none" spc="-5" baseline="0">
                <a:solidFill>
                  <a:srgbClr val="29628F"/>
                </a:solidFill>
                <a:effectLst/>
                <a:latin typeface="Arial"/>
                <a:ea typeface="Arial"/>
                <a:cs typeface="Arial"/>
              </a:rPr>
              <a:t> es un beneficio de acondicionamiento que incluye:</a:t>
            </a:r>
          </a:p>
          <a:p>
            <a:pPr marL="298450" indent="-285750">
              <a:lnSpc>
                <a:spcPct val="100000"/>
              </a:lnSpc>
              <a:spcBef>
                <a:spcPts val="600"/>
              </a:spcBef>
            </a:pPr>
            <a:r>
              <a:rPr lang="es-MX" sz="1400" b="0" i="0" strike="noStrike" cap="none" spc="-5" baseline="0">
                <a:solidFill>
                  <a:srgbClr val="29628F"/>
                </a:solidFill>
                <a:effectLst/>
                <a:latin typeface="Arial"/>
                <a:ea typeface="Arial"/>
                <a:cs typeface="Arial"/>
              </a:rPr>
              <a:t>Una cuota de membresía de $0</a:t>
            </a:r>
          </a:p>
          <a:p>
            <a:pPr marL="298450" indent="-285750">
              <a:lnSpc>
                <a:spcPct val="100000"/>
              </a:lnSpc>
              <a:spcBef>
                <a:spcPts val="600"/>
              </a:spcBef>
            </a:pPr>
            <a:r>
              <a:rPr lang="es-MX" sz="1400" b="0" i="0" strike="noStrike" cap="none" spc="-5" baseline="0">
                <a:solidFill>
                  <a:srgbClr val="29628F"/>
                </a:solidFill>
                <a:effectLst/>
                <a:latin typeface="Arial"/>
                <a:ea typeface="Arial"/>
                <a:cs typeface="Arial"/>
              </a:rPr>
              <a:t>Suscripciones a miles de ubicaciones* en todo el país</a:t>
            </a:r>
          </a:p>
          <a:p>
            <a:pPr marL="298450" indent="-285750">
              <a:lnSpc>
                <a:spcPct val="100000"/>
              </a:lnSpc>
              <a:spcBef>
                <a:spcPts val="600"/>
              </a:spcBef>
            </a:pPr>
            <a:r>
              <a:rPr lang="es-MX" sz="1400" b="0" i="0" strike="noStrike" cap="none" spc="-5" baseline="0">
                <a:solidFill>
                  <a:srgbClr val="29628F"/>
                </a:solidFill>
                <a:effectLst/>
                <a:latin typeface="Arial"/>
                <a:ea typeface="Arial"/>
                <a:cs typeface="Arial"/>
              </a:rPr>
              <a:t>Clases de ejercicios en grupo** diseñadas para todos los niveles y capacidades de acondicionamiento</a:t>
            </a:r>
          </a:p>
          <a:p>
            <a:pPr marL="298450" indent="-285750">
              <a:lnSpc>
                <a:spcPct val="100000"/>
              </a:lnSpc>
              <a:spcBef>
                <a:spcPts val="600"/>
              </a:spcBef>
            </a:pPr>
            <a:r>
              <a:rPr lang="es-MX" sz="1400" b="0" i="0" strike="noStrike" cap="none" spc="-5" baseline="0">
                <a:solidFill>
                  <a:srgbClr val="29628F"/>
                </a:solidFill>
                <a:effectLst/>
                <a:latin typeface="Arial"/>
                <a:ea typeface="Arial"/>
                <a:cs typeface="Arial"/>
              </a:rPr>
              <a:t>Clases de acondicionamiento siempre disponibles a través de SilverSneakers On-DemandTM</a:t>
            </a:r>
            <a:endParaRPr lang="en-US" sz="1400" spc="-5">
              <a:solidFill>
                <a:srgbClr val="29628F"/>
              </a:solidFill>
              <a:latin typeface="Arial"/>
              <a:cs typeface="Arial"/>
            </a:endParaRPr>
          </a:p>
          <a:p>
            <a:pPr marL="298450" indent="-285750">
              <a:lnSpc>
                <a:spcPct val="100000"/>
              </a:lnSpc>
              <a:spcBef>
                <a:spcPts val="600"/>
              </a:spcBef>
            </a:pPr>
            <a:r>
              <a:rPr lang="es-MX" sz="1400" b="0" i="0" strike="noStrike" cap="none" spc="-5" baseline="0">
                <a:solidFill>
                  <a:srgbClr val="29628F"/>
                </a:solidFill>
                <a:effectLst/>
                <a:latin typeface="Arial"/>
                <a:ea typeface="Arial"/>
                <a:cs typeface="Arial"/>
              </a:rPr>
              <a:t>Clases virtuales y talleres de SilverSneakers Live a lo largo de la semana</a:t>
            </a:r>
          </a:p>
          <a:p>
            <a:pPr marL="298450" indent="-285750">
              <a:lnSpc>
                <a:spcPct val="100000"/>
              </a:lnSpc>
              <a:spcBef>
                <a:spcPts val="600"/>
              </a:spcBef>
            </a:pPr>
            <a:r>
              <a:rPr lang="es-MX" sz="1400" b="0" i="0" strike="noStrike" cap="none" spc="-5" baseline="0">
                <a:solidFill>
                  <a:srgbClr val="29628F"/>
                </a:solidFill>
                <a:effectLst/>
                <a:latin typeface="Arial"/>
                <a:ea typeface="Arial"/>
                <a:cs typeface="Arial"/>
              </a:rPr>
              <a:t>Aplicación móvil SilverSneakers GO™ con planes de entrenamiento ajustables y mucho más</a:t>
            </a:r>
          </a:p>
          <a:p>
            <a:pPr marL="298450" indent="-285750">
              <a:lnSpc>
                <a:spcPct val="100000"/>
              </a:lnSpc>
              <a:spcBef>
                <a:spcPts val="600"/>
              </a:spcBef>
            </a:pPr>
            <a:r>
              <a:rPr lang="es-MX" sz="1400" b="0" i="0" strike="noStrike" cap="none" spc="-5" baseline="0">
                <a:solidFill>
                  <a:srgbClr val="29628F"/>
                </a:solidFill>
                <a:effectLst/>
                <a:latin typeface="Arial"/>
                <a:ea typeface="Arial"/>
                <a:cs typeface="Arial"/>
              </a:rPr>
              <a:t>Actividades divertidas fuera del gimnasio**</a:t>
            </a:r>
          </a:p>
          <a:p>
            <a:pPr marL="298450" indent="-285750">
              <a:lnSpc>
                <a:spcPct val="100000"/>
              </a:lnSpc>
              <a:spcBef>
                <a:spcPts val="600"/>
              </a:spcBef>
            </a:pPr>
            <a:r>
              <a:rPr lang="es-MX" sz="1400" b="0" i="0" strike="noStrike" cap="none" spc="-5" baseline="0">
                <a:solidFill>
                  <a:srgbClr val="29628F"/>
                </a:solidFill>
                <a:effectLst/>
                <a:latin typeface="Arial"/>
                <a:ea typeface="Arial"/>
                <a:cs typeface="Arial"/>
              </a:rPr>
              <a:t>Se ofrecen clases y actividades grupales fuera del entorno del gimnasio tradicional</a:t>
            </a:r>
          </a:p>
          <a:p>
            <a:pPr marL="298450" indent="-285750">
              <a:lnSpc>
                <a:spcPct val="100000"/>
              </a:lnSpc>
              <a:spcBef>
                <a:spcPts val="600"/>
              </a:spcBef>
            </a:pPr>
            <a:r>
              <a:rPr lang="es-MX" sz="1400" b="0" i="0" strike="noStrike" cap="none" spc="-5" baseline="0">
                <a:solidFill>
                  <a:srgbClr val="29628F"/>
                </a:solidFill>
                <a:effectLst/>
                <a:latin typeface="Arial"/>
                <a:ea typeface="Arial"/>
                <a:cs typeface="Arial"/>
              </a:rPr>
              <a:t>Puede llamar a SilverSneakers al 1-888-423-4632, TTY 711, de 8 a. m. a 8 p. m. hora del Este, de lunes a viernes, para obtener más información</a:t>
            </a:r>
          </a:p>
        </p:txBody>
      </p:sp>
    </p:spTree>
    <p:extLst>
      <p:ext uri="{BB962C8B-B14F-4D97-AF65-F5344CB8AC3E}">
        <p14:creationId xmlns:p14="http://schemas.microsoft.com/office/powerpoint/2010/main" val="18353417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BD64FC7-3E24-3440-9D63-3E8EE8007A7B}"/>
              </a:ext>
            </a:extLst>
          </p:cNvPr>
          <p:cNvPicPr>
            <a:picLocks noChangeAspect="1"/>
          </p:cNvPicPr>
          <p:nvPr/>
        </p:nvPicPr>
        <p:blipFill>
          <a:blip r:embed="rId3"/>
          <a:stretch>
            <a:fillRect/>
          </a:stretch>
        </p:blipFill>
        <p:spPr>
          <a:xfrm>
            <a:off x="0" y="0"/>
            <a:ext cx="9141291" cy="5143500"/>
          </a:xfrm>
          <a:prstGeom prst="rect">
            <a:avLst/>
          </a:prstGeom>
        </p:spPr>
      </p:pic>
      <p:sp>
        <p:nvSpPr>
          <p:cNvPr id="8" name="object 6">
            <a:extLst>
              <a:ext uri="{FF2B5EF4-FFF2-40B4-BE49-F238E27FC236}">
                <a16:creationId xmlns:a16="http://schemas.microsoft.com/office/drawing/2014/main" id="{71BD043C-375D-4475-9C99-DE8B5071E23C}"/>
              </a:ext>
            </a:extLst>
          </p:cNvPr>
          <p:cNvSpPr/>
          <p:nvPr/>
        </p:nvSpPr>
        <p:spPr>
          <a:xfrm>
            <a:off x="7786339" y="293527"/>
            <a:ext cx="896110" cy="896108"/>
          </a:xfrm>
          <a:prstGeom prst="rect">
            <a:avLst/>
          </a:prstGeom>
          <a:blipFill>
            <a:blip r:embed="rId4"/>
            <a:stretch>
              <a:fillRect/>
            </a:stretch>
          </a:blipFill>
        </p:spPr>
        <p:txBody>
          <a:bodyPr wrap="square" lIns="0" tIns="0" rIns="0" bIns="0" rtlCol="0"/>
          <a:lstStyle/>
          <a:p>
            <a:endParaRPr/>
          </a:p>
        </p:txBody>
      </p:sp>
      <p:sp>
        <p:nvSpPr>
          <p:cNvPr id="10" name="object 6">
            <a:extLst>
              <a:ext uri="{FF2B5EF4-FFF2-40B4-BE49-F238E27FC236}">
                <a16:creationId xmlns:a16="http://schemas.microsoft.com/office/drawing/2014/main" id="{5D015E42-D2AE-4CDA-98F7-57349A8AC038}"/>
              </a:ext>
            </a:extLst>
          </p:cNvPr>
          <p:cNvSpPr txBox="1"/>
          <p:nvPr/>
        </p:nvSpPr>
        <p:spPr>
          <a:xfrm>
            <a:off x="187120" y="4529336"/>
            <a:ext cx="4756150" cy="358775"/>
          </a:xfrm>
          <a:prstGeom prst="rect">
            <a:avLst/>
          </a:prstGeom>
        </p:spPr>
        <p:txBody>
          <a:bodyPr vert="horz" wrap="square" lIns="0" tIns="12065" rIns="0" bIns="0" rtlCol="0">
            <a:spAutoFit/>
          </a:bodyPr>
          <a:lstStyle>
            <a:defPPr>
              <a:defRPr lang="en-US"/>
            </a:defPPr>
            <a:lvl1pPr marL="0" algn="l" defTabSz="914400" rtl="0" eaLnBrk="1" latinLnBrk="0" hangingPunct="1">
              <a:defRPr sz="800" b="0" i="0" kern="1200">
                <a:solidFill>
                  <a:srgbClr val="122377"/>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56640" marR="5080" lvl="0" indent="-1044575" algn="l" defTabSz="914400" rtl="0" eaLnBrk="1" fontAlgn="auto" latinLnBrk="0" hangingPunct="1">
              <a:lnSpc>
                <a:spcPts val="910"/>
              </a:lnSpc>
              <a:spcBef>
                <a:spcPts val="95"/>
              </a:spcBef>
              <a:spcAft>
                <a:spcPct val="0"/>
              </a:spcAft>
              <a:buClrTx/>
              <a:buSzTx/>
              <a:buFontTx/>
              <a:buNone/>
              <a:defRPr/>
            </a:pPr>
            <a:r>
              <a:rPr lang="es-MX" sz="800" b="0" i="0" strike="noStrike" cap="none" spc="0" baseline="0" dirty="0">
                <a:solidFill>
                  <a:srgbClr val="29628F"/>
                </a:solidFill>
                <a:effectLst/>
                <a:latin typeface="Arial"/>
                <a:ea typeface="Arial"/>
                <a:cs typeface="Arial"/>
              </a:rPr>
              <a:t>©2021 United HealthCare Services, Inc. </a:t>
            </a:r>
            <a:r>
              <a:rPr lang="es-MX" sz="800" b="0" i="0" strike="noStrike" cap="none" spc="-5" baseline="0" dirty="0">
                <a:solidFill>
                  <a:srgbClr val="29628F"/>
                </a:solidFill>
                <a:effectLst/>
                <a:latin typeface="Arial"/>
                <a:ea typeface="Arial"/>
                <a:cs typeface="Arial"/>
              </a:rPr>
              <a:t>Todos</a:t>
            </a:r>
            <a:r>
              <a:rPr lang="es-MX" sz="800" b="0" i="0" strike="noStrike" cap="none" spc="0" baseline="0" dirty="0">
                <a:solidFill>
                  <a:srgbClr val="29628F"/>
                </a:solidFill>
                <a:effectLst/>
                <a:latin typeface="Arial"/>
                <a:ea typeface="Arial"/>
                <a:cs typeface="Arial"/>
              </a:rPr>
              <a:t> los derechos reservados. Información de propiedad de UnitedHealth Group.  </a:t>
            </a:r>
            <a:r>
              <a:rPr lang="es-MX" sz="800" b="0" i="0" strike="noStrike" cap="none" spc="-5" baseline="0" dirty="0">
                <a:solidFill>
                  <a:srgbClr val="29628F"/>
                </a:solidFill>
                <a:effectLst/>
                <a:latin typeface="Arial"/>
                <a:ea typeface="Arial"/>
                <a:cs typeface="Arial"/>
              </a:rPr>
              <a:t>No</a:t>
            </a:r>
            <a:r>
              <a:rPr lang="es-MX" sz="800" b="0" i="0" strike="noStrike" cap="none" spc="0" baseline="0" dirty="0">
                <a:solidFill>
                  <a:srgbClr val="29628F"/>
                </a:solidFill>
                <a:effectLst/>
                <a:latin typeface="Arial"/>
                <a:ea typeface="Arial"/>
                <a:cs typeface="Arial"/>
              </a:rPr>
              <a:t> distribuir ni reproducir sin el </a:t>
            </a:r>
            <a:r>
              <a:rPr lang="es-MX" sz="800" b="0" i="0" strike="noStrike" cap="none" spc="-5" baseline="0" dirty="0">
                <a:solidFill>
                  <a:srgbClr val="29628F"/>
                </a:solidFill>
                <a:effectLst/>
                <a:latin typeface="Arial"/>
                <a:ea typeface="Arial"/>
                <a:cs typeface="Arial"/>
              </a:rPr>
              <a:t>permiso</a:t>
            </a:r>
            <a:r>
              <a:rPr lang="es-MX" sz="800" b="0" i="0" strike="noStrike" cap="none" spc="0" baseline="0" dirty="0">
                <a:solidFill>
                  <a:srgbClr val="29628F"/>
                </a:solidFill>
                <a:effectLst/>
                <a:latin typeface="Arial"/>
                <a:ea typeface="Arial"/>
                <a:cs typeface="Arial"/>
              </a:rPr>
              <a:t> expreso de UnitedHealth</a:t>
            </a:r>
            <a:r>
              <a:rPr lang="es-MX" sz="800" b="0" i="0" strike="noStrike" cap="none" spc="55" baseline="0" dirty="0">
                <a:solidFill>
                  <a:srgbClr val="29628F"/>
                </a:solidFill>
                <a:effectLst/>
                <a:latin typeface="Arial"/>
                <a:ea typeface="Arial"/>
                <a:cs typeface="Arial"/>
              </a:rPr>
              <a:t> </a:t>
            </a:r>
            <a:r>
              <a:rPr lang="es-MX" sz="800" b="0" i="0" strike="noStrike" cap="none" spc="0" baseline="0" dirty="0">
                <a:solidFill>
                  <a:srgbClr val="29628F"/>
                </a:solidFill>
                <a:effectLst/>
                <a:latin typeface="Arial"/>
                <a:ea typeface="Arial"/>
                <a:cs typeface="Arial"/>
              </a:rPr>
              <a:t>Group.</a:t>
            </a:r>
          </a:p>
        </p:txBody>
      </p:sp>
      <p:sp>
        <p:nvSpPr>
          <p:cNvPr id="7" name="TextBox 6">
            <a:extLst>
              <a:ext uri="{FF2B5EF4-FFF2-40B4-BE49-F238E27FC236}">
                <a16:creationId xmlns:a16="http://schemas.microsoft.com/office/drawing/2014/main" id="{B5F1E923-042E-497A-868C-BAC5FD7198B8}"/>
              </a:ext>
            </a:extLst>
          </p:cNvPr>
          <p:cNvSpPr txBox="1"/>
          <p:nvPr/>
        </p:nvSpPr>
        <p:spPr>
          <a:xfrm>
            <a:off x="4660829" y="4707563"/>
            <a:ext cx="7438954" cy="259080"/>
          </a:xfrm>
          <a:prstGeom prst="rect">
            <a:avLst/>
          </a:prstGeom>
          <a:noFill/>
        </p:spPr>
        <p:txBody>
          <a:bodyPr wrap="square" rtlCol="0">
            <a:spAutoFit/>
          </a:bodyPr>
          <a:lstStyle/>
          <a:p>
            <a:pPr defTabSz="914400"/>
            <a:r>
              <a:rPr lang="es-MX" sz="1100" b="0" i="0" strike="noStrike" cap="none" spc="0" baseline="0" dirty="0">
                <a:solidFill>
                  <a:srgbClr val="29628F"/>
                </a:solidFill>
                <a:effectLst/>
                <a:latin typeface="Roboto Light"/>
                <a:ea typeface="Roboto Light"/>
                <a:cs typeface="Roboto Light"/>
              </a:rPr>
              <a:t>*</a:t>
            </a:r>
            <a:r>
              <a:rPr lang="es-MX" sz="800" b="0" i="0" strike="noStrike" cap="none" spc="0" baseline="0" dirty="0">
                <a:solidFill>
                  <a:srgbClr val="29628F"/>
                </a:solidFill>
                <a:effectLst/>
                <a:latin typeface="Roboto Light"/>
                <a:ea typeface="Roboto Light"/>
                <a:cs typeface="Roboto Light"/>
              </a:rPr>
              <a:t>Consulte su Resumen de beneficios para obtener detalles sobre su cobertura de beneficios</a:t>
            </a:r>
            <a:r>
              <a:rPr lang="es-MX" sz="1100" b="0" i="0" strike="noStrike" cap="none" spc="0" baseline="0" dirty="0">
                <a:solidFill>
                  <a:srgbClr val="29628F"/>
                </a:solidFill>
                <a:effectLst/>
                <a:latin typeface="Roboto Light"/>
                <a:ea typeface="Roboto Light"/>
                <a:cs typeface="Roboto Light"/>
              </a:rPr>
              <a:t>.</a:t>
            </a:r>
          </a:p>
        </p:txBody>
      </p:sp>
      <p:sp>
        <p:nvSpPr>
          <p:cNvPr id="2" name="Title 1">
            <a:extLst>
              <a:ext uri="{FF2B5EF4-FFF2-40B4-BE49-F238E27FC236}">
                <a16:creationId xmlns:a16="http://schemas.microsoft.com/office/drawing/2014/main" id="{7D63A09E-698D-4BBC-B3D0-416EE5DD6A4D}"/>
              </a:ext>
            </a:extLst>
          </p:cNvPr>
          <p:cNvSpPr>
            <a:spLocks noGrp="1"/>
          </p:cNvSpPr>
          <p:nvPr>
            <p:ph type="title"/>
          </p:nvPr>
        </p:nvSpPr>
        <p:spPr/>
        <p:txBody>
          <a:bodyPr>
            <a:normAutofit/>
          </a:bodyPr>
          <a:lstStyle/>
          <a:p>
            <a:r>
              <a:rPr lang="es-MX" sz="3600" b="0" i="0" strike="noStrike" cap="none" spc="-5" baseline="0">
                <a:solidFill>
                  <a:srgbClr val="29628F"/>
                </a:solidFill>
                <a:effectLst/>
                <a:latin typeface="Arial"/>
                <a:ea typeface="Arial"/>
                <a:cs typeface="Arial"/>
              </a:rPr>
              <a:t>UnitedHealthcare</a:t>
            </a:r>
            <a:r>
              <a:rPr lang="es-MX" sz="3600" b="0" i="0" strike="noStrike" cap="none" spc="-25" baseline="0">
                <a:solidFill>
                  <a:srgbClr val="29628F"/>
                </a:solidFill>
                <a:effectLst/>
                <a:latin typeface="Arial"/>
                <a:ea typeface="Arial"/>
                <a:cs typeface="Arial"/>
              </a:rPr>
              <a:t> </a:t>
            </a:r>
            <a:r>
              <a:rPr lang="es-MX" sz="3600" b="0" i="0" strike="noStrike" cap="none" spc="-5" baseline="0">
                <a:solidFill>
                  <a:srgbClr val="29628F"/>
                </a:solidFill>
                <a:effectLst/>
                <a:latin typeface="Arial"/>
                <a:ea typeface="Arial"/>
                <a:cs typeface="Arial"/>
              </a:rPr>
              <a:t>Hearing</a:t>
            </a:r>
            <a:endParaRPr lang="en-US" sz="3600"/>
          </a:p>
        </p:txBody>
      </p:sp>
      <p:sp>
        <p:nvSpPr>
          <p:cNvPr id="3" name="Content Placeholder 2">
            <a:extLst>
              <a:ext uri="{FF2B5EF4-FFF2-40B4-BE49-F238E27FC236}">
                <a16:creationId xmlns:a16="http://schemas.microsoft.com/office/drawing/2014/main" id="{0D8585BF-DEBC-4C3F-B20A-5E796415992A}"/>
              </a:ext>
            </a:extLst>
          </p:cNvPr>
          <p:cNvSpPr>
            <a:spLocks noGrp="1"/>
          </p:cNvSpPr>
          <p:nvPr>
            <p:ph idx="1"/>
          </p:nvPr>
        </p:nvSpPr>
        <p:spPr/>
        <p:txBody>
          <a:bodyPr>
            <a:normAutofit fontScale="50000" lnSpcReduction="20000"/>
          </a:bodyPr>
          <a:lstStyle/>
          <a:p>
            <a:pPr marL="0" indent="0">
              <a:lnSpc>
                <a:spcPct val="100000"/>
              </a:lnSpc>
              <a:spcBef>
                <a:spcPts val="100"/>
              </a:spcBef>
              <a:buNone/>
            </a:pPr>
            <a:r>
              <a:rPr lang="es-MX" sz="2800" b="1" i="0" strike="noStrike" cap="none" spc="-5" baseline="0" dirty="0">
                <a:solidFill>
                  <a:srgbClr val="29628F"/>
                </a:solidFill>
                <a:effectLst/>
                <a:latin typeface="Arial"/>
                <a:ea typeface="Arial"/>
                <a:cs typeface="Arial"/>
              </a:rPr>
              <a:t>Escuche </a:t>
            </a:r>
            <a:r>
              <a:rPr lang="es-MX" sz="2800" b="1" i="0" strike="noStrike" cap="none" spc="0" baseline="0" dirty="0">
                <a:solidFill>
                  <a:srgbClr val="29628F"/>
                </a:solidFill>
                <a:effectLst/>
                <a:latin typeface="Arial"/>
                <a:ea typeface="Arial"/>
                <a:cs typeface="Arial"/>
              </a:rPr>
              <a:t>los </a:t>
            </a:r>
            <a:r>
              <a:rPr lang="es-MX" sz="2800" b="1" i="0" strike="noStrike" cap="none" spc="-5" baseline="0" dirty="0">
                <a:solidFill>
                  <a:srgbClr val="29628F"/>
                </a:solidFill>
                <a:effectLst/>
                <a:latin typeface="Arial"/>
                <a:ea typeface="Arial"/>
                <a:cs typeface="Arial"/>
              </a:rPr>
              <a:t>momentos que </a:t>
            </a:r>
            <a:r>
              <a:rPr lang="es-MX" sz="2800" b="1" i="0" strike="noStrike" cap="none" spc="0" baseline="0" dirty="0">
                <a:solidFill>
                  <a:srgbClr val="29628F"/>
                </a:solidFill>
                <a:effectLst/>
                <a:latin typeface="Arial"/>
                <a:ea typeface="Arial"/>
                <a:cs typeface="Arial"/>
              </a:rPr>
              <a:t>más importan</a:t>
            </a:r>
            <a:r>
              <a:rPr lang="es-MX" sz="2800" b="1" i="0" strike="noStrike" cap="none" spc="-5" baseline="0" dirty="0">
                <a:solidFill>
                  <a:srgbClr val="29628F"/>
                </a:solidFill>
                <a:effectLst/>
                <a:latin typeface="Arial"/>
                <a:ea typeface="Arial"/>
                <a:cs typeface="Arial"/>
              </a:rPr>
              <a:t> </a:t>
            </a:r>
            <a:endParaRPr lang="en-US" sz="2800" dirty="0">
              <a:solidFill>
                <a:srgbClr val="29628F"/>
              </a:solidFill>
              <a:latin typeface="Arial"/>
              <a:cs typeface="Arial"/>
            </a:endParaRPr>
          </a:p>
          <a:p>
            <a:pPr marL="0" marR="259715" indent="0">
              <a:lnSpc>
                <a:spcPct val="99100"/>
              </a:lnSpc>
              <a:spcBef>
                <a:spcPts val="1465"/>
              </a:spcBef>
              <a:buNone/>
            </a:pPr>
            <a:r>
              <a:rPr lang="es-MX" sz="2400" b="0" i="0" strike="noStrike" cap="none" spc="-5" baseline="0" dirty="0">
                <a:solidFill>
                  <a:srgbClr val="29628F"/>
                </a:solidFill>
                <a:effectLst/>
                <a:latin typeface="Arial"/>
                <a:ea typeface="Arial"/>
                <a:cs typeface="Arial"/>
              </a:rPr>
              <a:t>Con UnitedHealthcare Hearing, puede recibir </a:t>
            </a:r>
            <a:r>
              <a:rPr lang="es-MX" sz="2400" b="0" i="0" strike="noStrike" cap="none" spc="0" baseline="0" dirty="0">
                <a:solidFill>
                  <a:srgbClr val="29628F"/>
                </a:solidFill>
                <a:effectLst/>
                <a:latin typeface="Arial"/>
                <a:ea typeface="Arial"/>
                <a:cs typeface="Arial"/>
              </a:rPr>
              <a:t>un</a:t>
            </a:r>
            <a:r>
              <a:rPr lang="es-MX" sz="2400" b="0" i="0" strike="noStrike" cap="none" spc="-5" baseline="0" dirty="0">
                <a:solidFill>
                  <a:srgbClr val="29628F"/>
                </a:solidFill>
                <a:effectLst/>
                <a:latin typeface="Arial"/>
                <a:ea typeface="Arial"/>
                <a:cs typeface="Arial"/>
              </a:rPr>
              <a:t> examen auditivo y tener acceso </a:t>
            </a:r>
            <a:r>
              <a:rPr lang="es-MX" sz="2400" b="0" i="0" strike="noStrike" cap="none" spc="0" baseline="0" dirty="0">
                <a:solidFill>
                  <a:srgbClr val="29628F"/>
                </a:solidFill>
                <a:effectLst/>
                <a:latin typeface="Arial"/>
                <a:ea typeface="Arial"/>
                <a:cs typeface="Arial"/>
              </a:rPr>
              <a:t>a una </a:t>
            </a:r>
            <a:r>
              <a:rPr lang="es-MX" sz="2400" b="0" i="0" strike="noStrike" cap="none" spc="-10" baseline="0" dirty="0">
                <a:solidFill>
                  <a:srgbClr val="29628F"/>
                </a:solidFill>
                <a:effectLst/>
                <a:latin typeface="Arial"/>
                <a:ea typeface="Arial"/>
                <a:cs typeface="Arial"/>
              </a:rPr>
              <a:t>amplia </a:t>
            </a:r>
            <a:r>
              <a:rPr lang="es-MX" sz="2400" b="0" i="0" strike="noStrike" cap="none" spc="-5" baseline="0" dirty="0">
                <a:solidFill>
                  <a:srgbClr val="29628F"/>
                </a:solidFill>
                <a:effectLst/>
                <a:latin typeface="Arial"/>
                <a:ea typeface="Arial"/>
                <a:cs typeface="Arial"/>
              </a:rPr>
              <a:t>selección de audífonos personalizados de marca comercial y de marca propia con ahorros significativos. Además, recibirá atención personalizada y apoyo de seguimiento </a:t>
            </a:r>
            <a:r>
              <a:rPr lang="es-MX" sz="2400" b="0" i="0" strike="noStrike" cap="none" spc="0" baseline="0" dirty="0">
                <a:solidFill>
                  <a:srgbClr val="29628F"/>
                </a:solidFill>
                <a:effectLst/>
                <a:latin typeface="Arial"/>
                <a:ea typeface="Arial"/>
                <a:cs typeface="Arial"/>
              </a:rPr>
              <a:t>por parte de</a:t>
            </a:r>
            <a:r>
              <a:rPr lang="es-MX" sz="2400" b="0" i="0" strike="noStrike" cap="none" spc="-5" baseline="0" dirty="0">
                <a:solidFill>
                  <a:srgbClr val="29628F"/>
                </a:solidFill>
                <a:effectLst/>
                <a:latin typeface="Arial"/>
                <a:ea typeface="Arial"/>
                <a:cs typeface="Arial"/>
              </a:rPr>
              <a:t> profesionales de la audición experimentados, </a:t>
            </a:r>
            <a:r>
              <a:rPr lang="es-MX" sz="2400" b="0" i="0" strike="noStrike" cap="none" spc="-10" baseline="0" dirty="0">
                <a:solidFill>
                  <a:srgbClr val="29628F"/>
                </a:solidFill>
                <a:effectLst/>
                <a:latin typeface="Arial"/>
                <a:ea typeface="Arial"/>
                <a:cs typeface="Arial"/>
              </a:rPr>
              <a:t>que le ayudarán </a:t>
            </a:r>
            <a:r>
              <a:rPr lang="es-MX" sz="2400" b="0" i="0" strike="noStrike" cap="none" spc="0" baseline="0" dirty="0">
                <a:solidFill>
                  <a:srgbClr val="29628F"/>
                </a:solidFill>
                <a:effectLst/>
                <a:latin typeface="Arial"/>
                <a:ea typeface="Arial"/>
                <a:cs typeface="Arial"/>
              </a:rPr>
              <a:t>a </a:t>
            </a:r>
            <a:r>
              <a:rPr lang="es-MX" sz="2400" b="0" i="0" strike="noStrike" cap="none" spc="-5" baseline="0" dirty="0">
                <a:solidFill>
                  <a:srgbClr val="29628F"/>
                </a:solidFill>
                <a:effectLst/>
                <a:latin typeface="Arial"/>
                <a:ea typeface="Arial"/>
                <a:cs typeface="Arial"/>
              </a:rPr>
              <a:t>escuchar mejor y vivir la vida </a:t>
            </a:r>
            <a:r>
              <a:rPr lang="es-MX" sz="2400" b="0" i="0" strike="noStrike" cap="none" spc="110" baseline="0" dirty="0">
                <a:solidFill>
                  <a:srgbClr val="29628F"/>
                </a:solidFill>
                <a:effectLst/>
                <a:latin typeface="Arial"/>
                <a:ea typeface="Arial"/>
                <a:cs typeface="Arial"/>
              </a:rPr>
              <a:t>al </a:t>
            </a:r>
            <a:r>
              <a:rPr lang="es-MX" sz="2400" b="0" i="0" strike="noStrike" cap="none" spc="-5" baseline="0" dirty="0">
                <a:solidFill>
                  <a:srgbClr val="29628F"/>
                </a:solidFill>
                <a:effectLst/>
                <a:latin typeface="Arial"/>
                <a:ea typeface="Arial"/>
                <a:cs typeface="Arial"/>
              </a:rPr>
              <a:t>máximo.</a:t>
            </a:r>
            <a:endParaRPr lang="en-US" sz="2400" dirty="0">
              <a:solidFill>
                <a:srgbClr val="29628F"/>
              </a:solidFill>
              <a:latin typeface="Arial"/>
              <a:cs typeface="Arial"/>
            </a:endParaRPr>
          </a:p>
          <a:p>
            <a:endParaRPr lang="en-US" sz="2400" spc="-5" dirty="0">
              <a:solidFill>
                <a:srgbClr val="29628F"/>
              </a:solidFill>
              <a:latin typeface="Arial"/>
              <a:cs typeface="Arial"/>
            </a:endParaRPr>
          </a:p>
          <a:p>
            <a:pPr marL="285750" indent="-285750"/>
            <a:r>
              <a:rPr lang="es-MX" sz="2400" b="0" i="0" strike="noStrike" cap="none" spc="-5" baseline="0" dirty="0">
                <a:solidFill>
                  <a:srgbClr val="29628F"/>
                </a:solidFill>
                <a:effectLst/>
                <a:latin typeface="Arial"/>
                <a:ea typeface="Arial"/>
                <a:cs typeface="Arial"/>
              </a:rPr>
              <a:t>Asignación de $500 para audífonos cada 3 años.</a:t>
            </a:r>
          </a:p>
          <a:p>
            <a:pPr marL="330200" marR="5080" indent="-285750">
              <a:lnSpc>
                <a:spcPts val="1900"/>
              </a:lnSpc>
              <a:spcBef>
                <a:spcPts val="1350"/>
              </a:spcBef>
              <a:buSzPct val="125000"/>
              <a:tabLst>
                <a:tab pos="330200" algn="l"/>
                <a:tab pos="330835" algn="l"/>
              </a:tabLst>
            </a:pPr>
            <a:r>
              <a:rPr lang="es-MX" sz="2400" b="0" i="0" strike="noStrike" cap="none" spc="0" baseline="0" dirty="0">
                <a:solidFill>
                  <a:srgbClr val="29628F"/>
                </a:solidFill>
                <a:effectLst/>
                <a:latin typeface="Arial"/>
                <a:ea typeface="Arial"/>
                <a:cs typeface="Arial"/>
              </a:rPr>
              <a:t>Obtenga </a:t>
            </a:r>
            <a:r>
              <a:rPr lang="es-MX" sz="2400" b="0" i="0" strike="noStrike" cap="none" spc="-5" baseline="0" dirty="0">
                <a:solidFill>
                  <a:srgbClr val="29628F"/>
                </a:solidFill>
                <a:effectLst/>
                <a:latin typeface="Arial"/>
                <a:ea typeface="Arial"/>
                <a:cs typeface="Arial"/>
              </a:rPr>
              <a:t>acceso </a:t>
            </a:r>
            <a:r>
              <a:rPr lang="es-MX" sz="2400" b="0" i="0" strike="noStrike" cap="none" spc="0" baseline="0" dirty="0">
                <a:solidFill>
                  <a:srgbClr val="29628F"/>
                </a:solidFill>
                <a:effectLst/>
                <a:latin typeface="Arial"/>
                <a:ea typeface="Arial"/>
                <a:cs typeface="Arial"/>
              </a:rPr>
              <a:t>a la </a:t>
            </a:r>
            <a:r>
              <a:rPr lang="es-MX" sz="2400" b="0" i="0" strike="noStrike" cap="none" spc="-5" baseline="0" dirty="0">
                <a:solidFill>
                  <a:srgbClr val="29628F"/>
                </a:solidFill>
                <a:effectLst/>
                <a:latin typeface="Arial"/>
                <a:ea typeface="Arial"/>
                <a:cs typeface="Arial"/>
              </a:rPr>
              <a:t>mayor red nacional acreditada de más de 7000 </a:t>
            </a:r>
            <a:r>
              <a:rPr lang="es-MX" sz="2400" b="0" i="0" strike="noStrike" cap="none" spc="0" baseline="0" dirty="0">
                <a:solidFill>
                  <a:srgbClr val="29628F"/>
                </a:solidFill>
                <a:effectLst/>
                <a:latin typeface="Arial"/>
                <a:ea typeface="Arial"/>
                <a:cs typeface="Arial"/>
              </a:rPr>
              <a:t>proveedores de servicios auditivos</a:t>
            </a:r>
            <a:r>
              <a:rPr lang="es-MX" sz="2400" b="0" i="0" strike="noStrike" cap="none" spc="-5" baseline="0" dirty="0">
                <a:solidFill>
                  <a:srgbClr val="29628F"/>
                </a:solidFill>
                <a:effectLst/>
                <a:latin typeface="Arial"/>
                <a:ea typeface="Arial"/>
                <a:cs typeface="Arial"/>
              </a:rPr>
              <a:t>*</a:t>
            </a:r>
            <a:endParaRPr lang="en-US" sz="2400" dirty="0">
              <a:solidFill>
                <a:srgbClr val="29628F"/>
              </a:solidFill>
              <a:latin typeface="Arial"/>
              <a:cs typeface="Arial"/>
            </a:endParaRPr>
          </a:p>
          <a:p>
            <a:pPr marL="330200" marR="358140" indent="-285750">
              <a:lnSpc>
                <a:spcPts val="1900"/>
              </a:lnSpc>
              <a:spcBef>
                <a:spcPts val="615"/>
              </a:spcBef>
              <a:buSzPct val="125000"/>
              <a:tabLst>
                <a:tab pos="330200" algn="l"/>
                <a:tab pos="330835" algn="l"/>
              </a:tabLst>
            </a:pPr>
            <a:r>
              <a:rPr lang="es-MX" sz="2400" b="0" i="0" strike="noStrike" cap="none" spc="-5" baseline="0" dirty="0">
                <a:solidFill>
                  <a:srgbClr val="29628F"/>
                </a:solidFill>
                <a:effectLst/>
                <a:latin typeface="Arial"/>
                <a:ea typeface="Arial"/>
                <a:cs typeface="Arial"/>
              </a:rPr>
              <a:t>Elija los audífonos de última tecnología </a:t>
            </a:r>
            <a:r>
              <a:rPr lang="es-MX" sz="2400" b="0" i="0" strike="noStrike" cap="none" spc="0" baseline="0" dirty="0">
                <a:solidFill>
                  <a:srgbClr val="29628F"/>
                </a:solidFill>
                <a:effectLst/>
                <a:latin typeface="Arial"/>
                <a:ea typeface="Arial"/>
                <a:cs typeface="Arial"/>
              </a:rPr>
              <a:t>de los </a:t>
            </a:r>
            <a:r>
              <a:rPr lang="es-MX" sz="2400" b="0" i="0" strike="noStrike" cap="none" spc="-5" baseline="0" dirty="0">
                <a:solidFill>
                  <a:srgbClr val="29628F"/>
                </a:solidFill>
                <a:effectLst/>
                <a:latin typeface="Arial"/>
                <a:ea typeface="Arial"/>
                <a:cs typeface="Arial"/>
              </a:rPr>
              <a:t>principales fabricantes, </a:t>
            </a:r>
            <a:r>
              <a:rPr lang="es-MX" sz="2400" b="0" i="0" strike="noStrike" cap="none" spc="-10" baseline="0" dirty="0">
                <a:solidFill>
                  <a:srgbClr val="29628F"/>
                </a:solidFill>
                <a:effectLst/>
                <a:latin typeface="Arial"/>
                <a:ea typeface="Arial"/>
                <a:cs typeface="Arial"/>
              </a:rPr>
              <a:t>incluidos </a:t>
            </a:r>
            <a:r>
              <a:rPr lang="es-MX" sz="2400" b="0" i="0" strike="noStrike" cap="none" spc="-5" baseline="0" dirty="0">
                <a:solidFill>
                  <a:srgbClr val="29628F"/>
                </a:solidFill>
                <a:effectLst/>
                <a:latin typeface="Arial"/>
                <a:ea typeface="Arial"/>
                <a:cs typeface="Arial"/>
              </a:rPr>
              <a:t>Phonak, Starkey</a:t>
            </a:r>
            <a:r>
              <a:rPr lang="es-MX" sz="2800" b="0" i="0" strike="noStrike" cap="none" spc="-7" baseline="25000" dirty="0">
                <a:solidFill>
                  <a:srgbClr val="29628F"/>
                </a:solidFill>
                <a:effectLst/>
                <a:latin typeface="Arial"/>
                <a:ea typeface="Arial"/>
                <a:cs typeface="Arial"/>
              </a:rPr>
              <a:t>®</a:t>
            </a:r>
            <a:r>
              <a:rPr lang="es-MX" sz="2400" b="0" i="0" strike="noStrike" cap="none" spc="-5" baseline="0" dirty="0">
                <a:solidFill>
                  <a:srgbClr val="29628F"/>
                </a:solidFill>
                <a:effectLst/>
                <a:latin typeface="Arial"/>
                <a:ea typeface="Arial"/>
                <a:cs typeface="Arial"/>
              </a:rPr>
              <a:t>, Oticon, Signia, </a:t>
            </a:r>
            <a:r>
              <a:rPr lang="es-MX" sz="2400" b="0" i="0" strike="noStrike" cap="none" spc="-10" baseline="0" dirty="0">
                <a:solidFill>
                  <a:srgbClr val="29628F"/>
                </a:solidFill>
                <a:effectLst/>
                <a:latin typeface="Arial"/>
                <a:ea typeface="Arial"/>
                <a:cs typeface="Arial"/>
              </a:rPr>
              <a:t>ReSound, </a:t>
            </a:r>
            <a:r>
              <a:rPr lang="es-MX" sz="2400" b="0" i="0" strike="noStrike" cap="none" spc="-5" baseline="0" dirty="0">
                <a:solidFill>
                  <a:srgbClr val="29628F"/>
                </a:solidFill>
                <a:effectLst/>
                <a:latin typeface="Arial"/>
                <a:ea typeface="Arial"/>
                <a:cs typeface="Arial"/>
              </a:rPr>
              <a:t>Widex</a:t>
            </a:r>
            <a:r>
              <a:rPr lang="es-MX" sz="2800" b="0" i="0" strike="noStrike" cap="none" spc="-7" baseline="25000" dirty="0">
                <a:solidFill>
                  <a:srgbClr val="29628F"/>
                </a:solidFill>
                <a:effectLst/>
                <a:latin typeface="Arial"/>
                <a:ea typeface="Arial"/>
                <a:cs typeface="Arial"/>
              </a:rPr>
              <a:t>® </a:t>
            </a:r>
            <a:r>
              <a:rPr lang="es-MX" sz="1600" b="0" i="0" strike="noStrike" cap="none" spc="-5" baseline="0" dirty="0">
                <a:solidFill>
                  <a:srgbClr val="29628F"/>
                </a:solidFill>
                <a:effectLst/>
                <a:latin typeface="Arial"/>
                <a:ea typeface="Arial"/>
                <a:cs typeface="Arial"/>
              </a:rPr>
              <a:t> </a:t>
            </a:r>
            <a:r>
              <a:rPr lang="es-MX" sz="2400" b="0" i="0" strike="noStrike" cap="none" spc="-5" baseline="0" dirty="0">
                <a:solidFill>
                  <a:srgbClr val="29628F"/>
                </a:solidFill>
                <a:effectLst/>
                <a:latin typeface="Arial"/>
                <a:ea typeface="Arial"/>
                <a:cs typeface="Arial"/>
              </a:rPr>
              <a:t>y Unitron™</a:t>
            </a:r>
            <a:endParaRPr lang="en-US" sz="2400" dirty="0">
              <a:solidFill>
                <a:srgbClr val="29628F"/>
              </a:solidFill>
              <a:latin typeface="Arial"/>
              <a:cs typeface="Arial"/>
            </a:endParaRPr>
          </a:p>
          <a:p>
            <a:pPr marL="330200" indent="-285750">
              <a:lnSpc>
                <a:spcPct val="100000"/>
              </a:lnSpc>
              <a:spcBef>
                <a:spcPts val="605"/>
              </a:spcBef>
              <a:buSzPct val="125000"/>
              <a:tabLst>
                <a:tab pos="330200" algn="l"/>
                <a:tab pos="330835" algn="l"/>
              </a:tabLst>
            </a:pPr>
            <a:r>
              <a:rPr lang="es-MX" sz="2400" b="0" i="0" strike="noStrike" cap="none" spc="-5" baseline="0" dirty="0">
                <a:solidFill>
                  <a:srgbClr val="29628F"/>
                </a:solidFill>
                <a:effectLst/>
                <a:latin typeface="Arial"/>
                <a:ea typeface="Arial"/>
                <a:cs typeface="Arial"/>
              </a:rPr>
              <a:t>Pida los audífonos en persona o a través de</a:t>
            </a:r>
            <a:r>
              <a:rPr lang="es-MX" sz="2400" b="0" i="0" strike="noStrike" cap="none" spc="50" baseline="0" dirty="0">
                <a:solidFill>
                  <a:srgbClr val="29628F"/>
                </a:solidFill>
                <a:effectLst/>
                <a:latin typeface="Arial"/>
                <a:ea typeface="Arial"/>
                <a:cs typeface="Arial"/>
              </a:rPr>
              <a:t> </a:t>
            </a:r>
            <a:r>
              <a:rPr lang="es-MX" sz="2400" b="0" i="0" strike="noStrike" cap="none" spc="-5" baseline="0" dirty="0">
                <a:solidFill>
                  <a:srgbClr val="29628F"/>
                </a:solidFill>
                <a:effectLst/>
                <a:latin typeface="Arial"/>
                <a:ea typeface="Arial"/>
                <a:cs typeface="Arial"/>
              </a:rPr>
              <a:t>entrega a domicilio </a:t>
            </a:r>
            <a:endParaRPr lang="en-US" sz="2400" dirty="0">
              <a:solidFill>
                <a:srgbClr val="29628F"/>
              </a:solidFill>
              <a:latin typeface="Arial"/>
              <a:cs typeface="Arial"/>
            </a:endParaRPr>
          </a:p>
          <a:p>
            <a:pPr marL="330200" indent="-285750">
              <a:lnSpc>
                <a:spcPct val="100000"/>
              </a:lnSpc>
              <a:spcBef>
                <a:spcPts val="575"/>
              </a:spcBef>
              <a:buSzPct val="125000"/>
              <a:tabLst>
                <a:tab pos="330200" algn="l"/>
                <a:tab pos="330835" algn="l"/>
              </a:tabLst>
            </a:pPr>
            <a:r>
              <a:rPr lang="es-MX" sz="2400" b="0" i="0" strike="noStrike" cap="none" spc="-5" baseline="0" dirty="0">
                <a:solidFill>
                  <a:srgbClr val="29628F"/>
                </a:solidFill>
                <a:effectLst/>
                <a:latin typeface="Arial"/>
                <a:ea typeface="Arial"/>
                <a:cs typeface="Arial"/>
              </a:rPr>
              <a:t>Obtenga precios exclusivos que le </a:t>
            </a:r>
            <a:r>
              <a:rPr lang="es-MX" sz="2400" b="0" i="0" strike="noStrike" cap="none" spc="-10" baseline="0" dirty="0">
                <a:solidFill>
                  <a:srgbClr val="29628F"/>
                </a:solidFill>
                <a:effectLst/>
                <a:latin typeface="Arial"/>
                <a:ea typeface="Arial"/>
                <a:cs typeface="Arial"/>
              </a:rPr>
              <a:t>ayudarán</a:t>
            </a:r>
            <a:r>
              <a:rPr lang="es-MX" sz="2400" b="0" i="0" strike="noStrike" cap="none" spc="-5" baseline="0" dirty="0">
                <a:solidFill>
                  <a:srgbClr val="29628F"/>
                </a:solidFill>
                <a:effectLst/>
                <a:latin typeface="Arial"/>
                <a:ea typeface="Arial"/>
                <a:cs typeface="Arial"/>
              </a:rPr>
              <a:t> a ahorrar miles de</a:t>
            </a:r>
            <a:r>
              <a:rPr lang="es-MX" sz="2400" b="0" i="0" strike="noStrike" cap="none" spc="65" baseline="0" dirty="0">
                <a:solidFill>
                  <a:srgbClr val="29628F"/>
                </a:solidFill>
                <a:effectLst/>
                <a:latin typeface="Arial"/>
                <a:ea typeface="Arial"/>
                <a:cs typeface="Arial"/>
              </a:rPr>
              <a:t> </a:t>
            </a:r>
            <a:r>
              <a:rPr lang="es-MX" sz="2400" b="0" i="0" strike="noStrike" cap="none" spc="-5" baseline="0" dirty="0">
                <a:solidFill>
                  <a:srgbClr val="29628F"/>
                </a:solidFill>
                <a:effectLst/>
                <a:latin typeface="Arial"/>
                <a:ea typeface="Arial"/>
                <a:cs typeface="Arial"/>
              </a:rPr>
              <a:t>dólares</a:t>
            </a:r>
            <a:endParaRPr lang="en-US" sz="2400" dirty="0">
              <a:solidFill>
                <a:srgbClr val="29628F"/>
              </a:solidFill>
              <a:latin typeface="Arial"/>
              <a:cs typeface="Arial"/>
            </a:endParaRPr>
          </a:p>
        </p:txBody>
      </p:sp>
    </p:spTree>
    <p:extLst>
      <p:ext uri="{BB962C8B-B14F-4D97-AF65-F5344CB8AC3E}">
        <p14:creationId xmlns:p14="http://schemas.microsoft.com/office/powerpoint/2010/main" val="303159457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BD64FC7-3E24-3440-9D63-3E8EE8007A7B}"/>
              </a:ext>
            </a:extLst>
          </p:cNvPr>
          <p:cNvPicPr>
            <a:picLocks noChangeAspect="1"/>
          </p:cNvPicPr>
          <p:nvPr/>
        </p:nvPicPr>
        <p:blipFill>
          <a:blip r:embed="rId3"/>
          <a:stretch>
            <a:fillRect/>
          </a:stretch>
        </p:blipFill>
        <p:spPr>
          <a:xfrm>
            <a:off x="0" y="0"/>
            <a:ext cx="9141291" cy="5143500"/>
          </a:xfrm>
          <a:prstGeom prst="rect">
            <a:avLst/>
          </a:prstGeom>
        </p:spPr>
      </p:pic>
      <p:sp>
        <p:nvSpPr>
          <p:cNvPr id="5" name="object 4">
            <a:extLst>
              <a:ext uri="{FF2B5EF4-FFF2-40B4-BE49-F238E27FC236}">
                <a16:creationId xmlns:a16="http://schemas.microsoft.com/office/drawing/2014/main" id="{340866D1-B4CE-49CC-B2EB-B06E96034EF9}"/>
              </a:ext>
            </a:extLst>
          </p:cNvPr>
          <p:cNvSpPr/>
          <p:nvPr/>
        </p:nvSpPr>
        <p:spPr>
          <a:xfrm flipH="1">
            <a:off x="8395521" y="5699884"/>
            <a:ext cx="0" cy="389890"/>
          </a:xfrm>
          <a:custGeom>
            <a:avLst/>
            <a:gdLst/>
            <a:ahLst/>
            <a:cxnLst/>
            <a:rect l="l" t="t" r="r" b="b"/>
            <a:pathLst>
              <a:path h="389890">
                <a:moveTo>
                  <a:pt x="0" y="0"/>
                </a:moveTo>
                <a:lnTo>
                  <a:pt x="0" y="389436"/>
                </a:lnTo>
              </a:path>
            </a:pathLst>
          </a:custGeom>
          <a:ln w="6346">
            <a:solidFill>
              <a:srgbClr val="112377"/>
            </a:solidFill>
          </a:ln>
        </p:spPr>
        <p:txBody>
          <a:bodyPr wrap="square" lIns="0" tIns="0" rIns="0" bIns="0" rtlCol="0"/>
          <a:lstStyle/>
          <a:p>
            <a:endParaRPr/>
          </a:p>
        </p:txBody>
      </p:sp>
      <p:sp>
        <p:nvSpPr>
          <p:cNvPr id="7" name="object 8">
            <a:extLst>
              <a:ext uri="{FF2B5EF4-FFF2-40B4-BE49-F238E27FC236}">
                <a16:creationId xmlns:a16="http://schemas.microsoft.com/office/drawing/2014/main" id="{43172495-3D25-4DBB-979F-6ED54534EEB0}"/>
              </a:ext>
            </a:extLst>
          </p:cNvPr>
          <p:cNvSpPr/>
          <p:nvPr/>
        </p:nvSpPr>
        <p:spPr>
          <a:xfrm>
            <a:off x="7782003" y="286419"/>
            <a:ext cx="896105" cy="896108"/>
          </a:xfrm>
          <a:prstGeom prst="rect">
            <a:avLst/>
          </a:prstGeom>
          <a:blipFill>
            <a:blip r:embed="rId4"/>
            <a:stretch>
              <a:fillRect/>
            </a:stretch>
          </a:blipFill>
        </p:spPr>
        <p:txBody>
          <a:bodyPr wrap="square" lIns="0" tIns="0" rIns="0" bIns="0" rtlCol="0"/>
          <a:lstStyle/>
          <a:p>
            <a:endParaRPr/>
          </a:p>
        </p:txBody>
      </p:sp>
      <p:sp>
        <p:nvSpPr>
          <p:cNvPr id="11" name="object 6">
            <a:extLst>
              <a:ext uri="{FF2B5EF4-FFF2-40B4-BE49-F238E27FC236}">
                <a16:creationId xmlns:a16="http://schemas.microsoft.com/office/drawing/2014/main" id="{FCF29079-B125-41D6-89AF-7C70B1E5E416}"/>
              </a:ext>
            </a:extLst>
          </p:cNvPr>
          <p:cNvSpPr txBox="1"/>
          <p:nvPr/>
        </p:nvSpPr>
        <p:spPr>
          <a:xfrm>
            <a:off x="4835531" y="4635942"/>
            <a:ext cx="4452059" cy="384175"/>
          </a:xfrm>
          <a:prstGeom prst="rect">
            <a:avLst/>
          </a:prstGeom>
        </p:spPr>
        <p:txBody>
          <a:bodyPr vert="horz" wrap="square" lIns="0" tIns="12065" rIns="0" bIns="0" rtlCol="0">
            <a:spAutoFit/>
          </a:bodyPr>
          <a:lstStyle>
            <a:defPPr>
              <a:defRPr lang="en-US"/>
            </a:defPPr>
            <a:lvl1pPr marL="0" algn="l" defTabSz="914400" rtl="0" eaLnBrk="1" latinLnBrk="0" hangingPunct="1">
              <a:defRPr sz="800" b="0" i="0" kern="1200">
                <a:solidFill>
                  <a:srgbClr val="122377"/>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56640" marR="5080" lvl="0" indent="-1044575" algn="l" defTabSz="914400" rtl="0" eaLnBrk="1" fontAlgn="auto" latinLnBrk="0" hangingPunct="1">
              <a:lnSpc>
                <a:spcPts val="910"/>
              </a:lnSpc>
              <a:spcBef>
                <a:spcPts val="95"/>
              </a:spcBef>
              <a:spcAft>
                <a:spcPct val="0"/>
              </a:spcAft>
              <a:buClrTx/>
              <a:buSzTx/>
              <a:buFontTx/>
              <a:buNone/>
              <a:defRPr/>
            </a:pPr>
            <a:r>
              <a:rPr lang="es-MX" sz="800" b="0" i="0" strike="noStrike" cap="none" spc="0" baseline="0" dirty="0">
                <a:solidFill>
                  <a:srgbClr val="122377"/>
                </a:solidFill>
                <a:effectLst/>
                <a:latin typeface="Arial"/>
                <a:ea typeface="Arial"/>
                <a:cs typeface="Arial"/>
              </a:rPr>
              <a:t>©2021 United HealthCare Services, Inc. </a:t>
            </a:r>
            <a:r>
              <a:rPr lang="es-MX" sz="800" b="0" i="0" strike="noStrike" cap="none" spc="-5" baseline="0" dirty="0">
                <a:solidFill>
                  <a:srgbClr val="122377"/>
                </a:solidFill>
                <a:effectLst/>
                <a:latin typeface="Arial"/>
                <a:ea typeface="Arial"/>
                <a:cs typeface="Arial"/>
              </a:rPr>
              <a:t>Todos</a:t>
            </a:r>
            <a:r>
              <a:rPr lang="es-MX" sz="800" b="0" i="0" strike="noStrike" cap="none" spc="0" baseline="0" dirty="0">
                <a:solidFill>
                  <a:srgbClr val="122377"/>
                </a:solidFill>
                <a:effectLst/>
                <a:latin typeface="Arial"/>
                <a:ea typeface="Arial"/>
                <a:cs typeface="Arial"/>
              </a:rPr>
              <a:t> los derechos reservados. </a:t>
            </a:r>
            <a:endParaRPr lang="en-US" dirty="0"/>
          </a:p>
          <a:p>
            <a:pPr marL="1056640" marR="5080" lvl="0" indent="-1044575" algn="l" defTabSz="914400" rtl="0" eaLnBrk="1" fontAlgn="auto" latinLnBrk="0" hangingPunct="1">
              <a:lnSpc>
                <a:spcPts val="910"/>
              </a:lnSpc>
              <a:spcBef>
                <a:spcPts val="95"/>
              </a:spcBef>
              <a:spcAft>
                <a:spcPct val="0"/>
              </a:spcAft>
              <a:buClrTx/>
              <a:buSzTx/>
              <a:buFontTx/>
              <a:buNone/>
              <a:defRPr/>
            </a:pPr>
            <a:r>
              <a:rPr lang="es-MX" sz="800" b="0" i="0" strike="noStrike" cap="none" spc="0" baseline="0" dirty="0">
                <a:solidFill>
                  <a:srgbClr val="122377"/>
                </a:solidFill>
                <a:effectLst/>
                <a:latin typeface="Arial"/>
                <a:ea typeface="Arial"/>
                <a:cs typeface="Arial"/>
              </a:rPr>
              <a:t>Información de propiedad de UnitedHealth Group.  </a:t>
            </a:r>
          </a:p>
          <a:p>
            <a:pPr marL="1056640" marR="5080" lvl="0" indent="-1044575" algn="l" defTabSz="914400" rtl="0" eaLnBrk="1" fontAlgn="auto" latinLnBrk="0" hangingPunct="1">
              <a:lnSpc>
                <a:spcPts val="910"/>
              </a:lnSpc>
              <a:spcBef>
                <a:spcPts val="95"/>
              </a:spcBef>
              <a:spcAft>
                <a:spcPct val="0"/>
              </a:spcAft>
              <a:buClrTx/>
              <a:buSzTx/>
              <a:buFontTx/>
              <a:buNone/>
              <a:defRPr/>
            </a:pPr>
            <a:r>
              <a:rPr lang="es-MX" sz="800" b="0" i="0" strike="noStrike" cap="none" spc="0" baseline="0" dirty="0">
                <a:solidFill>
                  <a:srgbClr val="122377"/>
                </a:solidFill>
                <a:effectLst/>
                <a:latin typeface="Arial"/>
                <a:ea typeface="Arial"/>
                <a:cs typeface="Arial"/>
              </a:rPr>
              <a:t>No distribuir ni reproducir sin </a:t>
            </a:r>
            <a:r>
              <a:rPr lang="es-MX" sz="800" b="0" i="0" strike="noStrike" cap="none" spc="-5" baseline="0" dirty="0">
                <a:solidFill>
                  <a:srgbClr val="122377"/>
                </a:solidFill>
                <a:effectLst/>
                <a:latin typeface="Arial"/>
                <a:ea typeface="Arial"/>
                <a:cs typeface="Arial"/>
              </a:rPr>
              <a:t>el permiso expreso </a:t>
            </a:r>
            <a:r>
              <a:rPr lang="es-MX" sz="800" b="0" i="0" strike="noStrike" cap="none" spc="0" baseline="0" dirty="0">
                <a:solidFill>
                  <a:srgbClr val="122377"/>
                </a:solidFill>
                <a:effectLst/>
                <a:latin typeface="Arial"/>
                <a:ea typeface="Arial"/>
                <a:cs typeface="Arial"/>
              </a:rPr>
              <a:t>de UnitedHealth</a:t>
            </a:r>
            <a:r>
              <a:rPr lang="es-MX" sz="800" b="0" i="0" strike="noStrike" cap="none" spc="55" baseline="0" dirty="0">
                <a:solidFill>
                  <a:srgbClr val="122377"/>
                </a:solidFill>
                <a:effectLst/>
                <a:latin typeface="Arial"/>
                <a:ea typeface="Arial"/>
                <a:cs typeface="Arial"/>
              </a:rPr>
              <a:t> </a:t>
            </a:r>
            <a:r>
              <a:rPr lang="es-MX" sz="800" b="0" i="0" strike="noStrike" cap="none" spc="0" baseline="0" dirty="0">
                <a:solidFill>
                  <a:srgbClr val="122377"/>
                </a:solidFill>
                <a:effectLst/>
                <a:latin typeface="Arial"/>
                <a:ea typeface="Arial"/>
                <a:cs typeface="Arial"/>
              </a:rPr>
              <a:t>Group.</a:t>
            </a:r>
          </a:p>
        </p:txBody>
      </p:sp>
      <p:sp>
        <p:nvSpPr>
          <p:cNvPr id="2" name="Rectangle 1">
            <a:extLst>
              <a:ext uri="{FF2B5EF4-FFF2-40B4-BE49-F238E27FC236}">
                <a16:creationId xmlns:a16="http://schemas.microsoft.com/office/drawing/2014/main" id="{C8174560-BC1A-409C-8F78-F96FFFD74AFA}"/>
              </a:ext>
            </a:extLst>
          </p:cNvPr>
          <p:cNvSpPr/>
          <p:nvPr/>
        </p:nvSpPr>
        <p:spPr>
          <a:xfrm>
            <a:off x="18099" y="4444366"/>
            <a:ext cx="4572000" cy="579120"/>
          </a:xfrm>
          <a:prstGeom prst="rect">
            <a:avLst/>
          </a:prstGeom>
        </p:spPr>
        <p:txBody>
          <a:bodyPr>
            <a:spAutoFit/>
          </a:bodyPr>
          <a:lstStyle/>
          <a:p>
            <a:pPr lvl="0" defTabSz="914400"/>
            <a:r>
              <a:rPr lang="es-MX" sz="800" b="0" i="0" strike="noStrike" cap="none" spc="0" baseline="0" dirty="0">
                <a:solidFill>
                  <a:srgbClr val="1F497D"/>
                </a:solidFill>
                <a:effectLst/>
                <a:latin typeface="Roboto Light"/>
                <a:ea typeface="Roboto Light"/>
                <a:cs typeface="Roboto Light"/>
              </a:rPr>
              <a:t>Los productos y servicios descritos anteriormente no se ofrecen ni garantizan en virtud de nuestro contrato con el programa Medicare. Además, no están sujetos al proceso de apelaciones de Medicare. Cualquier disputa relacionada con estos productos y servicios puede estar sujeta al proceso de quejas de UnitedHealthcare.</a:t>
            </a:r>
          </a:p>
        </p:txBody>
      </p:sp>
      <p:sp>
        <p:nvSpPr>
          <p:cNvPr id="3" name="Title 2">
            <a:extLst>
              <a:ext uri="{FF2B5EF4-FFF2-40B4-BE49-F238E27FC236}">
                <a16:creationId xmlns:a16="http://schemas.microsoft.com/office/drawing/2014/main" id="{20E12AE0-2A85-450F-B8D3-69D5479BA79C}"/>
              </a:ext>
            </a:extLst>
          </p:cNvPr>
          <p:cNvSpPr>
            <a:spLocks noGrp="1"/>
          </p:cNvSpPr>
          <p:nvPr>
            <p:ph type="title"/>
          </p:nvPr>
        </p:nvSpPr>
        <p:spPr/>
        <p:txBody>
          <a:bodyPr>
            <a:normAutofit fontScale="90000"/>
          </a:bodyPr>
          <a:lstStyle/>
          <a:p>
            <a:r>
              <a:rPr lang="es-MX" sz="3600" b="0" i="0" strike="noStrike" cap="none" spc="0" baseline="0" dirty="0">
                <a:solidFill>
                  <a:srgbClr val="29628F"/>
                </a:solidFill>
                <a:effectLst/>
                <a:latin typeface="Arial"/>
                <a:ea typeface="Arial"/>
                <a:cs typeface="Arial"/>
              </a:rPr>
              <a:t>Cuidado de confianza en </a:t>
            </a:r>
            <a:r>
              <a:rPr lang="es-MX" sz="3600" b="0" i="0" strike="noStrike" cap="none" spc="-5" baseline="0" dirty="0">
                <a:solidFill>
                  <a:srgbClr val="29628F"/>
                </a:solidFill>
                <a:effectLst/>
                <a:latin typeface="Arial"/>
                <a:ea typeface="Arial"/>
                <a:cs typeface="Arial"/>
              </a:rPr>
              <a:t>casa cuando </a:t>
            </a:r>
            <a:br>
              <a:rPr lang="es-MX" sz="3600" b="0" i="0" strike="noStrike" cap="none" spc="-5" baseline="0" dirty="0">
                <a:solidFill>
                  <a:srgbClr val="29628F"/>
                </a:solidFill>
                <a:effectLst/>
                <a:latin typeface="Arial"/>
                <a:ea typeface="Arial"/>
                <a:cs typeface="Arial"/>
              </a:rPr>
            </a:br>
            <a:r>
              <a:rPr lang="es-MX" sz="3600" b="0" i="0" strike="noStrike" cap="none" spc="-5" baseline="0" dirty="0">
                <a:solidFill>
                  <a:srgbClr val="29628F"/>
                </a:solidFill>
                <a:effectLst/>
                <a:latin typeface="Arial"/>
                <a:ea typeface="Arial"/>
                <a:cs typeface="Arial"/>
              </a:rPr>
              <a:t>lo necesite</a:t>
            </a:r>
            <a:r>
              <a:rPr lang="es-MX" sz="3600" b="0" i="0" strike="noStrike" cap="none" spc="0" baseline="0" dirty="0">
                <a:solidFill>
                  <a:srgbClr val="29628F"/>
                </a:solidFill>
                <a:effectLst/>
                <a:latin typeface="Arial"/>
                <a:ea typeface="Arial"/>
                <a:cs typeface="Arial"/>
              </a:rPr>
              <a:t> </a:t>
            </a:r>
            <a:endParaRPr lang="en-US" sz="3200" dirty="0"/>
          </a:p>
        </p:txBody>
      </p:sp>
      <p:sp>
        <p:nvSpPr>
          <p:cNvPr id="4" name="Content Placeholder 3">
            <a:extLst>
              <a:ext uri="{FF2B5EF4-FFF2-40B4-BE49-F238E27FC236}">
                <a16:creationId xmlns:a16="http://schemas.microsoft.com/office/drawing/2014/main" id="{EC25D2CE-7CAC-43FD-BFF3-90EE9D097ABB}"/>
              </a:ext>
            </a:extLst>
          </p:cNvPr>
          <p:cNvSpPr>
            <a:spLocks noGrp="1"/>
          </p:cNvSpPr>
          <p:nvPr>
            <p:ph idx="1"/>
          </p:nvPr>
        </p:nvSpPr>
        <p:spPr/>
        <p:txBody>
          <a:bodyPr>
            <a:normAutofit/>
          </a:bodyPr>
          <a:lstStyle/>
          <a:p>
            <a:pPr marL="0" marR="1091565" indent="0">
              <a:lnSpc>
                <a:spcPts val="2090"/>
              </a:lnSpc>
              <a:spcBef>
                <a:spcPts val="2485"/>
              </a:spcBef>
              <a:buNone/>
            </a:pPr>
            <a:r>
              <a:rPr lang="es-MX" sz="1400" b="1" i="0" strike="noStrike" cap="none" spc="-5" baseline="0" dirty="0">
                <a:solidFill>
                  <a:srgbClr val="29628F"/>
                </a:solidFill>
                <a:effectLst/>
                <a:latin typeface="Arial"/>
                <a:ea typeface="Arial"/>
                <a:cs typeface="Arial"/>
              </a:rPr>
              <a:t>Usted es elegible </a:t>
            </a:r>
            <a:r>
              <a:rPr lang="es-MX" sz="1400" b="1" i="0" strike="noStrike" cap="none" spc="0" baseline="0" dirty="0">
                <a:solidFill>
                  <a:srgbClr val="29628F"/>
                </a:solidFill>
                <a:effectLst/>
                <a:latin typeface="Arial"/>
                <a:ea typeface="Arial"/>
                <a:cs typeface="Arial"/>
              </a:rPr>
              <a:t>para recibir atención no médica </a:t>
            </a:r>
            <a:r>
              <a:rPr lang="es-MX" sz="1400" b="1" i="0" strike="noStrike" cap="none" spc="-5" baseline="0" dirty="0">
                <a:solidFill>
                  <a:srgbClr val="29628F"/>
                </a:solidFill>
                <a:effectLst/>
                <a:latin typeface="Arial"/>
                <a:ea typeface="Arial"/>
                <a:cs typeface="Arial"/>
              </a:rPr>
              <a:t>a domicilio a través de </a:t>
            </a:r>
            <a:r>
              <a:rPr lang="es-MX" sz="1400" b="1" i="0" strike="noStrike" cap="none" spc="0" baseline="0" dirty="0">
                <a:solidFill>
                  <a:srgbClr val="29628F"/>
                </a:solidFill>
                <a:effectLst/>
                <a:latin typeface="Arial"/>
                <a:ea typeface="Arial"/>
                <a:cs typeface="Arial"/>
              </a:rPr>
              <a:t>nuestro proveedor </a:t>
            </a:r>
            <a:r>
              <a:rPr lang="es-MX" sz="1400" b="1" i="0" strike="noStrike" cap="none" spc="-5" baseline="0" dirty="0">
                <a:solidFill>
                  <a:srgbClr val="29628F"/>
                </a:solidFill>
                <a:effectLst/>
                <a:latin typeface="Arial"/>
                <a:ea typeface="Arial"/>
                <a:cs typeface="Arial"/>
              </a:rPr>
              <a:t>nacional CareLinx.	</a:t>
            </a:r>
            <a:endParaRPr lang="en-US" sz="1400" dirty="0">
              <a:solidFill>
                <a:srgbClr val="29628F"/>
              </a:solidFill>
              <a:latin typeface="Arial"/>
              <a:cs typeface="Arial"/>
            </a:endParaRPr>
          </a:p>
          <a:p>
            <a:pPr>
              <a:lnSpc>
                <a:spcPct val="100000"/>
              </a:lnSpc>
              <a:spcBef>
                <a:spcPts val="50"/>
              </a:spcBef>
            </a:pPr>
            <a:endParaRPr lang="en-US" sz="1400" dirty="0">
              <a:solidFill>
                <a:srgbClr val="29628F"/>
              </a:solidFill>
              <a:latin typeface="Times New Roman"/>
              <a:cs typeface="Times New Roman"/>
            </a:endParaRPr>
          </a:p>
          <a:p>
            <a:pPr marL="0" marR="1034415" indent="0">
              <a:lnSpc>
                <a:spcPct val="101699"/>
              </a:lnSpc>
              <a:buNone/>
            </a:pPr>
            <a:r>
              <a:rPr lang="es-MX" sz="1400" b="0" i="0" strike="noStrike" cap="none" spc="0" baseline="0" dirty="0">
                <a:solidFill>
                  <a:srgbClr val="29628F"/>
                </a:solidFill>
                <a:effectLst/>
                <a:latin typeface="Arial"/>
                <a:ea typeface="Arial"/>
                <a:cs typeface="Arial"/>
              </a:rPr>
              <a:t>Esto puede </a:t>
            </a:r>
            <a:r>
              <a:rPr lang="es-MX" sz="1400" b="0" i="0" strike="noStrike" cap="none" spc="-5" baseline="0" dirty="0">
                <a:solidFill>
                  <a:srgbClr val="29628F"/>
                </a:solidFill>
                <a:effectLst/>
                <a:latin typeface="Arial"/>
                <a:ea typeface="Arial"/>
                <a:cs typeface="Arial"/>
              </a:rPr>
              <a:t>incluir </a:t>
            </a:r>
            <a:r>
              <a:rPr lang="es-MX" sz="1400" b="0" i="0" strike="noStrike" cap="none" spc="0" baseline="0" dirty="0">
                <a:solidFill>
                  <a:srgbClr val="29628F"/>
                </a:solidFill>
                <a:effectLst/>
                <a:latin typeface="Arial"/>
                <a:ea typeface="Arial"/>
                <a:cs typeface="Arial"/>
              </a:rPr>
              <a:t>compra de alimentos, </a:t>
            </a:r>
            <a:r>
              <a:rPr lang="es-MX" sz="1400" b="0" i="0" strike="noStrike" cap="none" spc="-5" baseline="0" dirty="0">
                <a:solidFill>
                  <a:srgbClr val="29628F"/>
                </a:solidFill>
                <a:effectLst/>
                <a:latin typeface="Arial"/>
                <a:ea typeface="Arial"/>
                <a:cs typeface="Arial"/>
              </a:rPr>
              <a:t>preparación de comidas, limpieza doméstica ligera, </a:t>
            </a:r>
            <a:r>
              <a:rPr lang="es-MX" sz="1400" b="0" i="0" strike="noStrike" cap="none" spc="0" baseline="0" dirty="0">
                <a:solidFill>
                  <a:srgbClr val="29628F"/>
                </a:solidFill>
                <a:effectLst/>
                <a:latin typeface="Arial"/>
                <a:ea typeface="Arial"/>
                <a:cs typeface="Arial"/>
              </a:rPr>
              <a:t>cuidado personal, recordatorios de medicamentos </a:t>
            </a:r>
            <a:r>
              <a:rPr lang="es-MX" sz="1400" b="0" i="0" strike="noStrike" cap="none" spc="-5" baseline="0" dirty="0">
                <a:solidFill>
                  <a:srgbClr val="29628F"/>
                </a:solidFill>
                <a:effectLst/>
                <a:latin typeface="Arial"/>
                <a:ea typeface="Arial"/>
                <a:cs typeface="Arial"/>
              </a:rPr>
              <a:t>y más.</a:t>
            </a:r>
          </a:p>
          <a:p>
            <a:pPr marL="0" marR="5080" indent="-285750">
              <a:lnSpc>
                <a:spcPts val="2090"/>
              </a:lnSpc>
              <a:spcBef>
                <a:spcPct val="0"/>
              </a:spcBef>
              <a:tabLst>
                <a:tab pos="1437005" algn="l"/>
                <a:tab pos="1437640" algn="l"/>
              </a:tabLst>
            </a:pPr>
            <a:r>
              <a:rPr lang="es-MX" sz="1400" b="0" i="0" strike="noStrike" cap="none" spc="0" baseline="0" dirty="0">
                <a:solidFill>
                  <a:srgbClr val="29628F"/>
                </a:solidFill>
                <a:effectLst/>
                <a:latin typeface="Arial"/>
                <a:ea typeface="Arial"/>
                <a:cs typeface="Arial"/>
              </a:rPr>
              <a:t>$0 copago</a:t>
            </a:r>
          </a:p>
          <a:p>
            <a:pPr marL="0" marR="5080" indent="-285750">
              <a:lnSpc>
                <a:spcPts val="2090"/>
              </a:lnSpc>
              <a:spcBef>
                <a:spcPct val="0"/>
              </a:spcBef>
              <a:tabLst>
                <a:tab pos="1437005" algn="l"/>
                <a:tab pos="1437640" algn="l"/>
              </a:tabLst>
            </a:pPr>
            <a:r>
              <a:rPr lang="es-MX" sz="1400" b="0" i="0" strike="noStrike" cap="none" spc="0" baseline="0" dirty="0">
                <a:solidFill>
                  <a:srgbClr val="29628F"/>
                </a:solidFill>
                <a:effectLst/>
                <a:latin typeface="Arial"/>
                <a:ea typeface="Arial"/>
                <a:cs typeface="Arial"/>
              </a:rPr>
              <a:t>La cobertura incluye 8 horas de atención no médica domiciliaria al mes a través del proveedor CareLinx</a:t>
            </a:r>
            <a:r>
              <a:rPr lang="es-MX" sz="1400" b="0" i="0" strike="noStrike" cap="none" spc="0" baseline="0" dirty="0">
                <a:solidFill>
                  <a:srgbClr val="29628F"/>
                </a:solidFill>
                <a:effectLst/>
                <a:latin typeface="UHCSans-Medium"/>
                <a:ea typeface="UHCSans-Medium"/>
                <a:cs typeface="UHCSans-Medium"/>
              </a:rPr>
              <a:t>; l</a:t>
            </a:r>
            <a:r>
              <a:rPr lang="es-MX" sz="1400" b="0" i="0" strike="noStrike" cap="none" spc="0" baseline="0" dirty="0">
                <a:solidFill>
                  <a:srgbClr val="29628F"/>
                </a:solidFill>
                <a:effectLst/>
                <a:latin typeface="Arial"/>
                <a:ea typeface="Arial"/>
                <a:cs typeface="Arial"/>
              </a:rPr>
              <a:t>as horas no utilizadas no se acumulan. </a:t>
            </a:r>
          </a:p>
          <a:p>
            <a:pPr marL="0" marR="5080" indent="-285750">
              <a:lnSpc>
                <a:spcPts val="2090"/>
              </a:lnSpc>
              <a:spcBef>
                <a:spcPct val="0"/>
              </a:spcBef>
              <a:tabLst>
                <a:tab pos="1437005" algn="l"/>
                <a:tab pos="1437640" algn="l"/>
              </a:tabLst>
            </a:pPr>
            <a:r>
              <a:rPr lang="es-MX" sz="1400" b="0" i="0" strike="noStrike" cap="none" spc="0" baseline="0" dirty="0">
                <a:solidFill>
                  <a:srgbClr val="29628F"/>
                </a:solidFill>
                <a:effectLst/>
                <a:latin typeface="Arial"/>
                <a:ea typeface="Arial"/>
                <a:cs typeface="Arial"/>
              </a:rPr>
              <a:t>Se aplican algunas restricciones y limitaciones.</a:t>
            </a:r>
          </a:p>
          <a:p>
            <a:pPr marL="1129665" marR="1034415">
              <a:lnSpc>
                <a:spcPct val="101699"/>
              </a:lnSpc>
            </a:pPr>
            <a:endParaRPr lang="en-US" sz="1600" dirty="0">
              <a:solidFill>
                <a:srgbClr val="29628F"/>
              </a:solidFill>
              <a:latin typeface="Arial"/>
              <a:cs typeface="Arial"/>
            </a:endParaRPr>
          </a:p>
          <a:p>
            <a:endParaRPr lang="en-US" dirty="0"/>
          </a:p>
        </p:txBody>
      </p:sp>
    </p:spTree>
    <p:extLst>
      <p:ext uri="{BB962C8B-B14F-4D97-AF65-F5344CB8AC3E}">
        <p14:creationId xmlns:p14="http://schemas.microsoft.com/office/powerpoint/2010/main" val="179228661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BD64FC7-3E24-3440-9D63-3E8EE8007A7B}"/>
              </a:ext>
            </a:extLst>
          </p:cNvPr>
          <p:cNvPicPr>
            <a:picLocks noChangeAspect="1"/>
          </p:cNvPicPr>
          <p:nvPr/>
        </p:nvPicPr>
        <p:blipFill>
          <a:blip r:embed="rId3"/>
          <a:stretch>
            <a:fillRect/>
          </a:stretch>
        </p:blipFill>
        <p:spPr>
          <a:xfrm>
            <a:off x="2709" y="-3775"/>
            <a:ext cx="9141291" cy="5143500"/>
          </a:xfrm>
          <a:prstGeom prst="rect">
            <a:avLst/>
          </a:prstGeom>
        </p:spPr>
      </p:pic>
      <p:sp>
        <p:nvSpPr>
          <p:cNvPr id="5" name="object 4">
            <a:extLst>
              <a:ext uri="{FF2B5EF4-FFF2-40B4-BE49-F238E27FC236}">
                <a16:creationId xmlns:a16="http://schemas.microsoft.com/office/drawing/2014/main" id="{60CD74BF-6D06-4DC6-A6A8-134BA2CDB378}"/>
              </a:ext>
            </a:extLst>
          </p:cNvPr>
          <p:cNvSpPr/>
          <p:nvPr/>
        </p:nvSpPr>
        <p:spPr>
          <a:xfrm flipH="1">
            <a:off x="8410791" y="6136770"/>
            <a:ext cx="0" cy="389890"/>
          </a:xfrm>
          <a:custGeom>
            <a:avLst/>
            <a:gdLst/>
            <a:ahLst/>
            <a:cxnLst/>
            <a:rect l="l" t="t" r="r" b="b"/>
            <a:pathLst>
              <a:path h="389890">
                <a:moveTo>
                  <a:pt x="0" y="0"/>
                </a:moveTo>
                <a:lnTo>
                  <a:pt x="0" y="389436"/>
                </a:lnTo>
              </a:path>
            </a:pathLst>
          </a:custGeom>
          <a:ln w="6346">
            <a:solidFill>
              <a:srgbClr val="112377"/>
            </a:solidFill>
          </a:ln>
        </p:spPr>
        <p:txBody>
          <a:bodyPr wrap="square" lIns="0" tIns="0" rIns="0" bIns="0" rtlCol="0"/>
          <a:lstStyle/>
          <a:p>
            <a:endParaRPr/>
          </a:p>
        </p:txBody>
      </p:sp>
      <p:sp>
        <p:nvSpPr>
          <p:cNvPr id="8" name="object 9">
            <a:extLst>
              <a:ext uri="{FF2B5EF4-FFF2-40B4-BE49-F238E27FC236}">
                <a16:creationId xmlns:a16="http://schemas.microsoft.com/office/drawing/2014/main" id="{1248429E-98AB-4911-A3D8-EF42B5B99DFF}"/>
              </a:ext>
            </a:extLst>
          </p:cNvPr>
          <p:cNvSpPr txBox="1"/>
          <p:nvPr/>
        </p:nvSpPr>
        <p:spPr>
          <a:xfrm>
            <a:off x="1231850" y="2250947"/>
            <a:ext cx="2559050" cy="751488"/>
          </a:xfrm>
          <a:prstGeom prst="rect">
            <a:avLst/>
          </a:prstGeom>
        </p:spPr>
        <p:txBody>
          <a:bodyPr vert="horz" wrap="square" lIns="0" tIns="12700" rIns="0" bIns="0" rtlCol="0">
            <a:spAutoFit/>
          </a:bodyPr>
          <a:lstStyle/>
          <a:p>
            <a:pPr marL="12700">
              <a:lnSpc>
                <a:spcPct val="100000"/>
              </a:lnSpc>
              <a:spcBef>
                <a:spcPts val="100"/>
              </a:spcBef>
            </a:pPr>
            <a:r>
              <a:rPr sz="4800" spc="-705" baseline="-6076">
                <a:solidFill>
                  <a:srgbClr val="E82377"/>
                </a:solidFill>
                <a:latin typeface="Arial"/>
                <a:cs typeface="Arial"/>
              </a:rPr>
              <a:t> </a:t>
            </a:r>
            <a:endParaRPr sz="1600">
              <a:latin typeface="Arial"/>
              <a:cs typeface="Arial"/>
            </a:endParaRPr>
          </a:p>
        </p:txBody>
      </p:sp>
      <p:sp>
        <p:nvSpPr>
          <p:cNvPr id="9" name="object 11">
            <a:extLst>
              <a:ext uri="{FF2B5EF4-FFF2-40B4-BE49-F238E27FC236}">
                <a16:creationId xmlns:a16="http://schemas.microsoft.com/office/drawing/2014/main" id="{C258912D-AE96-4169-A026-4EE11C3F41DF}"/>
              </a:ext>
            </a:extLst>
          </p:cNvPr>
          <p:cNvSpPr/>
          <p:nvPr/>
        </p:nvSpPr>
        <p:spPr>
          <a:xfrm>
            <a:off x="7789811" y="291262"/>
            <a:ext cx="896109" cy="896108"/>
          </a:xfrm>
          <a:prstGeom prst="rect">
            <a:avLst/>
          </a:prstGeom>
          <a:blipFill>
            <a:blip r:embed="rId4"/>
            <a:stretch>
              <a:fillRect/>
            </a:stretch>
          </a:blipFill>
        </p:spPr>
        <p:txBody>
          <a:bodyPr wrap="square" lIns="0" tIns="0" rIns="0" bIns="0" rtlCol="0"/>
          <a:lstStyle/>
          <a:p>
            <a:endParaRPr/>
          </a:p>
        </p:txBody>
      </p:sp>
      <p:sp>
        <p:nvSpPr>
          <p:cNvPr id="11" name="object 6">
            <a:extLst>
              <a:ext uri="{FF2B5EF4-FFF2-40B4-BE49-F238E27FC236}">
                <a16:creationId xmlns:a16="http://schemas.microsoft.com/office/drawing/2014/main" id="{BFDD59E2-73B6-4B99-9C97-230FA5FAE994}"/>
              </a:ext>
            </a:extLst>
          </p:cNvPr>
          <p:cNvSpPr txBox="1"/>
          <p:nvPr/>
        </p:nvSpPr>
        <p:spPr>
          <a:xfrm>
            <a:off x="4162044" y="4853496"/>
            <a:ext cx="4756150" cy="358775"/>
          </a:xfrm>
          <a:prstGeom prst="rect">
            <a:avLst/>
          </a:prstGeom>
        </p:spPr>
        <p:txBody>
          <a:bodyPr vert="horz" wrap="square" lIns="0" tIns="12065" rIns="0" bIns="0" rtlCol="0">
            <a:spAutoFit/>
          </a:bodyPr>
          <a:lstStyle>
            <a:defPPr>
              <a:defRPr lang="en-US"/>
            </a:defPPr>
            <a:lvl1pPr marL="0" algn="l" defTabSz="914400" rtl="0" eaLnBrk="1" latinLnBrk="0" hangingPunct="1">
              <a:defRPr sz="800" b="0" i="0" kern="1200">
                <a:solidFill>
                  <a:srgbClr val="122377"/>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56640" marR="5080" lvl="0" indent="-1044575" algn="l" defTabSz="914400" rtl="0" eaLnBrk="1" fontAlgn="auto" latinLnBrk="0" hangingPunct="1">
              <a:lnSpc>
                <a:spcPts val="910"/>
              </a:lnSpc>
              <a:spcBef>
                <a:spcPts val="95"/>
              </a:spcBef>
              <a:spcAft>
                <a:spcPct val="0"/>
              </a:spcAft>
              <a:buClrTx/>
              <a:buSzTx/>
              <a:buFontTx/>
              <a:buNone/>
              <a:defRPr/>
            </a:pPr>
            <a:r>
              <a:rPr lang="es-MX" sz="800" b="0" i="0" strike="noStrike" cap="none" spc="0" baseline="0">
                <a:solidFill>
                  <a:srgbClr val="29628F"/>
                </a:solidFill>
                <a:effectLst/>
                <a:latin typeface="Arial"/>
                <a:ea typeface="Arial"/>
                <a:cs typeface="Arial"/>
              </a:rPr>
              <a:t>©2020 United HealthCare Services, Inc. </a:t>
            </a:r>
            <a:r>
              <a:rPr lang="es-MX" sz="800" b="0" i="0" strike="noStrike" cap="none" spc="-5" baseline="0">
                <a:solidFill>
                  <a:srgbClr val="29628F"/>
                </a:solidFill>
                <a:effectLst/>
                <a:latin typeface="Arial"/>
                <a:ea typeface="Arial"/>
                <a:cs typeface="Arial"/>
              </a:rPr>
              <a:t>Todos </a:t>
            </a:r>
            <a:r>
              <a:rPr lang="es-MX" sz="800" b="0" i="0" strike="noStrike" cap="none" spc="0" baseline="0">
                <a:solidFill>
                  <a:srgbClr val="29628F"/>
                </a:solidFill>
                <a:effectLst/>
                <a:latin typeface="Arial"/>
                <a:ea typeface="Arial"/>
                <a:cs typeface="Arial"/>
              </a:rPr>
              <a:t>los derechos reservados. Información de propiedad de UnitedHealth Group.  </a:t>
            </a:r>
            <a:r>
              <a:rPr lang="es-MX" sz="800" b="0" i="0" strike="noStrike" cap="none" spc="-5" baseline="0">
                <a:solidFill>
                  <a:srgbClr val="29628F"/>
                </a:solidFill>
                <a:effectLst/>
                <a:latin typeface="Arial"/>
                <a:ea typeface="Arial"/>
                <a:cs typeface="Arial"/>
              </a:rPr>
              <a:t>No</a:t>
            </a:r>
            <a:r>
              <a:rPr lang="es-MX" sz="800" b="0" i="0" strike="noStrike" cap="none" spc="0" baseline="0">
                <a:solidFill>
                  <a:srgbClr val="29628F"/>
                </a:solidFill>
                <a:effectLst/>
                <a:latin typeface="Arial"/>
                <a:ea typeface="Arial"/>
                <a:cs typeface="Arial"/>
              </a:rPr>
              <a:t> distribuir ni reproducir sin el </a:t>
            </a:r>
            <a:r>
              <a:rPr lang="es-MX" sz="800" b="0" i="0" strike="noStrike" cap="none" spc="-5" baseline="0">
                <a:solidFill>
                  <a:srgbClr val="29628F"/>
                </a:solidFill>
                <a:effectLst/>
                <a:latin typeface="Arial"/>
                <a:ea typeface="Arial"/>
                <a:cs typeface="Arial"/>
              </a:rPr>
              <a:t>permiso</a:t>
            </a:r>
            <a:r>
              <a:rPr lang="es-MX" sz="800" b="0" i="0" strike="noStrike" cap="none" spc="0" baseline="0">
                <a:solidFill>
                  <a:srgbClr val="29628F"/>
                </a:solidFill>
                <a:effectLst/>
                <a:latin typeface="Arial"/>
                <a:ea typeface="Arial"/>
                <a:cs typeface="Arial"/>
              </a:rPr>
              <a:t> expreso de UnitedHealth</a:t>
            </a:r>
            <a:r>
              <a:rPr lang="es-MX" sz="800" b="0" i="0" strike="noStrike" cap="none" spc="55" baseline="0">
                <a:solidFill>
                  <a:srgbClr val="29628F"/>
                </a:solidFill>
                <a:effectLst/>
                <a:latin typeface="Arial"/>
                <a:ea typeface="Arial"/>
                <a:cs typeface="Arial"/>
              </a:rPr>
              <a:t> </a:t>
            </a:r>
            <a:r>
              <a:rPr lang="es-MX" sz="800" b="0" i="0" strike="noStrike" cap="none" spc="0" baseline="0">
                <a:solidFill>
                  <a:srgbClr val="29628F"/>
                </a:solidFill>
                <a:effectLst/>
                <a:latin typeface="Arial"/>
                <a:ea typeface="Arial"/>
                <a:cs typeface="Arial"/>
              </a:rPr>
              <a:t>Group.</a:t>
            </a:r>
          </a:p>
        </p:txBody>
      </p:sp>
      <p:sp>
        <p:nvSpPr>
          <p:cNvPr id="2" name="Title 1">
            <a:extLst>
              <a:ext uri="{FF2B5EF4-FFF2-40B4-BE49-F238E27FC236}">
                <a16:creationId xmlns:a16="http://schemas.microsoft.com/office/drawing/2014/main" id="{1A7394F4-6F0E-4E16-BB0B-D5C6B4B35AD9}"/>
              </a:ext>
            </a:extLst>
          </p:cNvPr>
          <p:cNvSpPr>
            <a:spLocks noGrp="1"/>
          </p:cNvSpPr>
          <p:nvPr>
            <p:ph type="title"/>
          </p:nvPr>
        </p:nvSpPr>
        <p:spPr/>
        <p:txBody>
          <a:bodyPr>
            <a:normAutofit/>
          </a:bodyPr>
          <a:lstStyle/>
          <a:p>
            <a:r>
              <a:rPr lang="es-MX" sz="3600" b="0" i="0" strike="noStrike" cap="none" spc="-5" baseline="0">
                <a:solidFill>
                  <a:srgbClr val="29628F"/>
                </a:solidFill>
                <a:effectLst/>
                <a:latin typeface="Arial"/>
                <a:ea typeface="Arial"/>
                <a:cs typeface="Arial"/>
              </a:rPr>
              <a:t>Programa Routine Transportation</a:t>
            </a:r>
            <a:endParaRPr lang="en-US"/>
          </a:p>
        </p:txBody>
      </p:sp>
      <p:sp>
        <p:nvSpPr>
          <p:cNvPr id="3" name="Content Placeholder 2">
            <a:extLst>
              <a:ext uri="{FF2B5EF4-FFF2-40B4-BE49-F238E27FC236}">
                <a16:creationId xmlns:a16="http://schemas.microsoft.com/office/drawing/2014/main" id="{9BECC29B-9EE4-47B9-A867-BBC1092AB875}"/>
              </a:ext>
            </a:extLst>
          </p:cNvPr>
          <p:cNvSpPr>
            <a:spLocks noGrp="1"/>
          </p:cNvSpPr>
          <p:nvPr>
            <p:ph idx="1"/>
          </p:nvPr>
        </p:nvSpPr>
        <p:spPr/>
        <p:txBody>
          <a:bodyPr>
            <a:normAutofit lnSpcReduction="10000"/>
          </a:bodyPr>
          <a:lstStyle/>
          <a:p>
            <a:pPr marL="0" indent="0">
              <a:buNone/>
            </a:pPr>
            <a:r>
              <a:rPr lang="es-MX" sz="1600" b="1" i="0" strike="noStrike" cap="none" spc="0" baseline="0">
                <a:solidFill>
                  <a:srgbClr val="29628F"/>
                </a:solidFill>
                <a:effectLst/>
                <a:latin typeface="Arial"/>
                <a:ea typeface="Arial"/>
                <a:cs typeface="Arial"/>
              </a:rPr>
              <a:t>Acuda a citas relacionadas con la salud más fácilmente sin costo adicional</a:t>
            </a:r>
          </a:p>
          <a:p>
            <a:pPr marL="0" indent="0">
              <a:buNone/>
            </a:pPr>
            <a:r>
              <a:rPr lang="es-MX" sz="1600" b="0" i="0" strike="noStrike" cap="none" spc="0" baseline="0">
                <a:solidFill>
                  <a:srgbClr val="29628F"/>
                </a:solidFill>
                <a:effectLst/>
                <a:latin typeface="Arial"/>
                <a:ea typeface="Arial"/>
                <a:cs typeface="Arial"/>
              </a:rPr>
              <a:t>Si no tiene una forma de llegar a sus citas de atención médica, nuestro programa de transporte puede ayudarle, sin costo adicional para usted.</a:t>
            </a:r>
          </a:p>
          <a:p>
            <a:endParaRPr lang="en-US" sz="1600">
              <a:latin typeface="Arial" panose="020B0604020202020204" pitchFamily="34" charset="0"/>
              <a:cs typeface="Arial" panose="020B0604020202020204" pitchFamily="34" charset="0"/>
            </a:endParaRPr>
          </a:p>
          <a:p>
            <a:pPr marL="298450" marR="5080" indent="-285750">
              <a:lnSpc>
                <a:spcPts val="1900"/>
              </a:lnSpc>
              <a:spcBef>
                <a:spcPts val="180"/>
              </a:spcBef>
              <a:buSzPct val="125000"/>
              <a:buFontTx/>
              <a:buChar char="•"/>
              <a:tabLst>
                <a:tab pos="297815" algn="l"/>
                <a:tab pos="298450" algn="l"/>
              </a:tabLst>
            </a:pPr>
            <a:r>
              <a:rPr lang="es-MX" sz="1600" b="0" i="0" strike="noStrike" cap="none" spc="-5" baseline="0">
                <a:solidFill>
                  <a:srgbClr val="29628F"/>
                </a:solidFill>
                <a:effectLst/>
                <a:latin typeface="Arial"/>
                <a:ea typeface="Arial"/>
                <a:cs typeface="Arial"/>
              </a:rPr>
              <a:t>$0 copago</a:t>
            </a:r>
          </a:p>
          <a:p>
            <a:pPr marL="298450" marR="5080" indent="-285750">
              <a:lnSpc>
                <a:spcPts val="1900"/>
              </a:lnSpc>
              <a:spcBef>
                <a:spcPts val="180"/>
              </a:spcBef>
              <a:buSzPct val="125000"/>
              <a:buFontTx/>
              <a:buChar char="•"/>
              <a:tabLst>
                <a:tab pos="297815" algn="l"/>
                <a:tab pos="298450" algn="l"/>
              </a:tabLst>
            </a:pPr>
            <a:r>
              <a:rPr lang="es-MX" sz="1600" b="0" i="0" strike="noStrike" cap="none" spc="-5" baseline="0">
                <a:solidFill>
                  <a:srgbClr val="29628F"/>
                </a:solidFill>
                <a:effectLst/>
                <a:latin typeface="Arial"/>
                <a:ea typeface="Arial"/>
                <a:cs typeface="Arial"/>
              </a:rPr>
              <a:t>Hasta 24 viajes de ida o 12 viajes de ida y vuelta por año, hasta 50 millas por viaje de ida</a:t>
            </a:r>
          </a:p>
          <a:p>
            <a:pPr marL="298450" marR="5080" indent="-285750">
              <a:lnSpc>
                <a:spcPts val="1900"/>
              </a:lnSpc>
              <a:spcBef>
                <a:spcPts val="180"/>
              </a:spcBef>
              <a:buSzPct val="125000"/>
              <a:tabLst>
                <a:tab pos="297815" algn="l"/>
                <a:tab pos="298450" algn="l"/>
              </a:tabLst>
            </a:pPr>
            <a:r>
              <a:rPr lang="es-MX" sz="1600" b="0" i="0" strike="noStrike" cap="none" spc="-10" baseline="0">
                <a:solidFill>
                  <a:srgbClr val="29628F"/>
                </a:solidFill>
                <a:effectLst/>
                <a:latin typeface="Arial"/>
                <a:ea typeface="Arial"/>
                <a:cs typeface="Arial"/>
              </a:rPr>
              <a:t>Transporte </a:t>
            </a:r>
            <a:r>
              <a:rPr lang="es-MX" sz="1600" b="0" i="0" strike="noStrike" cap="none" spc="-5" baseline="0">
                <a:solidFill>
                  <a:srgbClr val="29628F"/>
                </a:solidFill>
                <a:effectLst/>
                <a:latin typeface="Arial"/>
                <a:ea typeface="Arial"/>
                <a:cs typeface="Arial"/>
              </a:rPr>
              <a:t>proporcionado </a:t>
            </a:r>
            <a:r>
              <a:rPr lang="es-MX" sz="1600" b="0" i="0" strike="noStrike" cap="none" spc="0" baseline="0">
                <a:solidFill>
                  <a:srgbClr val="29628F"/>
                </a:solidFill>
                <a:effectLst/>
                <a:latin typeface="Arial"/>
                <a:ea typeface="Arial"/>
                <a:cs typeface="Arial"/>
              </a:rPr>
              <a:t>desde </a:t>
            </a:r>
            <a:r>
              <a:rPr lang="es-MX" sz="1600" b="0" i="0" strike="noStrike" cap="none" spc="-5" baseline="0">
                <a:solidFill>
                  <a:srgbClr val="29628F"/>
                </a:solidFill>
                <a:effectLst/>
                <a:latin typeface="Arial"/>
                <a:ea typeface="Arial"/>
                <a:cs typeface="Arial"/>
              </a:rPr>
              <a:t>y </a:t>
            </a:r>
            <a:r>
              <a:rPr lang="es-MX" sz="1600" b="0" i="0" strike="noStrike" cap="none" spc="0" baseline="0">
                <a:solidFill>
                  <a:srgbClr val="29628F"/>
                </a:solidFill>
                <a:effectLst/>
                <a:latin typeface="Arial"/>
                <a:ea typeface="Arial"/>
                <a:cs typeface="Arial"/>
              </a:rPr>
              <a:t>hacia ubicaciones </a:t>
            </a:r>
            <a:r>
              <a:rPr lang="es-MX" sz="1600" b="0" i="0" strike="noStrike" cap="none" spc="-5" baseline="0">
                <a:solidFill>
                  <a:srgbClr val="29628F"/>
                </a:solidFill>
                <a:effectLst/>
                <a:latin typeface="Arial"/>
                <a:ea typeface="Arial"/>
                <a:cs typeface="Arial"/>
              </a:rPr>
              <a:t>aprobadas y debe estar relacionado con asuntos médicos, como citas con médicos y </a:t>
            </a:r>
            <a:r>
              <a:rPr lang="es-MX" sz="1600" b="0" i="0" strike="noStrike" cap="none" spc="10" baseline="0">
                <a:solidFill>
                  <a:srgbClr val="29628F"/>
                </a:solidFill>
                <a:effectLst/>
                <a:latin typeface="Arial"/>
                <a:ea typeface="Arial"/>
                <a:cs typeface="Arial"/>
              </a:rPr>
              <a:t>viajes a la farmacia</a:t>
            </a:r>
            <a:r>
              <a:rPr lang="es-MX" sz="1600" b="0" i="0" strike="noStrike" cap="none" spc="-5" baseline="0">
                <a:solidFill>
                  <a:srgbClr val="29628F"/>
                </a:solidFill>
                <a:effectLst/>
                <a:latin typeface="Arial"/>
                <a:ea typeface="Arial"/>
                <a:cs typeface="Arial"/>
              </a:rPr>
              <a:t> </a:t>
            </a:r>
          </a:p>
          <a:p>
            <a:pPr marL="298450" indent="-285750">
              <a:lnSpc>
                <a:spcPct val="100000"/>
              </a:lnSpc>
              <a:spcBef>
                <a:spcPts val="509"/>
              </a:spcBef>
              <a:buSzPct val="125000"/>
              <a:tabLst>
                <a:tab pos="297815" algn="l"/>
                <a:tab pos="298450" algn="l"/>
              </a:tabLst>
            </a:pPr>
            <a:r>
              <a:rPr lang="es-MX" sz="1600" b="0" i="0" strike="noStrike" cap="none" spc="-10" baseline="0">
                <a:solidFill>
                  <a:srgbClr val="29628F"/>
                </a:solidFill>
                <a:effectLst/>
                <a:latin typeface="Arial"/>
                <a:ea typeface="Arial"/>
                <a:cs typeface="Arial"/>
              </a:rPr>
              <a:t>El transporte no se </a:t>
            </a:r>
            <a:r>
              <a:rPr lang="es-MX" sz="1600" b="0" i="0" strike="noStrike" cap="none" spc="-5" baseline="0">
                <a:solidFill>
                  <a:srgbClr val="29628F"/>
                </a:solidFill>
                <a:effectLst/>
                <a:latin typeface="Arial"/>
                <a:ea typeface="Arial"/>
                <a:cs typeface="Arial"/>
              </a:rPr>
              <a:t>puede utilizar </a:t>
            </a:r>
            <a:r>
              <a:rPr lang="es-MX" sz="1600" b="0" i="0" strike="noStrike" cap="none" spc="0" baseline="0">
                <a:solidFill>
                  <a:srgbClr val="29628F"/>
                </a:solidFill>
                <a:effectLst/>
                <a:latin typeface="Arial"/>
                <a:ea typeface="Arial"/>
                <a:cs typeface="Arial"/>
              </a:rPr>
              <a:t>para </a:t>
            </a:r>
            <a:r>
              <a:rPr lang="es-MX" sz="1600" b="0" i="0" strike="noStrike" cap="none" spc="-5" baseline="0">
                <a:solidFill>
                  <a:srgbClr val="29628F"/>
                </a:solidFill>
                <a:effectLst/>
                <a:latin typeface="Arial"/>
                <a:ea typeface="Arial"/>
                <a:cs typeface="Arial"/>
              </a:rPr>
              <a:t>situaciones de  emergencia</a:t>
            </a:r>
          </a:p>
          <a:p>
            <a:pPr marL="298450" indent="-285750">
              <a:lnSpc>
                <a:spcPct val="100000"/>
              </a:lnSpc>
              <a:spcBef>
                <a:spcPts val="509"/>
              </a:spcBef>
              <a:buSzPct val="125000"/>
              <a:tabLst>
                <a:tab pos="297815" algn="l"/>
                <a:tab pos="298450" algn="l"/>
              </a:tabLst>
            </a:pPr>
            <a:r>
              <a:rPr lang="es-MX" sz="1600" b="0" i="0" strike="noStrike" cap="none" spc="0" baseline="0">
                <a:solidFill>
                  <a:srgbClr val="29628F"/>
                </a:solidFill>
                <a:effectLst/>
                <a:latin typeface="Arial"/>
                <a:ea typeface="Arial"/>
                <a:cs typeface="Arial"/>
              </a:rPr>
              <a:t>La programación se permite con hasta 30 días de anticipación, pero requiere un aviso con al menos dos días hábiles de anticipación.</a:t>
            </a:r>
          </a:p>
          <a:p>
            <a:pPr marL="298450" indent="-285750">
              <a:lnSpc>
                <a:spcPct val="100000"/>
              </a:lnSpc>
              <a:spcBef>
                <a:spcPts val="509"/>
              </a:spcBef>
              <a:buSzPct val="125000"/>
              <a:tabLst>
                <a:tab pos="297815" algn="l"/>
                <a:tab pos="298450" algn="l"/>
              </a:tabLst>
            </a:pPr>
            <a:endParaRPr lang="en-US" sz="1600">
              <a:solidFill>
                <a:srgbClr val="29628F"/>
              </a:solidFill>
              <a:latin typeface="Arial"/>
              <a:cs typeface="Arial"/>
            </a:endParaRPr>
          </a:p>
          <a:p>
            <a:endParaRPr lang="en-US" sz="1600"/>
          </a:p>
          <a:p>
            <a:endParaRPr lang="en-US"/>
          </a:p>
        </p:txBody>
      </p:sp>
    </p:spTree>
    <p:extLst>
      <p:ext uri="{BB962C8B-B14F-4D97-AF65-F5344CB8AC3E}">
        <p14:creationId xmlns:p14="http://schemas.microsoft.com/office/powerpoint/2010/main" val="227884181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BD64FC7-3E24-3440-9D63-3E8EE8007A7B}"/>
              </a:ext>
            </a:extLst>
          </p:cNvPr>
          <p:cNvPicPr>
            <a:picLocks noChangeAspect="1"/>
          </p:cNvPicPr>
          <p:nvPr/>
        </p:nvPicPr>
        <p:blipFill>
          <a:blip r:embed="rId3"/>
          <a:stretch>
            <a:fillRect/>
          </a:stretch>
        </p:blipFill>
        <p:spPr>
          <a:xfrm>
            <a:off x="2709" y="0"/>
            <a:ext cx="9141291" cy="5143500"/>
          </a:xfrm>
          <a:prstGeom prst="rect">
            <a:avLst/>
          </a:prstGeom>
        </p:spPr>
      </p:pic>
      <p:sp>
        <p:nvSpPr>
          <p:cNvPr id="7" name="object 6">
            <a:extLst>
              <a:ext uri="{FF2B5EF4-FFF2-40B4-BE49-F238E27FC236}">
                <a16:creationId xmlns:a16="http://schemas.microsoft.com/office/drawing/2014/main" id="{2B5EE6C7-C3FF-480F-93BB-39A2AAFC7E85}"/>
              </a:ext>
            </a:extLst>
          </p:cNvPr>
          <p:cNvSpPr txBox="1"/>
          <p:nvPr/>
        </p:nvSpPr>
        <p:spPr>
          <a:xfrm>
            <a:off x="4479925" y="4666669"/>
            <a:ext cx="4756150" cy="358775"/>
          </a:xfrm>
          <a:prstGeom prst="rect">
            <a:avLst/>
          </a:prstGeom>
        </p:spPr>
        <p:txBody>
          <a:bodyPr vert="horz" wrap="square" lIns="0" tIns="12065" rIns="0" bIns="0" rtlCol="0">
            <a:spAutoFit/>
          </a:bodyPr>
          <a:lstStyle>
            <a:defPPr>
              <a:defRPr lang="en-US"/>
            </a:defPPr>
            <a:lvl1pPr marL="0" algn="l" defTabSz="914400" rtl="0" eaLnBrk="1" latinLnBrk="0" hangingPunct="1">
              <a:defRPr sz="800" b="0" i="0" kern="1200">
                <a:solidFill>
                  <a:srgbClr val="122377"/>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56640" marR="5080" lvl="0" indent="-1044575" algn="l" defTabSz="914400" rtl="0" eaLnBrk="1" fontAlgn="auto" latinLnBrk="0" hangingPunct="1">
              <a:lnSpc>
                <a:spcPts val="910"/>
              </a:lnSpc>
              <a:spcBef>
                <a:spcPts val="95"/>
              </a:spcBef>
              <a:spcAft>
                <a:spcPct val="0"/>
              </a:spcAft>
              <a:buClrTx/>
              <a:buSzTx/>
              <a:buFontTx/>
              <a:buNone/>
              <a:defRPr/>
            </a:pPr>
            <a:r>
              <a:rPr lang="es-MX" sz="800" b="0" i="0" strike="noStrike" cap="none" spc="0" baseline="0" dirty="0">
                <a:solidFill>
                  <a:srgbClr val="29628F"/>
                </a:solidFill>
                <a:effectLst/>
                <a:latin typeface="Arial"/>
                <a:ea typeface="Arial"/>
                <a:cs typeface="Arial"/>
              </a:rPr>
              <a:t>©2021 United HealthCare Services, Inc. </a:t>
            </a:r>
            <a:r>
              <a:rPr lang="es-MX" sz="800" b="0" i="0" strike="noStrike" cap="none" spc="-5" baseline="0" dirty="0">
                <a:solidFill>
                  <a:srgbClr val="29628F"/>
                </a:solidFill>
                <a:effectLst/>
                <a:latin typeface="Arial"/>
                <a:ea typeface="Arial"/>
                <a:cs typeface="Arial"/>
              </a:rPr>
              <a:t>Todos</a:t>
            </a:r>
            <a:r>
              <a:rPr lang="es-MX" sz="800" b="0" i="0" strike="noStrike" cap="none" spc="0" baseline="0" dirty="0">
                <a:solidFill>
                  <a:srgbClr val="29628F"/>
                </a:solidFill>
                <a:effectLst/>
                <a:latin typeface="Arial"/>
                <a:ea typeface="Arial"/>
                <a:cs typeface="Arial"/>
              </a:rPr>
              <a:t> los derechos reservados. Información de propiedad de UnitedHealth Group.  </a:t>
            </a:r>
            <a:r>
              <a:rPr lang="es-MX" sz="800" b="0" i="0" strike="noStrike" cap="none" spc="-5" baseline="0" dirty="0">
                <a:solidFill>
                  <a:srgbClr val="29628F"/>
                </a:solidFill>
                <a:effectLst/>
                <a:latin typeface="Arial"/>
                <a:ea typeface="Arial"/>
                <a:cs typeface="Arial"/>
              </a:rPr>
              <a:t>No</a:t>
            </a:r>
            <a:r>
              <a:rPr lang="es-MX" sz="800" b="0" i="0" strike="noStrike" cap="none" spc="0" baseline="0" dirty="0">
                <a:solidFill>
                  <a:srgbClr val="29628F"/>
                </a:solidFill>
                <a:effectLst/>
                <a:latin typeface="Arial"/>
                <a:ea typeface="Arial"/>
                <a:cs typeface="Arial"/>
              </a:rPr>
              <a:t> distribuir ni reproducir sin el </a:t>
            </a:r>
            <a:r>
              <a:rPr lang="es-MX" sz="800" b="0" i="0" strike="noStrike" cap="none" spc="-5" baseline="0" dirty="0">
                <a:solidFill>
                  <a:srgbClr val="29628F"/>
                </a:solidFill>
                <a:effectLst/>
                <a:latin typeface="Arial"/>
                <a:ea typeface="Arial"/>
                <a:cs typeface="Arial"/>
              </a:rPr>
              <a:t>permiso</a:t>
            </a:r>
            <a:r>
              <a:rPr lang="es-MX" sz="800" b="0" i="0" strike="noStrike" cap="none" spc="0" baseline="0" dirty="0">
                <a:solidFill>
                  <a:srgbClr val="29628F"/>
                </a:solidFill>
                <a:effectLst/>
                <a:latin typeface="Arial"/>
                <a:ea typeface="Arial"/>
                <a:cs typeface="Arial"/>
              </a:rPr>
              <a:t> expreso de UnitedHealth</a:t>
            </a:r>
            <a:r>
              <a:rPr lang="es-MX" sz="800" b="0" i="0" strike="noStrike" cap="none" spc="55" baseline="0" dirty="0">
                <a:solidFill>
                  <a:srgbClr val="29628F"/>
                </a:solidFill>
                <a:effectLst/>
                <a:latin typeface="Arial"/>
                <a:ea typeface="Arial"/>
                <a:cs typeface="Arial"/>
              </a:rPr>
              <a:t> </a:t>
            </a:r>
            <a:r>
              <a:rPr lang="es-MX" sz="800" b="0" i="0" strike="noStrike" cap="none" spc="0" baseline="0" dirty="0">
                <a:solidFill>
                  <a:srgbClr val="29628F"/>
                </a:solidFill>
                <a:effectLst/>
                <a:latin typeface="Arial"/>
                <a:ea typeface="Arial"/>
                <a:cs typeface="Arial"/>
              </a:rPr>
              <a:t>Group.</a:t>
            </a:r>
          </a:p>
        </p:txBody>
      </p:sp>
      <p:sp>
        <p:nvSpPr>
          <p:cNvPr id="2" name="Rectangle 1">
            <a:extLst>
              <a:ext uri="{FF2B5EF4-FFF2-40B4-BE49-F238E27FC236}">
                <a16:creationId xmlns:a16="http://schemas.microsoft.com/office/drawing/2014/main" id="{1AD57897-C74B-4C11-AEC5-6E1C40EF3AD9}"/>
              </a:ext>
            </a:extLst>
          </p:cNvPr>
          <p:cNvSpPr/>
          <p:nvPr/>
        </p:nvSpPr>
        <p:spPr>
          <a:xfrm>
            <a:off x="0" y="4556471"/>
            <a:ext cx="4572000" cy="502920"/>
          </a:xfrm>
          <a:prstGeom prst="rect">
            <a:avLst/>
          </a:prstGeom>
        </p:spPr>
        <p:txBody>
          <a:bodyPr>
            <a:spAutoFit/>
          </a:bodyPr>
          <a:lstStyle/>
          <a:p>
            <a:pPr lvl="0" defTabSz="914400"/>
            <a:r>
              <a:rPr lang="es-MX" sz="900" b="0" i="0" strike="noStrike" cap="none" spc="0" baseline="0" dirty="0">
                <a:solidFill>
                  <a:srgbClr val="29628F"/>
                </a:solidFill>
                <a:effectLst/>
                <a:latin typeface="Roboto Light"/>
                <a:ea typeface="Roboto Light"/>
                <a:cs typeface="Roboto Light"/>
              </a:rPr>
              <a:t>*Se requiere una nueva derivación después de cada alta hospitalaria para acceder a su beneficio de comida y transporte proporcionado a través del programa Healthy at Home</a:t>
            </a:r>
          </a:p>
        </p:txBody>
      </p:sp>
      <p:pic>
        <p:nvPicPr>
          <p:cNvPr id="10" name="Picture 9">
            <a:extLst>
              <a:ext uri="{FF2B5EF4-FFF2-40B4-BE49-F238E27FC236}">
                <a16:creationId xmlns:a16="http://schemas.microsoft.com/office/drawing/2014/main" id="{B93C2A3A-0B11-42BF-BE9C-7F31E2F0DA49}"/>
              </a:ext>
            </a:extLst>
          </p:cNvPr>
          <p:cNvPicPr>
            <a:picLocks noChangeAspect="1"/>
          </p:cNvPicPr>
          <p:nvPr/>
        </p:nvPicPr>
        <p:blipFill>
          <a:blip r:embed="rId4"/>
          <a:stretch>
            <a:fillRect/>
          </a:stretch>
        </p:blipFill>
        <p:spPr>
          <a:xfrm>
            <a:off x="7769592" y="278559"/>
            <a:ext cx="930827" cy="930827"/>
          </a:xfrm>
          <a:prstGeom prst="rect">
            <a:avLst/>
          </a:prstGeom>
        </p:spPr>
      </p:pic>
      <p:sp>
        <p:nvSpPr>
          <p:cNvPr id="5" name="Title 4">
            <a:extLst>
              <a:ext uri="{FF2B5EF4-FFF2-40B4-BE49-F238E27FC236}">
                <a16:creationId xmlns:a16="http://schemas.microsoft.com/office/drawing/2014/main" id="{4332C28C-2DDA-40D1-8890-FBA1E56DCA2D}"/>
              </a:ext>
            </a:extLst>
          </p:cNvPr>
          <p:cNvSpPr>
            <a:spLocks noGrp="1"/>
          </p:cNvSpPr>
          <p:nvPr>
            <p:ph type="title"/>
          </p:nvPr>
        </p:nvSpPr>
        <p:spPr/>
        <p:txBody>
          <a:bodyPr>
            <a:normAutofit/>
          </a:bodyPr>
          <a:lstStyle/>
          <a:p>
            <a:r>
              <a:rPr lang="es-MX" sz="3200" b="0" i="0" strike="noStrike" cap="none" spc="-5" baseline="0" dirty="0">
                <a:solidFill>
                  <a:srgbClr val="29628F"/>
                </a:solidFill>
                <a:effectLst/>
                <a:latin typeface="Arial"/>
                <a:ea typeface="Arial"/>
                <a:cs typeface="Arial"/>
              </a:rPr>
              <a:t>Healthy at Home: ¡Nuevo para 2022!</a:t>
            </a:r>
            <a:endParaRPr lang="en-US" sz="3200" dirty="0"/>
          </a:p>
        </p:txBody>
      </p:sp>
      <p:sp>
        <p:nvSpPr>
          <p:cNvPr id="8" name="Content Placeholder 7">
            <a:extLst>
              <a:ext uri="{FF2B5EF4-FFF2-40B4-BE49-F238E27FC236}">
                <a16:creationId xmlns:a16="http://schemas.microsoft.com/office/drawing/2014/main" id="{60B93DF5-FDD4-4EC6-8389-BBDDB3902E51}"/>
              </a:ext>
            </a:extLst>
          </p:cNvPr>
          <p:cNvSpPr>
            <a:spLocks noGrp="1"/>
          </p:cNvSpPr>
          <p:nvPr>
            <p:ph idx="1"/>
          </p:nvPr>
        </p:nvSpPr>
        <p:spPr/>
        <p:txBody>
          <a:bodyPr>
            <a:normAutofit fontScale="92500" lnSpcReduction="10000"/>
          </a:bodyPr>
          <a:lstStyle/>
          <a:p>
            <a:pPr marL="0" marR="5080" indent="0">
              <a:lnSpc>
                <a:spcPct val="99500"/>
              </a:lnSpc>
              <a:spcBef>
                <a:spcPts val="110"/>
              </a:spcBef>
              <a:buNone/>
            </a:pPr>
            <a:r>
              <a:rPr lang="es-MX" sz="1700" b="1" i="0" strike="noStrike" cap="none" spc="-5" baseline="0" dirty="0">
                <a:solidFill>
                  <a:srgbClr val="29628F"/>
                </a:solidFill>
                <a:effectLst/>
                <a:latin typeface="Arial"/>
                <a:ea typeface="Arial"/>
                <a:cs typeface="Arial"/>
              </a:rPr>
              <a:t>Con UnitedHealthcare Healthy at Home, usted es elegible para los siguientes beneficios hasta 30 días después de todas las altas hospitalarias y de centros de enfermería especializada:</a:t>
            </a:r>
          </a:p>
          <a:p>
            <a:pPr marL="12700" marR="5080">
              <a:lnSpc>
                <a:spcPct val="99500"/>
              </a:lnSpc>
              <a:spcBef>
                <a:spcPts val="110"/>
              </a:spcBef>
            </a:pPr>
            <a:endParaRPr lang="en-US" sz="1700" b="1" spc="-5" dirty="0">
              <a:solidFill>
                <a:srgbClr val="29628F"/>
              </a:solidFill>
              <a:latin typeface="Arial"/>
              <a:cs typeface="Arial"/>
            </a:endParaRPr>
          </a:p>
          <a:p>
            <a:pPr marL="298450" marR="5080" indent="-285750">
              <a:lnSpc>
                <a:spcPct val="99500"/>
              </a:lnSpc>
              <a:spcBef>
                <a:spcPts val="110"/>
              </a:spcBef>
            </a:pPr>
            <a:r>
              <a:rPr lang="es-MX" sz="1700" b="0" i="0" strike="noStrike" cap="none" spc="-5" baseline="0" dirty="0">
                <a:solidFill>
                  <a:srgbClr val="29628F"/>
                </a:solidFill>
                <a:effectLst/>
                <a:latin typeface="Arial"/>
                <a:ea typeface="Arial"/>
                <a:cs typeface="Arial"/>
              </a:rPr>
              <a:t>28 comidas entregadas a domicilio a través de Mom’s Meals</a:t>
            </a:r>
            <a:r>
              <a:rPr lang="es-MX" sz="1700" b="0" i="0" strike="noStrike" cap="none" spc="-5" baseline="30000" dirty="0">
                <a:solidFill>
                  <a:srgbClr val="29628F"/>
                </a:solidFill>
                <a:effectLst/>
                <a:latin typeface="Arial"/>
                <a:ea typeface="Arial"/>
                <a:cs typeface="Arial"/>
              </a:rPr>
              <a:t>®</a:t>
            </a:r>
            <a:r>
              <a:rPr lang="es-MX" sz="1700" b="0" i="0" strike="noStrike" cap="none" spc="-5" baseline="0" dirty="0">
                <a:solidFill>
                  <a:srgbClr val="29628F"/>
                </a:solidFill>
                <a:effectLst/>
                <a:latin typeface="Arial"/>
                <a:ea typeface="Arial"/>
                <a:cs typeface="Arial"/>
              </a:rPr>
              <a:t> cuando es remitido por un Defensor de UnitedHealthcare*.</a:t>
            </a:r>
          </a:p>
          <a:p>
            <a:pPr marL="298450" marR="5080" indent="-285750">
              <a:lnSpc>
                <a:spcPct val="99500"/>
              </a:lnSpc>
              <a:spcBef>
                <a:spcPts val="110"/>
              </a:spcBef>
            </a:pPr>
            <a:endParaRPr lang="en-US" sz="1700" spc="-5" dirty="0">
              <a:solidFill>
                <a:srgbClr val="29628F"/>
              </a:solidFill>
              <a:latin typeface="Arial"/>
              <a:cs typeface="Arial"/>
            </a:endParaRPr>
          </a:p>
          <a:p>
            <a:pPr marL="298450" marR="5080" indent="-285750">
              <a:lnSpc>
                <a:spcPct val="99500"/>
              </a:lnSpc>
              <a:spcBef>
                <a:spcPts val="110"/>
              </a:spcBef>
            </a:pPr>
            <a:r>
              <a:rPr lang="es-MX" sz="1700" b="0" i="0" strike="noStrike" cap="none" spc="-5" baseline="0" dirty="0">
                <a:solidFill>
                  <a:srgbClr val="29628F"/>
                </a:solidFill>
                <a:effectLst/>
                <a:latin typeface="Arial"/>
                <a:ea typeface="Arial"/>
                <a:cs typeface="Arial"/>
              </a:rPr>
              <a:t>12 viajes de ida a citas médicas y a la farmacia cuando sea remitido por un Defensor de UnitedHealthcare*.</a:t>
            </a:r>
          </a:p>
          <a:p>
            <a:pPr marL="298450" marR="5080" indent="-285750">
              <a:lnSpc>
                <a:spcPct val="99500"/>
              </a:lnSpc>
              <a:spcBef>
                <a:spcPts val="110"/>
              </a:spcBef>
            </a:pPr>
            <a:endParaRPr lang="en-US" sz="1700" spc="-5" dirty="0">
              <a:solidFill>
                <a:srgbClr val="29628F"/>
              </a:solidFill>
              <a:latin typeface="Arial"/>
              <a:cs typeface="Arial"/>
            </a:endParaRPr>
          </a:p>
          <a:p>
            <a:pPr marL="298450" marR="5080" indent="-285750">
              <a:lnSpc>
                <a:spcPct val="99500"/>
              </a:lnSpc>
              <a:spcBef>
                <a:spcPts val="110"/>
              </a:spcBef>
            </a:pPr>
            <a:r>
              <a:rPr lang="es-MX" sz="1700" b="0" i="0" strike="noStrike" cap="none" spc="-5" baseline="0" dirty="0">
                <a:solidFill>
                  <a:srgbClr val="29628F"/>
                </a:solidFill>
                <a:effectLst/>
                <a:latin typeface="Arial"/>
                <a:ea typeface="Arial"/>
                <a:cs typeface="Arial"/>
              </a:rPr>
              <a:t>6 horas de cuidado personal en casa proporcionado a través de un cuidador profesional de CareLinx</a:t>
            </a:r>
            <a:r>
              <a:rPr lang="es-MX" sz="1700" b="0" i="0" strike="noStrike" cap="none" spc="-5" baseline="30000" dirty="0">
                <a:solidFill>
                  <a:srgbClr val="29628F"/>
                </a:solidFill>
                <a:effectLst/>
                <a:latin typeface="Arial"/>
                <a:ea typeface="Arial"/>
                <a:cs typeface="Arial"/>
              </a:rPr>
              <a:t>®</a:t>
            </a:r>
            <a:r>
              <a:rPr lang="es-MX" sz="1700" b="0" i="0" strike="noStrike" cap="none" spc="-5" baseline="0" dirty="0">
                <a:solidFill>
                  <a:srgbClr val="29628F"/>
                </a:solidFill>
                <a:effectLst/>
                <a:latin typeface="Arial"/>
                <a:ea typeface="Arial"/>
                <a:cs typeface="Arial"/>
              </a:rPr>
              <a:t> para realizar tareas como preparar comidas, bañarse, recordatorios de medicamentos y más. No es necesaria una derivación.</a:t>
            </a:r>
          </a:p>
          <a:p>
            <a:endParaRPr lang="en-US" dirty="0"/>
          </a:p>
        </p:txBody>
      </p:sp>
    </p:spTree>
    <p:extLst>
      <p:ext uri="{BB962C8B-B14F-4D97-AF65-F5344CB8AC3E}">
        <p14:creationId xmlns:p14="http://schemas.microsoft.com/office/powerpoint/2010/main" val="131038383"/>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BD64FC7-3E24-3440-9D63-3E8EE8007A7B}"/>
              </a:ext>
            </a:extLst>
          </p:cNvPr>
          <p:cNvPicPr>
            <a:picLocks noChangeAspect="1"/>
          </p:cNvPicPr>
          <p:nvPr/>
        </p:nvPicPr>
        <p:blipFill>
          <a:blip r:embed="rId3"/>
          <a:stretch>
            <a:fillRect/>
          </a:stretch>
        </p:blipFill>
        <p:spPr>
          <a:xfrm>
            <a:off x="0" y="0"/>
            <a:ext cx="9141291" cy="5143500"/>
          </a:xfrm>
          <a:prstGeom prst="rect">
            <a:avLst/>
          </a:prstGeom>
        </p:spPr>
      </p:pic>
      <p:sp>
        <p:nvSpPr>
          <p:cNvPr id="5" name="object 4">
            <a:extLst>
              <a:ext uri="{FF2B5EF4-FFF2-40B4-BE49-F238E27FC236}">
                <a16:creationId xmlns:a16="http://schemas.microsoft.com/office/drawing/2014/main" id="{00FC9AC8-C9BA-4113-BAC5-71069648B225}"/>
              </a:ext>
            </a:extLst>
          </p:cNvPr>
          <p:cNvSpPr/>
          <p:nvPr/>
        </p:nvSpPr>
        <p:spPr>
          <a:xfrm flipH="1">
            <a:off x="8900823" y="5985490"/>
            <a:ext cx="0" cy="389890"/>
          </a:xfrm>
          <a:custGeom>
            <a:avLst/>
            <a:gdLst/>
            <a:ahLst/>
            <a:cxnLst/>
            <a:rect l="l" t="t" r="r" b="b"/>
            <a:pathLst>
              <a:path h="389890">
                <a:moveTo>
                  <a:pt x="0" y="0"/>
                </a:moveTo>
                <a:lnTo>
                  <a:pt x="0" y="389436"/>
                </a:lnTo>
              </a:path>
            </a:pathLst>
          </a:custGeom>
          <a:ln w="6346">
            <a:solidFill>
              <a:srgbClr val="112377"/>
            </a:solidFill>
          </a:ln>
        </p:spPr>
        <p:txBody>
          <a:bodyPr wrap="square" lIns="0" tIns="0" rIns="0" bIns="0" rtlCol="0"/>
          <a:lstStyle/>
          <a:p>
            <a:endParaRPr/>
          </a:p>
        </p:txBody>
      </p:sp>
      <p:sp>
        <p:nvSpPr>
          <p:cNvPr id="7" name="object 7">
            <a:extLst>
              <a:ext uri="{FF2B5EF4-FFF2-40B4-BE49-F238E27FC236}">
                <a16:creationId xmlns:a16="http://schemas.microsoft.com/office/drawing/2014/main" id="{2E7409DF-8923-4FCE-9429-BF2472A0A2E0}"/>
              </a:ext>
            </a:extLst>
          </p:cNvPr>
          <p:cNvSpPr/>
          <p:nvPr/>
        </p:nvSpPr>
        <p:spPr>
          <a:xfrm>
            <a:off x="7789148" y="291262"/>
            <a:ext cx="896105" cy="896106"/>
          </a:xfrm>
          <a:prstGeom prst="rect">
            <a:avLst/>
          </a:prstGeom>
          <a:blipFill>
            <a:blip r:embed="rId4"/>
            <a:stretch>
              <a:fillRect/>
            </a:stretch>
          </a:blipFill>
        </p:spPr>
        <p:txBody>
          <a:bodyPr wrap="square" lIns="0" tIns="0" rIns="0" bIns="0" rtlCol="0"/>
          <a:lstStyle/>
          <a:p>
            <a:endParaRPr/>
          </a:p>
        </p:txBody>
      </p:sp>
      <p:sp>
        <p:nvSpPr>
          <p:cNvPr id="9" name="object 6">
            <a:extLst>
              <a:ext uri="{FF2B5EF4-FFF2-40B4-BE49-F238E27FC236}">
                <a16:creationId xmlns:a16="http://schemas.microsoft.com/office/drawing/2014/main" id="{FC8ECB76-752B-41D0-86AF-40E58969A183}"/>
              </a:ext>
            </a:extLst>
          </p:cNvPr>
          <p:cNvSpPr txBox="1"/>
          <p:nvPr/>
        </p:nvSpPr>
        <p:spPr>
          <a:xfrm>
            <a:off x="4413250" y="4661342"/>
            <a:ext cx="4756150" cy="358775"/>
          </a:xfrm>
          <a:prstGeom prst="rect">
            <a:avLst/>
          </a:prstGeom>
        </p:spPr>
        <p:txBody>
          <a:bodyPr vert="horz" wrap="square" lIns="0" tIns="12065" rIns="0" bIns="0" rtlCol="0">
            <a:spAutoFit/>
          </a:bodyPr>
          <a:lstStyle>
            <a:defPPr>
              <a:defRPr lang="en-US"/>
            </a:defPPr>
            <a:lvl1pPr marL="0" algn="l" defTabSz="914400" rtl="0" eaLnBrk="1" latinLnBrk="0" hangingPunct="1">
              <a:defRPr sz="800" b="0" i="0" kern="1200">
                <a:solidFill>
                  <a:srgbClr val="122377"/>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56640" marR="5080" lvl="0" indent="-1044575" algn="l" defTabSz="914400" rtl="0" eaLnBrk="1" fontAlgn="auto" latinLnBrk="0" hangingPunct="1">
              <a:lnSpc>
                <a:spcPts val="910"/>
              </a:lnSpc>
              <a:spcBef>
                <a:spcPts val="95"/>
              </a:spcBef>
              <a:spcAft>
                <a:spcPct val="0"/>
              </a:spcAft>
              <a:buClrTx/>
              <a:buSzTx/>
              <a:buFontTx/>
              <a:buNone/>
              <a:defRPr/>
            </a:pPr>
            <a:r>
              <a:rPr lang="es-MX" sz="800" b="0" i="0" strike="noStrike" cap="none" spc="0" baseline="0" dirty="0">
                <a:solidFill>
                  <a:srgbClr val="29628F"/>
                </a:solidFill>
                <a:effectLst/>
                <a:latin typeface="Arial"/>
                <a:ea typeface="Arial"/>
                <a:cs typeface="Arial"/>
              </a:rPr>
              <a:t>©2021 United HealthCare Services, Inc. </a:t>
            </a:r>
            <a:r>
              <a:rPr lang="es-MX" sz="800" b="0" i="0" strike="noStrike" cap="none" spc="-5" baseline="0" dirty="0">
                <a:solidFill>
                  <a:srgbClr val="29628F"/>
                </a:solidFill>
                <a:effectLst/>
                <a:latin typeface="Arial"/>
                <a:ea typeface="Arial"/>
                <a:cs typeface="Arial"/>
              </a:rPr>
              <a:t>Todos</a:t>
            </a:r>
            <a:r>
              <a:rPr lang="es-MX" sz="800" b="0" i="0" strike="noStrike" cap="none" spc="0" baseline="0" dirty="0">
                <a:solidFill>
                  <a:srgbClr val="29628F"/>
                </a:solidFill>
                <a:effectLst/>
                <a:latin typeface="Arial"/>
                <a:ea typeface="Arial"/>
                <a:cs typeface="Arial"/>
              </a:rPr>
              <a:t> los derechos reservados. Información de propiedad de UnitedHealth Group.  </a:t>
            </a:r>
            <a:r>
              <a:rPr lang="es-MX" sz="800" b="0" i="0" strike="noStrike" cap="none" spc="-5" baseline="0" dirty="0">
                <a:solidFill>
                  <a:srgbClr val="29628F"/>
                </a:solidFill>
                <a:effectLst/>
                <a:latin typeface="Arial"/>
                <a:ea typeface="Arial"/>
                <a:cs typeface="Arial"/>
              </a:rPr>
              <a:t>No</a:t>
            </a:r>
            <a:r>
              <a:rPr lang="es-MX" sz="800" b="0" i="0" strike="noStrike" cap="none" spc="0" baseline="0" dirty="0">
                <a:solidFill>
                  <a:srgbClr val="29628F"/>
                </a:solidFill>
                <a:effectLst/>
                <a:latin typeface="Arial"/>
                <a:ea typeface="Arial"/>
                <a:cs typeface="Arial"/>
              </a:rPr>
              <a:t> distribuir ni reproducir sin el </a:t>
            </a:r>
            <a:r>
              <a:rPr lang="es-MX" sz="800" b="0" i="0" strike="noStrike" cap="none" spc="-5" baseline="0" dirty="0">
                <a:solidFill>
                  <a:srgbClr val="29628F"/>
                </a:solidFill>
                <a:effectLst/>
                <a:latin typeface="Arial"/>
                <a:ea typeface="Arial"/>
                <a:cs typeface="Arial"/>
              </a:rPr>
              <a:t>permiso</a:t>
            </a:r>
            <a:r>
              <a:rPr lang="es-MX" sz="800" b="0" i="0" strike="noStrike" cap="none" spc="0" baseline="0" dirty="0">
                <a:solidFill>
                  <a:srgbClr val="29628F"/>
                </a:solidFill>
                <a:effectLst/>
                <a:latin typeface="Arial"/>
                <a:ea typeface="Arial"/>
                <a:cs typeface="Arial"/>
              </a:rPr>
              <a:t> expreso de UnitedHealth</a:t>
            </a:r>
            <a:r>
              <a:rPr lang="es-MX" sz="800" b="0" i="0" strike="noStrike" cap="none" spc="55" baseline="0" dirty="0">
                <a:solidFill>
                  <a:srgbClr val="29628F"/>
                </a:solidFill>
                <a:effectLst/>
                <a:latin typeface="Arial"/>
                <a:ea typeface="Arial"/>
                <a:cs typeface="Arial"/>
              </a:rPr>
              <a:t> </a:t>
            </a:r>
            <a:r>
              <a:rPr lang="es-MX" sz="800" b="0" i="0" strike="noStrike" cap="none" spc="0" baseline="0" dirty="0">
                <a:solidFill>
                  <a:srgbClr val="29628F"/>
                </a:solidFill>
                <a:effectLst/>
                <a:latin typeface="Arial"/>
                <a:ea typeface="Arial"/>
                <a:cs typeface="Arial"/>
              </a:rPr>
              <a:t>Group.</a:t>
            </a:r>
          </a:p>
        </p:txBody>
      </p:sp>
      <p:sp>
        <p:nvSpPr>
          <p:cNvPr id="2" name="Rectangle 1">
            <a:extLst>
              <a:ext uri="{FF2B5EF4-FFF2-40B4-BE49-F238E27FC236}">
                <a16:creationId xmlns:a16="http://schemas.microsoft.com/office/drawing/2014/main" id="{35219023-43F9-4776-B549-5E8FA36E3940}"/>
              </a:ext>
            </a:extLst>
          </p:cNvPr>
          <p:cNvSpPr/>
          <p:nvPr/>
        </p:nvSpPr>
        <p:spPr>
          <a:xfrm>
            <a:off x="71627" y="4548749"/>
            <a:ext cx="4269996" cy="579120"/>
          </a:xfrm>
          <a:prstGeom prst="rect">
            <a:avLst/>
          </a:prstGeom>
        </p:spPr>
        <p:txBody>
          <a:bodyPr wrap="square">
            <a:spAutoFit/>
          </a:bodyPr>
          <a:lstStyle/>
          <a:p>
            <a:pPr lvl="0" defTabSz="914400"/>
            <a:r>
              <a:rPr lang="es-MX" sz="800" b="0" i="0" strike="noStrike" cap="none" spc="0" baseline="0" dirty="0">
                <a:solidFill>
                  <a:srgbClr val="29628F"/>
                </a:solidFill>
                <a:effectLst/>
                <a:latin typeface="Roboto Light"/>
                <a:ea typeface="Roboto Light"/>
                <a:cs typeface="Roboto Light"/>
              </a:rPr>
              <a:t>Los productos y servicios descritos anteriormente no se ofrecen ni garantizan en virtud de nuestro contrato con el programa Medicare. Además, no están sujetos al proceso de apelaciones de Medicare. Cualquier disputa relacionada con estos productos y servicios puede estar sujeta al proceso de quejas de UnitedHealthcare.</a:t>
            </a:r>
          </a:p>
        </p:txBody>
      </p:sp>
      <p:sp>
        <p:nvSpPr>
          <p:cNvPr id="3" name="Title 2">
            <a:extLst>
              <a:ext uri="{FF2B5EF4-FFF2-40B4-BE49-F238E27FC236}">
                <a16:creationId xmlns:a16="http://schemas.microsoft.com/office/drawing/2014/main" id="{60B8E6F0-B635-4E64-8404-69C5DA6AD25A}"/>
              </a:ext>
            </a:extLst>
          </p:cNvPr>
          <p:cNvSpPr>
            <a:spLocks noGrp="1"/>
          </p:cNvSpPr>
          <p:nvPr>
            <p:ph type="title"/>
          </p:nvPr>
        </p:nvSpPr>
        <p:spPr/>
        <p:txBody>
          <a:bodyPr>
            <a:normAutofit fontScale="90000"/>
          </a:bodyPr>
          <a:lstStyle/>
          <a:p>
            <a:r>
              <a:rPr lang="es-MX" sz="3600" b="0" i="0" strike="noStrike" cap="none" spc="-5" baseline="0">
                <a:solidFill>
                  <a:srgbClr val="29628F"/>
                </a:solidFill>
                <a:effectLst/>
                <a:latin typeface="Arial"/>
                <a:ea typeface="Arial"/>
                <a:cs typeface="Arial"/>
              </a:rPr>
              <a:t>Sistema personal de respuesta ante </a:t>
            </a:r>
            <a:br>
              <a:rPr sz="3600"/>
            </a:br>
            <a:r>
              <a:rPr lang="es-MX" sz="3600" b="0" i="0" strike="noStrike" cap="none" spc="-5" baseline="0">
                <a:solidFill>
                  <a:srgbClr val="29628F"/>
                </a:solidFill>
                <a:effectLst/>
                <a:latin typeface="Arial"/>
                <a:ea typeface="Arial"/>
                <a:cs typeface="Arial"/>
              </a:rPr>
              <a:t>emergencias (PERS)</a:t>
            </a:r>
            <a:endParaRPr lang="en-US"/>
          </a:p>
        </p:txBody>
      </p:sp>
      <p:sp>
        <p:nvSpPr>
          <p:cNvPr id="4" name="Content Placeholder 3">
            <a:extLst>
              <a:ext uri="{FF2B5EF4-FFF2-40B4-BE49-F238E27FC236}">
                <a16:creationId xmlns:a16="http://schemas.microsoft.com/office/drawing/2014/main" id="{5A6A7FD0-5BE0-4812-9B6D-E803A5F6B112}"/>
              </a:ext>
            </a:extLst>
          </p:cNvPr>
          <p:cNvSpPr>
            <a:spLocks noGrp="1"/>
          </p:cNvSpPr>
          <p:nvPr>
            <p:ph idx="1"/>
          </p:nvPr>
        </p:nvSpPr>
        <p:spPr/>
        <p:txBody>
          <a:bodyPr>
            <a:normAutofit/>
          </a:bodyPr>
          <a:lstStyle/>
          <a:p>
            <a:pPr marL="0" marR="77470" indent="0">
              <a:lnSpc>
                <a:spcPts val="2090"/>
              </a:lnSpc>
              <a:spcBef>
                <a:spcPts val="2480"/>
              </a:spcBef>
              <a:buNone/>
            </a:pPr>
            <a:r>
              <a:rPr lang="es-MX" sz="1600" b="1" i="0" strike="noStrike" cap="none" spc="-5" baseline="0">
                <a:solidFill>
                  <a:srgbClr val="29628F"/>
                </a:solidFill>
                <a:effectLst/>
                <a:latin typeface="Arial"/>
                <a:ea typeface="Arial"/>
                <a:cs typeface="Arial"/>
              </a:rPr>
              <a:t>Con </a:t>
            </a:r>
            <a:r>
              <a:rPr lang="es-MX" sz="1600" b="1" i="0" strike="noStrike" cap="none" spc="0" baseline="0">
                <a:solidFill>
                  <a:srgbClr val="29628F"/>
                </a:solidFill>
                <a:effectLst/>
                <a:latin typeface="Arial"/>
                <a:ea typeface="Arial"/>
                <a:cs typeface="Arial"/>
              </a:rPr>
              <a:t>el sistema </a:t>
            </a:r>
            <a:r>
              <a:rPr lang="es-MX" sz="1600" b="1" i="0" strike="noStrike" cap="none" spc="-5" baseline="0">
                <a:solidFill>
                  <a:srgbClr val="29628F"/>
                </a:solidFill>
                <a:effectLst/>
                <a:latin typeface="Arial"/>
                <a:ea typeface="Arial"/>
                <a:cs typeface="Arial"/>
              </a:rPr>
              <a:t>personal de respuesta ante emergencias, la ayuda llegará con solo </a:t>
            </a:r>
            <a:r>
              <a:rPr lang="es-MX" sz="1600" b="1" i="0" strike="noStrike" cap="none" spc="0" baseline="0">
                <a:solidFill>
                  <a:srgbClr val="29628F"/>
                </a:solidFill>
                <a:effectLst/>
                <a:latin typeface="Arial"/>
                <a:ea typeface="Arial"/>
                <a:cs typeface="Arial"/>
              </a:rPr>
              <a:t>pulsar </a:t>
            </a:r>
            <a:r>
              <a:rPr lang="es-MX" sz="1600" b="1" i="0" strike="noStrike" cap="none" spc="-5" baseline="0">
                <a:solidFill>
                  <a:srgbClr val="29628F"/>
                </a:solidFill>
                <a:effectLst/>
                <a:latin typeface="Arial"/>
                <a:ea typeface="Arial"/>
                <a:cs typeface="Arial"/>
              </a:rPr>
              <a:t>un botón</a:t>
            </a:r>
            <a:r>
              <a:rPr lang="es-MX" sz="1600" b="1" i="0" strike="noStrike" cap="none" spc="-30" baseline="0">
                <a:solidFill>
                  <a:srgbClr val="29628F"/>
                </a:solidFill>
                <a:effectLst/>
                <a:latin typeface="Arial"/>
                <a:ea typeface="Arial"/>
                <a:cs typeface="Arial"/>
              </a:rPr>
              <a:t>.</a:t>
            </a:r>
            <a:endParaRPr lang="en-US" sz="1600">
              <a:solidFill>
                <a:srgbClr val="29628F"/>
              </a:solidFill>
              <a:latin typeface="Arial"/>
              <a:cs typeface="Arial"/>
            </a:endParaRPr>
          </a:p>
          <a:p>
            <a:pPr marL="0" marR="5080" indent="-285750">
              <a:lnSpc>
                <a:spcPts val="2090"/>
              </a:lnSpc>
              <a:spcBef>
                <a:spcPts val="1315"/>
              </a:spcBef>
              <a:tabLst>
                <a:tab pos="1437005" algn="l"/>
                <a:tab pos="1437640" algn="l"/>
              </a:tabLst>
            </a:pPr>
            <a:r>
              <a:rPr lang="es-MX" sz="1600" b="0" i="0" strike="noStrike" cap="none" spc="0" baseline="0">
                <a:solidFill>
                  <a:srgbClr val="29628F"/>
                </a:solidFill>
                <a:effectLst/>
                <a:latin typeface="Arial"/>
                <a:ea typeface="Arial"/>
                <a:cs typeface="Arial"/>
              </a:rPr>
              <a:t>$0 copago</a:t>
            </a:r>
          </a:p>
          <a:p>
            <a:pPr marL="0" marR="5080" indent="-285750">
              <a:lnSpc>
                <a:spcPts val="2090"/>
              </a:lnSpc>
              <a:spcBef>
                <a:spcPts val="1315"/>
              </a:spcBef>
              <a:tabLst>
                <a:tab pos="1437005" algn="l"/>
                <a:tab pos="1437640" algn="l"/>
              </a:tabLst>
            </a:pPr>
            <a:r>
              <a:rPr lang="es-MX" sz="1600" b="0" i="0" strike="noStrike" cap="none" spc="-5" baseline="0">
                <a:solidFill>
                  <a:srgbClr val="29628F"/>
                </a:solidFill>
                <a:effectLst/>
                <a:latin typeface="Arial"/>
                <a:ea typeface="Arial"/>
                <a:cs typeface="Arial"/>
              </a:rPr>
              <a:t>Acceso rápido </a:t>
            </a:r>
            <a:r>
              <a:rPr lang="es-MX" sz="1600" b="0" i="0" strike="noStrike" cap="none" spc="0" baseline="0">
                <a:solidFill>
                  <a:srgbClr val="29628F"/>
                </a:solidFill>
                <a:effectLst/>
                <a:latin typeface="Arial"/>
                <a:ea typeface="Arial"/>
                <a:cs typeface="Arial"/>
              </a:rPr>
              <a:t>para </a:t>
            </a:r>
            <a:r>
              <a:rPr lang="es-MX" sz="1600" b="0" i="0" strike="noStrike" cap="none" spc="-5" baseline="0">
                <a:solidFill>
                  <a:srgbClr val="29628F"/>
                </a:solidFill>
                <a:effectLst/>
                <a:latin typeface="Arial"/>
                <a:ea typeface="Arial"/>
                <a:cs typeface="Arial"/>
              </a:rPr>
              <a:t>ayudar en cualquier </a:t>
            </a:r>
            <a:r>
              <a:rPr lang="es-MX" sz="1600" b="0" i="0" strike="noStrike" cap="none" spc="0" baseline="0">
                <a:solidFill>
                  <a:srgbClr val="29628F"/>
                </a:solidFill>
                <a:effectLst/>
                <a:latin typeface="Arial"/>
                <a:ea typeface="Arial"/>
                <a:cs typeface="Arial"/>
              </a:rPr>
              <a:t>situación</a:t>
            </a:r>
            <a:r>
              <a:rPr lang="es-MX" sz="1600" b="0" i="0" strike="noStrike" cap="none" spc="-5" baseline="0">
                <a:solidFill>
                  <a:srgbClr val="29628F"/>
                </a:solidFill>
                <a:effectLst/>
                <a:latin typeface="Arial"/>
                <a:ea typeface="Arial"/>
                <a:cs typeface="Arial"/>
              </a:rPr>
              <a:t>, ya sea una emergencia o simplemente si necesita ayuda</a:t>
            </a:r>
            <a:r>
              <a:rPr lang="es-MX" sz="1600" b="0" i="0" strike="noStrike" cap="none" spc="-15" baseline="0">
                <a:solidFill>
                  <a:srgbClr val="29628F"/>
                </a:solidFill>
                <a:effectLst/>
                <a:latin typeface="Arial"/>
                <a:ea typeface="Arial"/>
                <a:cs typeface="Arial"/>
              </a:rPr>
              <a:t> </a:t>
            </a:r>
            <a:endParaRPr lang="en-US" sz="1600">
              <a:solidFill>
                <a:srgbClr val="29628F"/>
              </a:solidFill>
              <a:latin typeface="Arial"/>
              <a:cs typeface="Arial"/>
            </a:endParaRPr>
          </a:p>
          <a:p>
            <a:pPr marL="0" indent="-285750">
              <a:lnSpc>
                <a:spcPct val="100000"/>
              </a:lnSpc>
              <a:spcBef>
                <a:spcPts val="1185"/>
              </a:spcBef>
              <a:tabLst>
                <a:tab pos="1437005" algn="l"/>
                <a:tab pos="1437640" algn="l"/>
              </a:tabLst>
            </a:pPr>
            <a:r>
              <a:rPr lang="es-MX" sz="1600" b="0" i="0" strike="noStrike" cap="none" spc="-5" baseline="0">
                <a:solidFill>
                  <a:srgbClr val="29628F"/>
                </a:solidFill>
                <a:effectLst/>
                <a:latin typeface="Arial"/>
                <a:ea typeface="Arial"/>
                <a:cs typeface="Arial"/>
              </a:rPr>
              <a:t>Ayuda a dar confianza </a:t>
            </a:r>
            <a:r>
              <a:rPr lang="es-MX" sz="1600" b="0" i="0" strike="noStrike" cap="none" spc="0" baseline="0">
                <a:solidFill>
                  <a:srgbClr val="29628F"/>
                </a:solidFill>
                <a:effectLst/>
                <a:latin typeface="Arial"/>
                <a:ea typeface="Arial"/>
                <a:cs typeface="Arial"/>
              </a:rPr>
              <a:t>e</a:t>
            </a:r>
            <a:r>
              <a:rPr lang="es-MX" sz="1600" b="0" i="0" strike="noStrike" cap="none" spc="-5" baseline="0">
                <a:solidFill>
                  <a:srgbClr val="29628F"/>
                </a:solidFill>
                <a:effectLst/>
                <a:latin typeface="Arial"/>
                <a:ea typeface="Arial"/>
                <a:cs typeface="Arial"/>
              </a:rPr>
              <a:t> </a:t>
            </a:r>
            <a:r>
              <a:rPr lang="es-MX" sz="1600" b="0" i="0" strike="noStrike" cap="none" spc="-25" baseline="0">
                <a:solidFill>
                  <a:srgbClr val="29628F"/>
                </a:solidFill>
                <a:effectLst/>
                <a:latin typeface="Arial"/>
                <a:ea typeface="Arial"/>
                <a:cs typeface="Arial"/>
              </a:rPr>
              <a:t>independencia a los </a:t>
            </a:r>
            <a:r>
              <a:rPr lang="es-MX" sz="1600" b="0" i="0" strike="noStrike" cap="none" spc="-5" baseline="0">
                <a:solidFill>
                  <a:srgbClr val="29628F"/>
                </a:solidFill>
                <a:effectLst/>
                <a:latin typeface="Arial"/>
                <a:ea typeface="Arial"/>
                <a:cs typeface="Arial"/>
              </a:rPr>
              <a:t>miembros</a:t>
            </a:r>
            <a:endParaRPr lang="en-US" sz="1600">
              <a:solidFill>
                <a:srgbClr val="29628F"/>
              </a:solidFill>
              <a:latin typeface="Arial"/>
              <a:cs typeface="Arial"/>
            </a:endParaRPr>
          </a:p>
        </p:txBody>
      </p:sp>
    </p:spTree>
    <p:extLst>
      <p:ext uri="{BB962C8B-B14F-4D97-AF65-F5344CB8AC3E}">
        <p14:creationId xmlns:p14="http://schemas.microsoft.com/office/powerpoint/2010/main" val="26791709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BD64FC7-3E24-3440-9D63-3E8EE8007A7B}"/>
              </a:ext>
            </a:extLst>
          </p:cNvPr>
          <p:cNvPicPr>
            <a:picLocks noChangeAspect="1"/>
          </p:cNvPicPr>
          <p:nvPr/>
        </p:nvPicPr>
        <p:blipFill>
          <a:blip r:embed="rId3"/>
          <a:stretch>
            <a:fillRect/>
          </a:stretch>
        </p:blipFill>
        <p:spPr>
          <a:xfrm>
            <a:off x="0" y="0"/>
            <a:ext cx="9141291" cy="5143500"/>
          </a:xfrm>
          <a:prstGeom prst="rect">
            <a:avLst/>
          </a:prstGeom>
        </p:spPr>
      </p:pic>
      <p:sp>
        <p:nvSpPr>
          <p:cNvPr id="5" name="object 4">
            <a:extLst>
              <a:ext uri="{FF2B5EF4-FFF2-40B4-BE49-F238E27FC236}">
                <a16:creationId xmlns:a16="http://schemas.microsoft.com/office/drawing/2014/main" id="{37BC100A-E38D-4563-8489-89AC63254666}"/>
              </a:ext>
            </a:extLst>
          </p:cNvPr>
          <p:cNvSpPr/>
          <p:nvPr/>
        </p:nvSpPr>
        <p:spPr>
          <a:xfrm flipH="1">
            <a:off x="8410791" y="6136770"/>
            <a:ext cx="0" cy="389890"/>
          </a:xfrm>
          <a:custGeom>
            <a:avLst/>
            <a:gdLst/>
            <a:ahLst/>
            <a:cxnLst/>
            <a:rect l="l" t="t" r="r" b="b"/>
            <a:pathLst>
              <a:path h="389890">
                <a:moveTo>
                  <a:pt x="0" y="0"/>
                </a:moveTo>
                <a:lnTo>
                  <a:pt x="0" y="389436"/>
                </a:lnTo>
              </a:path>
            </a:pathLst>
          </a:custGeom>
          <a:ln w="6346">
            <a:solidFill>
              <a:srgbClr val="112377"/>
            </a:solidFill>
          </a:ln>
        </p:spPr>
        <p:txBody>
          <a:bodyPr wrap="square" lIns="0" tIns="0" rIns="0" bIns="0" rtlCol="0"/>
          <a:lstStyle/>
          <a:p>
            <a:endParaRPr/>
          </a:p>
        </p:txBody>
      </p:sp>
      <p:sp>
        <p:nvSpPr>
          <p:cNvPr id="7" name="object 8">
            <a:extLst>
              <a:ext uri="{FF2B5EF4-FFF2-40B4-BE49-F238E27FC236}">
                <a16:creationId xmlns:a16="http://schemas.microsoft.com/office/drawing/2014/main" id="{36ADB6AD-4231-4DF0-A93B-0A619AA5EEEB}"/>
              </a:ext>
            </a:extLst>
          </p:cNvPr>
          <p:cNvSpPr/>
          <p:nvPr/>
        </p:nvSpPr>
        <p:spPr>
          <a:xfrm>
            <a:off x="7798482" y="770930"/>
            <a:ext cx="896109" cy="896108"/>
          </a:xfrm>
          <a:prstGeom prst="rect">
            <a:avLst/>
          </a:prstGeom>
          <a:blipFill>
            <a:blip r:embed="rId4"/>
            <a:stretch>
              <a:fillRect/>
            </a:stretch>
          </a:blipFill>
        </p:spPr>
        <p:txBody>
          <a:bodyPr wrap="square" lIns="0" tIns="0" rIns="0" bIns="0" rtlCol="0"/>
          <a:lstStyle/>
          <a:p>
            <a:endParaRPr/>
          </a:p>
        </p:txBody>
      </p:sp>
      <p:sp>
        <p:nvSpPr>
          <p:cNvPr id="9" name="object 6">
            <a:extLst>
              <a:ext uri="{FF2B5EF4-FFF2-40B4-BE49-F238E27FC236}">
                <a16:creationId xmlns:a16="http://schemas.microsoft.com/office/drawing/2014/main" id="{21BDD8B6-5ECA-419E-AD2F-F2374FDBB146}"/>
              </a:ext>
            </a:extLst>
          </p:cNvPr>
          <p:cNvSpPr txBox="1"/>
          <p:nvPr/>
        </p:nvSpPr>
        <p:spPr>
          <a:xfrm>
            <a:off x="4385141" y="4690268"/>
            <a:ext cx="4756150" cy="358775"/>
          </a:xfrm>
          <a:prstGeom prst="rect">
            <a:avLst/>
          </a:prstGeom>
        </p:spPr>
        <p:txBody>
          <a:bodyPr vert="horz" wrap="square" lIns="0" tIns="12065" rIns="0" bIns="0" rtlCol="0">
            <a:spAutoFit/>
          </a:bodyPr>
          <a:lstStyle>
            <a:defPPr>
              <a:defRPr lang="en-US"/>
            </a:defPPr>
            <a:lvl1pPr marL="0" algn="l" defTabSz="914400" rtl="0" eaLnBrk="1" latinLnBrk="0" hangingPunct="1">
              <a:defRPr sz="800" b="0" i="0" kern="1200">
                <a:solidFill>
                  <a:srgbClr val="122377"/>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56640" marR="5080" lvl="0" indent="-1044575" algn="l" defTabSz="914400" rtl="0" eaLnBrk="1" fontAlgn="auto" latinLnBrk="0" hangingPunct="1">
              <a:lnSpc>
                <a:spcPts val="910"/>
              </a:lnSpc>
              <a:spcBef>
                <a:spcPts val="95"/>
              </a:spcBef>
              <a:spcAft>
                <a:spcPct val="0"/>
              </a:spcAft>
              <a:buClrTx/>
              <a:buSzTx/>
              <a:buFontTx/>
              <a:buNone/>
              <a:defRPr/>
            </a:pPr>
            <a:r>
              <a:rPr lang="es-MX" sz="800" b="0" i="0" strike="noStrike" cap="none" spc="0" baseline="0" dirty="0">
                <a:solidFill>
                  <a:srgbClr val="29628F"/>
                </a:solidFill>
                <a:effectLst/>
                <a:latin typeface="Arial"/>
                <a:ea typeface="Arial"/>
                <a:cs typeface="Arial"/>
              </a:rPr>
              <a:t>©2021 United HealthCare Services, Inc. </a:t>
            </a:r>
            <a:r>
              <a:rPr lang="es-MX" sz="800" b="0" i="0" strike="noStrike" cap="none" spc="-5" baseline="0" dirty="0">
                <a:solidFill>
                  <a:srgbClr val="29628F"/>
                </a:solidFill>
                <a:effectLst/>
                <a:latin typeface="Arial"/>
                <a:ea typeface="Arial"/>
                <a:cs typeface="Arial"/>
              </a:rPr>
              <a:t>Todos</a:t>
            </a:r>
            <a:r>
              <a:rPr lang="es-MX" sz="800" b="0" i="0" strike="noStrike" cap="none" spc="0" baseline="0" dirty="0">
                <a:solidFill>
                  <a:srgbClr val="29628F"/>
                </a:solidFill>
                <a:effectLst/>
                <a:latin typeface="Arial"/>
                <a:ea typeface="Arial"/>
                <a:cs typeface="Arial"/>
              </a:rPr>
              <a:t> los derechos reservados. Información de propiedad de UnitedHealth Group.  </a:t>
            </a:r>
            <a:r>
              <a:rPr lang="es-MX" sz="800" b="0" i="0" strike="noStrike" cap="none" spc="-5" baseline="0" dirty="0">
                <a:solidFill>
                  <a:srgbClr val="29628F"/>
                </a:solidFill>
                <a:effectLst/>
                <a:latin typeface="Arial"/>
                <a:ea typeface="Arial"/>
                <a:cs typeface="Arial"/>
              </a:rPr>
              <a:t>No</a:t>
            </a:r>
            <a:r>
              <a:rPr lang="es-MX" sz="800" b="0" i="0" strike="noStrike" cap="none" spc="0" baseline="0" dirty="0">
                <a:solidFill>
                  <a:srgbClr val="29628F"/>
                </a:solidFill>
                <a:effectLst/>
                <a:latin typeface="Arial"/>
                <a:ea typeface="Arial"/>
                <a:cs typeface="Arial"/>
              </a:rPr>
              <a:t> distribuir ni reproducir sin el </a:t>
            </a:r>
            <a:r>
              <a:rPr lang="es-MX" sz="800" b="0" i="0" strike="noStrike" cap="none" spc="-5" baseline="0" dirty="0">
                <a:solidFill>
                  <a:srgbClr val="29628F"/>
                </a:solidFill>
                <a:effectLst/>
                <a:latin typeface="Arial"/>
                <a:ea typeface="Arial"/>
                <a:cs typeface="Arial"/>
              </a:rPr>
              <a:t>permiso</a:t>
            </a:r>
            <a:r>
              <a:rPr lang="es-MX" sz="800" b="0" i="0" strike="noStrike" cap="none" spc="0" baseline="0" dirty="0">
                <a:solidFill>
                  <a:srgbClr val="29628F"/>
                </a:solidFill>
                <a:effectLst/>
                <a:latin typeface="Arial"/>
                <a:ea typeface="Arial"/>
                <a:cs typeface="Arial"/>
              </a:rPr>
              <a:t> expreso de UnitedHealth</a:t>
            </a:r>
            <a:r>
              <a:rPr lang="es-MX" sz="800" b="0" i="0" strike="noStrike" cap="none" spc="55" baseline="0" dirty="0">
                <a:solidFill>
                  <a:srgbClr val="29628F"/>
                </a:solidFill>
                <a:effectLst/>
                <a:latin typeface="Arial"/>
                <a:ea typeface="Arial"/>
                <a:cs typeface="Arial"/>
              </a:rPr>
              <a:t> </a:t>
            </a:r>
            <a:r>
              <a:rPr lang="es-MX" sz="800" b="0" i="0" strike="noStrike" cap="none" spc="0" baseline="0" dirty="0">
                <a:solidFill>
                  <a:srgbClr val="29628F"/>
                </a:solidFill>
                <a:effectLst/>
                <a:latin typeface="Arial"/>
                <a:ea typeface="Arial"/>
                <a:cs typeface="Arial"/>
              </a:rPr>
              <a:t>Group.</a:t>
            </a:r>
          </a:p>
        </p:txBody>
      </p:sp>
      <p:sp>
        <p:nvSpPr>
          <p:cNvPr id="2" name="Title 1">
            <a:extLst>
              <a:ext uri="{FF2B5EF4-FFF2-40B4-BE49-F238E27FC236}">
                <a16:creationId xmlns:a16="http://schemas.microsoft.com/office/drawing/2014/main" id="{C17B46EA-D2E6-47CE-8654-144B4E444E9F}"/>
              </a:ext>
            </a:extLst>
          </p:cNvPr>
          <p:cNvSpPr>
            <a:spLocks noGrp="1"/>
          </p:cNvSpPr>
          <p:nvPr>
            <p:ph type="title"/>
          </p:nvPr>
        </p:nvSpPr>
        <p:spPr/>
        <p:txBody>
          <a:bodyPr>
            <a:normAutofit fontScale="90000"/>
          </a:bodyPr>
          <a:lstStyle/>
          <a:p>
            <a:r>
              <a:rPr lang="es-MX" sz="3600" b="0" i="0" strike="noStrike" cap="none" spc="-5" baseline="0">
                <a:solidFill>
                  <a:srgbClr val="29628F"/>
                </a:solidFill>
                <a:effectLst/>
                <a:latin typeface="Arial"/>
                <a:ea typeface="Arial"/>
                <a:cs typeface="Arial"/>
              </a:rPr>
              <a:t>Beneficio de productos de salud FirstLine</a:t>
            </a:r>
            <a:r>
              <a:rPr lang="es-MX" sz="3600" b="0" i="0" strike="noStrike" cap="none" spc="-10" baseline="0">
                <a:solidFill>
                  <a:srgbClr val="29628F"/>
                </a:solidFill>
                <a:effectLst/>
                <a:latin typeface="Arial"/>
                <a:ea typeface="Arial"/>
                <a:cs typeface="Arial"/>
              </a:rPr>
              <a:t> </a:t>
            </a:r>
            <a:r>
              <a:rPr lang="es-MX" sz="3600" b="0" i="0" strike="noStrike" cap="none" spc="-5" baseline="0">
                <a:solidFill>
                  <a:srgbClr val="29628F"/>
                </a:solidFill>
                <a:effectLst/>
                <a:latin typeface="Arial"/>
                <a:ea typeface="Arial"/>
                <a:cs typeface="Arial"/>
              </a:rPr>
              <a:t>Essentials+</a:t>
            </a:r>
            <a:endParaRPr lang="en-US"/>
          </a:p>
        </p:txBody>
      </p:sp>
      <p:sp>
        <p:nvSpPr>
          <p:cNvPr id="3" name="Content Placeholder 2">
            <a:extLst>
              <a:ext uri="{FF2B5EF4-FFF2-40B4-BE49-F238E27FC236}">
                <a16:creationId xmlns:a16="http://schemas.microsoft.com/office/drawing/2014/main" id="{19904ECB-9EB3-4AA1-90A1-43E5D918796E}"/>
              </a:ext>
            </a:extLst>
          </p:cNvPr>
          <p:cNvSpPr>
            <a:spLocks noGrp="1"/>
          </p:cNvSpPr>
          <p:nvPr>
            <p:ph idx="1"/>
          </p:nvPr>
        </p:nvSpPr>
        <p:spPr/>
        <p:txBody>
          <a:bodyPr>
            <a:normAutofit fontScale="50000" lnSpcReduction="20000"/>
          </a:bodyPr>
          <a:lstStyle/>
          <a:p>
            <a:pPr marL="0" indent="0">
              <a:lnSpc>
                <a:spcPct val="100000"/>
              </a:lnSpc>
              <a:spcBef>
                <a:spcPts val="100"/>
              </a:spcBef>
              <a:buNone/>
            </a:pPr>
            <a:r>
              <a:rPr lang="es-MX" sz="2800" b="1" i="0" strike="noStrike" cap="none" spc="-5" baseline="0">
                <a:solidFill>
                  <a:srgbClr val="29628F"/>
                </a:solidFill>
                <a:effectLst/>
                <a:latin typeface="Arial"/>
                <a:ea typeface="Arial"/>
                <a:cs typeface="Arial"/>
              </a:rPr>
              <a:t>Atención de venta libre sin costo </a:t>
            </a:r>
            <a:r>
              <a:rPr lang="es-MX" sz="2800" b="1" i="0" strike="noStrike" cap="none" spc="0" baseline="0">
                <a:solidFill>
                  <a:srgbClr val="29628F"/>
                </a:solidFill>
                <a:effectLst/>
                <a:latin typeface="Arial"/>
                <a:ea typeface="Arial"/>
                <a:cs typeface="Arial"/>
              </a:rPr>
              <a:t>para</a:t>
            </a:r>
            <a:r>
              <a:rPr lang="es-MX" sz="2800" b="1" i="0" strike="noStrike" cap="none" spc="45" baseline="0">
                <a:solidFill>
                  <a:srgbClr val="29628F"/>
                </a:solidFill>
                <a:effectLst/>
                <a:latin typeface="Arial"/>
                <a:ea typeface="Arial"/>
                <a:cs typeface="Arial"/>
              </a:rPr>
              <a:t> </a:t>
            </a:r>
            <a:r>
              <a:rPr lang="es-MX" sz="2800" b="1" i="0" strike="noStrike" cap="none" spc="-5" baseline="0">
                <a:solidFill>
                  <a:srgbClr val="29628F"/>
                </a:solidFill>
                <a:effectLst/>
                <a:latin typeface="Arial"/>
                <a:ea typeface="Arial"/>
                <a:cs typeface="Arial"/>
              </a:rPr>
              <a:t>usted</a:t>
            </a:r>
            <a:endParaRPr lang="en-US" sz="2800">
              <a:solidFill>
                <a:srgbClr val="29628F"/>
              </a:solidFill>
              <a:latin typeface="Arial"/>
              <a:cs typeface="Arial"/>
            </a:endParaRPr>
          </a:p>
          <a:p>
            <a:pPr marL="0" marR="5080" indent="0" algn="just">
              <a:lnSpc>
                <a:spcPts val="1900"/>
              </a:lnSpc>
              <a:spcBef>
                <a:spcPts val="1255"/>
              </a:spcBef>
              <a:buNone/>
            </a:pPr>
            <a:r>
              <a:rPr lang="es-MX" sz="2400" b="0" i="0" strike="noStrike" cap="none" spc="-5" baseline="0">
                <a:solidFill>
                  <a:srgbClr val="29628F"/>
                </a:solidFill>
                <a:effectLst/>
                <a:latin typeface="Arial"/>
                <a:ea typeface="Arial"/>
                <a:cs typeface="Arial"/>
              </a:rPr>
              <a:t>FirstLine Essentials+ es un beneficio de venta libre que le otorga créditos </a:t>
            </a:r>
            <a:r>
              <a:rPr lang="es-MX" sz="2400" b="0" i="0" strike="noStrike" cap="none" spc="0" baseline="0">
                <a:solidFill>
                  <a:srgbClr val="29628F"/>
                </a:solidFill>
                <a:effectLst/>
                <a:latin typeface="Arial"/>
                <a:ea typeface="Arial"/>
                <a:cs typeface="Arial"/>
              </a:rPr>
              <a:t>para </a:t>
            </a:r>
            <a:r>
              <a:rPr lang="es-MX" sz="2400" b="0" i="0" strike="noStrike" cap="none" spc="-5" baseline="0">
                <a:solidFill>
                  <a:srgbClr val="29628F"/>
                </a:solidFill>
                <a:effectLst/>
                <a:latin typeface="Arial"/>
                <a:ea typeface="Arial"/>
                <a:cs typeface="Arial"/>
              </a:rPr>
              <a:t>gastar en atención de venta libre. Compre pasta de dientes, analgésicos, vitaminas, gotas para la tos y más. </a:t>
            </a:r>
            <a:r>
              <a:rPr lang="es-MX" sz="2400" b="0" i="0" strike="noStrike" cap="none" spc="-10" baseline="0">
                <a:solidFill>
                  <a:srgbClr val="29628F"/>
                </a:solidFill>
                <a:effectLst/>
                <a:latin typeface="Arial"/>
                <a:ea typeface="Arial"/>
                <a:cs typeface="Arial"/>
              </a:rPr>
              <a:t>Todo está </a:t>
            </a:r>
            <a:r>
              <a:rPr lang="es-MX" sz="2400" b="0" i="0" strike="noStrike" cap="none" spc="-5" baseline="0">
                <a:solidFill>
                  <a:srgbClr val="29628F"/>
                </a:solidFill>
                <a:effectLst/>
                <a:latin typeface="Arial"/>
                <a:ea typeface="Arial"/>
                <a:cs typeface="Arial"/>
              </a:rPr>
              <a:t>incluido en su </a:t>
            </a:r>
            <a:r>
              <a:rPr lang="es-MX" sz="2400" b="0" i="0" strike="noStrike" cap="none" spc="70" baseline="0">
                <a:solidFill>
                  <a:srgbClr val="29628F"/>
                </a:solidFill>
                <a:effectLst/>
                <a:latin typeface="Arial"/>
                <a:ea typeface="Arial"/>
                <a:cs typeface="Arial"/>
              </a:rPr>
              <a:t>plan de salud</a:t>
            </a:r>
            <a:r>
              <a:rPr lang="es-MX" sz="2400" b="0" i="0" strike="noStrike" cap="none" spc="-5" baseline="0">
                <a:solidFill>
                  <a:srgbClr val="29628F"/>
                </a:solidFill>
                <a:effectLst/>
                <a:latin typeface="Arial"/>
                <a:ea typeface="Arial"/>
                <a:cs typeface="Arial"/>
              </a:rPr>
              <a:t>.</a:t>
            </a:r>
            <a:endParaRPr lang="en-US" sz="2400">
              <a:solidFill>
                <a:srgbClr val="29628F"/>
              </a:solidFill>
              <a:latin typeface="Arial"/>
              <a:cs typeface="Arial"/>
            </a:endParaRPr>
          </a:p>
          <a:p>
            <a:pPr marL="0" indent="0">
              <a:lnSpc>
                <a:spcPct val="100000"/>
              </a:lnSpc>
              <a:spcBef>
                <a:spcPts val="50"/>
              </a:spcBef>
              <a:buNone/>
            </a:pPr>
            <a:endParaRPr lang="en-US" sz="2400">
              <a:solidFill>
                <a:srgbClr val="29628F"/>
              </a:solidFill>
              <a:latin typeface="Times New Roman"/>
              <a:cs typeface="Times New Roman"/>
            </a:endParaRPr>
          </a:p>
          <a:p>
            <a:pPr marL="0" marR="128905" indent="0">
              <a:lnSpc>
                <a:spcPts val="1900"/>
              </a:lnSpc>
              <a:buNone/>
            </a:pPr>
            <a:r>
              <a:rPr lang="es-MX" sz="2400" b="0" i="0" strike="noStrike" cap="none" spc="-5" baseline="0">
                <a:solidFill>
                  <a:srgbClr val="29628F"/>
                </a:solidFill>
                <a:effectLst/>
                <a:latin typeface="Arial"/>
                <a:ea typeface="Arial"/>
                <a:cs typeface="Arial"/>
              </a:rPr>
              <a:t>Se añaden $40 </a:t>
            </a:r>
            <a:r>
              <a:rPr lang="es-MX" sz="2400" b="0" i="0" strike="noStrike" cap="none" spc="0" baseline="0">
                <a:solidFill>
                  <a:srgbClr val="29628F"/>
                </a:solidFill>
                <a:effectLst/>
                <a:latin typeface="Arial"/>
                <a:ea typeface="Arial"/>
                <a:cs typeface="Arial"/>
              </a:rPr>
              <a:t>a </a:t>
            </a:r>
            <a:r>
              <a:rPr lang="es-MX" sz="2400" b="0" i="0" strike="noStrike" cap="none" spc="-5" baseline="0">
                <a:solidFill>
                  <a:srgbClr val="29628F"/>
                </a:solidFill>
                <a:effectLst/>
                <a:latin typeface="Arial"/>
                <a:ea typeface="Arial"/>
                <a:cs typeface="Arial"/>
              </a:rPr>
              <a:t>su cuenta cada tres meses para un total de $160 anuales).</a:t>
            </a:r>
            <a:r>
              <a:rPr lang="es-MX" sz="2400" b="0" i="0" strike="noStrike" cap="none" spc="0" baseline="0">
                <a:solidFill>
                  <a:srgbClr val="29628F"/>
                </a:solidFill>
                <a:effectLst/>
                <a:latin typeface="Arial"/>
                <a:ea typeface="Arial"/>
                <a:cs typeface="Arial"/>
              </a:rPr>
              <a:t> </a:t>
            </a:r>
            <a:r>
              <a:rPr lang="es-MX" sz="2400" b="0" i="0" strike="noStrike" cap="none" spc="-5" baseline="0">
                <a:solidFill>
                  <a:srgbClr val="29628F"/>
                </a:solidFill>
                <a:effectLst/>
                <a:latin typeface="Arial"/>
                <a:ea typeface="Arial"/>
                <a:cs typeface="Arial"/>
              </a:rPr>
              <a:t>Los créditos pueden acumularse mes a mes, pero caducan al final del año del plan. Puede usarlo </a:t>
            </a:r>
            <a:r>
              <a:rPr lang="es-MX" sz="2400" b="0" i="0" strike="noStrike" cap="none" spc="0" baseline="0">
                <a:solidFill>
                  <a:srgbClr val="29628F"/>
                </a:solidFill>
                <a:effectLst/>
                <a:latin typeface="Arial"/>
                <a:ea typeface="Arial"/>
                <a:cs typeface="Arial"/>
              </a:rPr>
              <a:t>para </a:t>
            </a:r>
            <a:r>
              <a:rPr lang="es-MX" sz="2400" b="0" i="0" strike="noStrike" cap="none" spc="-5" baseline="0">
                <a:solidFill>
                  <a:srgbClr val="29628F"/>
                </a:solidFill>
                <a:effectLst/>
                <a:latin typeface="Arial"/>
                <a:ea typeface="Arial"/>
                <a:cs typeface="Arial"/>
              </a:rPr>
              <a:t>comprar </a:t>
            </a:r>
            <a:r>
              <a:rPr lang="es-MX" sz="2400" b="0" i="0" strike="noStrike" cap="none" spc="-10" baseline="0">
                <a:solidFill>
                  <a:srgbClr val="29628F"/>
                </a:solidFill>
                <a:effectLst/>
                <a:latin typeface="Arial"/>
                <a:ea typeface="Arial"/>
                <a:cs typeface="Arial"/>
              </a:rPr>
              <a:t>productos de salud y </a:t>
            </a:r>
            <a:r>
              <a:rPr lang="es-MX" sz="2400" b="0" i="0" strike="noStrike" cap="none" spc="-5" baseline="0">
                <a:solidFill>
                  <a:srgbClr val="29628F"/>
                </a:solidFill>
                <a:effectLst/>
                <a:latin typeface="Arial"/>
                <a:ea typeface="Arial"/>
                <a:cs typeface="Arial"/>
              </a:rPr>
              <a:t>bienestar. </a:t>
            </a:r>
          </a:p>
          <a:p>
            <a:pPr marL="0" marR="128905" indent="0">
              <a:lnSpc>
                <a:spcPts val="1900"/>
              </a:lnSpc>
              <a:buNone/>
            </a:pPr>
            <a:r>
              <a:rPr lang="es-MX" sz="2400" b="1" i="0" strike="noStrike" cap="none" spc="-5" baseline="0">
                <a:solidFill>
                  <a:srgbClr val="29628F"/>
                </a:solidFill>
                <a:effectLst/>
                <a:latin typeface="Arial"/>
                <a:ea typeface="Arial"/>
                <a:cs typeface="Arial"/>
              </a:rPr>
              <a:t>Cómo comprar productos:</a:t>
            </a:r>
            <a:endParaRPr lang="en-US" sz="2400">
              <a:solidFill>
                <a:srgbClr val="29628F"/>
              </a:solidFill>
              <a:latin typeface="Arial"/>
              <a:cs typeface="Arial"/>
            </a:endParaRPr>
          </a:p>
          <a:p>
            <a:pPr marL="0" indent="0">
              <a:lnSpc>
                <a:spcPct val="100000"/>
              </a:lnSpc>
              <a:spcBef>
                <a:spcPts val="45"/>
              </a:spcBef>
              <a:buNone/>
            </a:pPr>
            <a:endParaRPr lang="en-US" sz="2400">
              <a:solidFill>
                <a:srgbClr val="29628F"/>
              </a:solidFill>
              <a:latin typeface="Times New Roman"/>
              <a:cs typeface="Times New Roman"/>
            </a:endParaRPr>
          </a:p>
          <a:p>
            <a:pPr marL="0" marR="405130" indent="0">
              <a:lnSpc>
                <a:spcPct val="101899"/>
              </a:lnSpc>
              <a:spcBef>
                <a:spcPts val="5"/>
              </a:spcBef>
              <a:buNone/>
            </a:pPr>
            <a:r>
              <a:rPr lang="es-MX" sz="2400" b="1" i="0" strike="noStrike" cap="none" spc="-5" baseline="0">
                <a:solidFill>
                  <a:srgbClr val="29628F"/>
                </a:solidFill>
                <a:effectLst/>
                <a:latin typeface="Arial"/>
                <a:ea typeface="Arial"/>
                <a:cs typeface="Arial"/>
              </a:rPr>
              <a:t>Catálogo: </a:t>
            </a:r>
            <a:r>
              <a:rPr lang="es-MX" sz="2400" b="0" i="0" strike="noStrike" cap="none" spc="-5" baseline="0">
                <a:solidFill>
                  <a:srgbClr val="29628F"/>
                </a:solidFill>
                <a:effectLst/>
                <a:latin typeface="Arial"/>
                <a:ea typeface="Arial"/>
                <a:cs typeface="Arial"/>
              </a:rPr>
              <a:t>Recibirá </a:t>
            </a:r>
            <a:r>
              <a:rPr lang="es-MX" sz="2400" b="0" i="0" strike="noStrike" cap="none" spc="0" baseline="0">
                <a:solidFill>
                  <a:srgbClr val="29628F"/>
                </a:solidFill>
                <a:effectLst/>
                <a:latin typeface="Arial"/>
                <a:ea typeface="Arial"/>
                <a:cs typeface="Arial"/>
              </a:rPr>
              <a:t>un </a:t>
            </a:r>
            <a:r>
              <a:rPr lang="es-MX" sz="2400" b="0" i="0" strike="noStrike" cap="none" spc="-5" baseline="0">
                <a:solidFill>
                  <a:srgbClr val="29628F"/>
                </a:solidFill>
                <a:effectLst/>
                <a:latin typeface="Arial"/>
                <a:ea typeface="Arial"/>
                <a:cs typeface="Arial"/>
              </a:rPr>
              <a:t>catálogo por </a:t>
            </a:r>
            <a:r>
              <a:rPr lang="es-MX" sz="2400" b="0" i="0" strike="noStrike" cap="none" spc="0" baseline="0">
                <a:solidFill>
                  <a:srgbClr val="29628F"/>
                </a:solidFill>
                <a:effectLst/>
                <a:latin typeface="Arial"/>
                <a:ea typeface="Arial"/>
                <a:cs typeface="Arial"/>
              </a:rPr>
              <a:t>correo de </a:t>
            </a:r>
            <a:r>
              <a:rPr lang="es-MX" sz="2400" b="0" i="0" strike="noStrike" cap="none" spc="-5" baseline="0">
                <a:solidFill>
                  <a:srgbClr val="29628F"/>
                </a:solidFill>
                <a:effectLst/>
                <a:latin typeface="Arial"/>
                <a:ea typeface="Arial"/>
                <a:cs typeface="Arial"/>
              </a:rPr>
              <a:t>4 a 6 </a:t>
            </a:r>
            <a:r>
              <a:rPr lang="es-MX" sz="2400" b="0" i="0" strike="noStrike" cap="none" spc="0" baseline="0">
                <a:solidFill>
                  <a:srgbClr val="29628F"/>
                </a:solidFill>
                <a:effectLst/>
                <a:latin typeface="Arial"/>
                <a:ea typeface="Arial"/>
                <a:cs typeface="Arial"/>
              </a:rPr>
              <a:t>semanas </a:t>
            </a:r>
            <a:r>
              <a:rPr lang="es-MX" sz="2400" b="0" i="0" strike="noStrike" cap="none" spc="-5" baseline="0">
                <a:solidFill>
                  <a:srgbClr val="29628F"/>
                </a:solidFill>
                <a:effectLst/>
                <a:latin typeface="Arial"/>
                <a:ea typeface="Arial"/>
                <a:cs typeface="Arial"/>
              </a:rPr>
              <a:t>después de </a:t>
            </a:r>
            <a:r>
              <a:rPr lang="es-MX" sz="2400" b="0" i="0" strike="noStrike" cap="none" spc="0" baseline="0">
                <a:solidFill>
                  <a:srgbClr val="29628F"/>
                </a:solidFill>
                <a:effectLst/>
                <a:latin typeface="Arial"/>
                <a:ea typeface="Arial"/>
                <a:cs typeface="Arial"/>
              </a:rPr>
              <a:t>la </a:t>
            </a:r>
            <a:r>
              <a:rPr lang="es-MX" sz="2400" b="0" i="0" strike="noStrike" cap="none" spc="-5" baseline="0">
                <a:solidFill>
                  <a:srgbClr val="29628F"/>
                </a:solidFill>
                <a:effectLst/>
                <a:latin typeface="Arial"/>
                <a:ea typeface="Arial"/>
                <a:cs typeface="Arial"/>
              </a:rPr>
              <a:t>inscripción. </a:t>
            </a:r>
            <a:r>
              <a:rPr lang="es-MX" sz="2400" b="0" i="0" strike="noStrike" cap="none" spc="0" baseline="0">
                <a:solidFill>
                  <a:srgbClr val="29628F"/>
                </a:solidFill>
                <a:effectLst/>
                <a:latin typeface="Arial"/>
                <a:ea typeface="Arial"/>
                <a:cs typeface="Arial"/>
              </a:rPr>
              <a:t>Se </a:t>
            </a:r>
            <a:r>
              <a:rPr lang="es-MX" sz="2400" b="0" i="0" strike="noStrike" cap="none" spc="-5" baseline="0">
                <a:solidFill>
                  <a:srgbClr val="29628F"/>
                </a:solidFill>
                <a:effectLst/>
                <a:latin typeface="Arial"/>
                <a:ea typeface="Arial"/>
                <a:cs typeface="Arial"/>
              </a:rPr>
              <a:t> </a:t>
            </a:r>
            <a:r>
              <a:rPr lang="es-MX" sz="2400" b="0" i="0" strike="noStrike" cap="none" spc="-10" baseline="0">
                <a:solidFill>
                  <a:srgbClr val="29628F"/>
                </a:solidFill>
                <a:effectLst/>
                <a:latin typeface="Arial"/>
                <a:ea typeface="Arial"/>
                <a:cs typeface="Arial"/>
              </a:rPr>
              <a:t>enviará un </a:t>
            </a:r>
            <a:r>
              <a:rPr lang="es-MX" sz="2400" b="0" i="0" strike="noStrike" cap="none" spc="-5" baseline="0">
                <a:solidFill>
                  <a:srgbClr val="29628F"/>
                </a:solidFill>
                <a:effectLst/>
                <a:latin typeface="Arial"/>
                <a:ea typeface="Arial"/>
                <a:cs typeface="Arial"/>
              </a:rPr>
              <a:t>nuevo catálogo cada tres meses. </a:t>
            </a:r>
            <a:r>
              <a:rPr lang="es-MX" sz="2400" b="0" i="0" strike="noStrike" cap="none" spc="-10" baseline="0">
                <a:solidFill>
                  <a:srgbClr val="29628F"/>
                </a:solidFill>
                <a:effectLst/>
                <a:latin typeface="Arial"/>
                <a:ea typeface="Arial"/>
                <a:cs typeface="Arial"/>
              </a:rPr>
              <a:t>Rellene</a:t>
            </a:r>
            <a:r>
              <a:rPr lang="es-MX" sz="2400" b="0" i="0" strike="noStrike" cap="none" spc="-5" baseline="0">
                <a:solidFill>
                  <a:srgbClr val="29628F"/>
                </a:solidFill>
                <a:effectLst/>
                <a:latin typeface="Arial"/>
                <a:ea typeface="Arial"/>
                <a:cs typeface="Arial"/>
              </a:rPr>
              <a:t> un </a:t>
            </a:r>
            <a:r>
              <a:rPr lang="es-MX" sz="2400" b="0" i="0" strike="noStrike" cap="none" spc="0" baseline="0">
                <a:solidFill>
                  <a:srgbClr val="29628F"/>
                </a:solidFill>
                <a:effectLst/>
                <a:latin typeface="Arial"/>
                <a:ea typeface="Arial"/>
                <a:cs typeface="Arial"/>
              </a:rPr>
              <a:t>formulario de pedido </a:t>
            </a:r>
            <a:r>
              <a:rPr lang="es-MX" sz="2400" b="0" i="0" strike="noStrike" cap="none" spc="-5" baseline="0">
                <a:solidFill>
                  <a:srgbClr val="29628F"/>
                </a:solidFill>
                <a:effectLst/>
                <a:latin typeface="Arial"/>
                <a:ea typeface="Arial"/>
                <a:cs typeface="Arial"/>
              </a:rPr>
              <a:t>y envíelo por correo. </a:t>
            </a:r>
            <a:r>
              <a:rPr lang="es-MX" sz="2400" b="0" i="0" strike="noStrike" cap="none" spc="0" baseline="0">
                <a:solidFill>
                  <a:srgbClr val="29628F"/>
                </a:solidFill>
                <a:effectLst/>
                <a:latin typeface="Arial"/>
                <a:ea typeface="Arial"/>
                <a:cs typeface="Arial"/>
              </a:rPr>
              <a:t>O </a:t>
            </a:r>
            <a:r>
              <a:rPr lang="es-MX" sz="2400" b="0" i="0" strike="noStrike" cap="none" spc="-5" baseline="0">
                <a:solidFill>
                  <a:srgbClr val="29628F"/>
                </a:solidFill>
                <a:effectLst/>
                <a:latin typeface="Arial"/>
                <a:ea typeface="Arial"/>
                <a:cs typeface="Arial"/>
              </a:rPr>
              <a:t>llame </a:t>
            </a:r>
            <a:r>
              <a:rPr lang="es-MX" sz="2400" b="0" i="0" strike="noStrike" cap="none" spc="0" baseline="0">
                <a:solidFill>
                  <a:srgbClr val="29628F"/>
                </a:solidFill>
                <a:effectLst/>
                <a:latin typeface="Arial"/>
                <a:ea typeface="Arial"/>
                <a:cs typeface="Arial"/>
              </a:rPr>
              <a:t>para </a:t>
            </a:r>
            <a:r>
              <a:rPr lang="es-MX" sz="2400" b="0" i="0" strike="noStrike" cap="none" spc="-5" baseline="0">
                <a:solidFill>
                  <a:srgbClr val="29628F"/>
                </a:solidFill>
                <a:effectLst/>
                <a:latin typeface="Arial"/>
                <a:ea typeface="Arial"/>
                <a:cs typeface="Arial"/>
              </a:rPr>
              <a:t>pedir por</a:t>
            </a:r>
            <a:r>
              <a:rPr lang="es-MX" sz="2400" b="0" i="0" strike="noStrike" cap="none" spc="85" baseline="0">
                <a:solidFill>
                  <a:srgbClr val="29628F"/>
                </a:solidFill>
                <a:effectLst/>
                <a:latin typeface="Arial"/>
                <a:ea typeface="Arial"/>
                <a:cs typeface="Arial"/>
              </a:rPr>
              <a:t> </a:t>
            </a:r>
            <a:r>
              <a:rPr lang="es-MX" sz="2400" b="0" i="0" strike="noStrike" cap="none" spc="-5" baseline="0">
                <a:solidFill>
                  <a:srgbClr val="29628F"/>
                </a:solidFill>
                <a:effectLst/>
                <a:latin typeface="Arial"/>
                <a:ea typeface="Arial"/>
                <a:cs typeface="Arial"/>
              </a:rPr>
              <a:t>teléfono.</a:t>
            </a:r>
            <a:endParaRPr lang="en-US" sz="2400">
              <a:solidFill>
                <a:srgbClr val="29628F"/>
              </a:solidFill>
              <a:latin typeface="Arial"/>
              <a:cs typeface="Arial"/>
            </a:endParaRPr>
          </a:p>
          <a:p>
            <a:pPr marL="0" indent="0">
              <a:lnSpc>
                <a:spcPct val="100000"/>
              </a:lnSpc>
              <a:spcBef>
                <a:spcPts val="50"/>
              </a:spcBef>
              <a:buNone/>
            </a:pPr>
            <a:endParaRPr lang="en-US" sz="2400">
              <a:solidFill>
                <a:srgbClr val="29628F"/>
              </a:solidFill>
              <a:latin typeface="Times New Roman"/>
              <a:cs typeface="Times New Roman"/>
            </a:endParaRPr>
          </a:p>
          <a:p>
            <a:pPr marL="0" marR="225425" indent="0">
              <a:lnSpc>
                <a:spcPts val="1900"/>
              </a:lnSpc>
              <a:spcBef>
                <a:spcPts val="5"/>
              </a:spcBef>
              <a:buNone/>
            </a:pPr>
            <a:r>
              <a:rPr lang="es-MX" sz="2400" b="1" i="0" strike="noStrike" cap="none" spc="0" baseline="0">
                <a:solidFill>
                  <a:srgbClr val="29628F"/>
                </a:solidFill>
                <a:effectLst/>
                <a:latin typeface="Arial"/>
                <a:ea typeface="Arial"/>
                <a:cs typeface="Arial"/>
              </a:rPr>
              <a:t>En línea: </a:t>
            </a:r>
            <a:r>
              <a:rPr lang="es-MX" sz="2400" b="0" i="0" strike="noStrike" cap="none" spc="-5" baseline="0">
                <a:solidFill>
                  <a:srgbClr val="29628F"/>
                </a:solidFill>
                <a:effectLst/>
                <a:latin typeface="Arial"/>
                <a:ea typeface="Arial"/>
                <a:cs typeface="Arial"/>
              </a:rPr>
              <a:t>Use su cuenta digital en </a:t>
            </a:r>
            <a:r>
              <a:rPr lang="es-MX" sz="2400" b="0" i="0" strike="noStrike" cap="none" spc="0" baseline="0">
                <a:solidFill>
                  <a:srgbClr val="29628F"/>
                </a:solidFill>
                <a:effectLst/>
                <a:latin typeface="Arial"/>
                <a:ea typeface="Arial"/>
                <a:cs typeface="Arial"/>
              </a:rPr>
              <a:t>el sitio web de </a:t>
            </a:r>
            <a:r>
              <a:rPr lang="es-MX" sz="2400" b="0" i="0" strike="noStrike" cap="none" spc="-5" baseline="0">
                <a:solidFill>
                  <a:srgbClr val="29628F"/>
                </a:solidFill>
                <a:effectLst/>
                <a:latin typeface="Arial"/>
                <a:ea typeface="Arial"/>
                <a:cs typeface="Arial"/>
              </a:rPr>
              <a:t>FirstLine Essentials</a:t>
            </a:r>
            <a:endParaRPr lang="en-US" sz="2400">
              <a:solidFill>
                <a:srgbClr val="29628F"/>
              </a:solidFill>
              <a:latin typeface="Arial"/>
              <a:cs typeface="Arial"/>
            </a:endParaRPr>
          </a:p>
          <a:p>
            <a:endParaRPr lang="en-US"/>
          </a:p>
        </p:txBody>
      </p:sp>
    </p:spTree>
    <p:extLst>
      <p:ext uri="{BB962C8B-B14F-4D97-AF65-F5344CB8AC3E}">
        <p14:creationId xmlns:p14="http://schemas.microsoft.com/office/powerpoint/2010/main" val="373772201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05644A-4A0B-1648-86BC-D0E8461DA51C}"/>
              </a:ext>
            </a:extLst>
          </p:cNvPr>
          <p:cNvPicPr>
            <a:picLocks noChangeAspect="1"/>
          </p:cNvPicPr>
          <p:nvPr/>
        </p:nvPicPr>
        <p:blipFill>
          <a:blip r:embed="rId2"/>
          <a:stretch>
            <a:fillRect/>
          </a:stretch>
        </p:blipFill>
        <p:spPr>
          <a:xfrm>
            <a:off x="1354" y="0"/>
            <a:ext cx="9141291" cy="5143500"/>
          </a:xfrm>
          <a:prstGeom prst="rect">
            <a:avLst/>
          </a:prstGeom>
        </p:spPr>
      </p:pic>
      <p:pic>
        <p:nvPicPr>
          <p:cNvPr id="3" name="Picture 2">
            <a:extLst>
              <a:ext uri="{FF2B5EF4-FFF2-40B4-BE49-F238E27FC236}">
                <a16:creationId xmlns:a16="http://schemas.microsoft.com/office/drawing/2014/main" id="{571CC39A-1C5D-AA49-85F9-1927AD8B17AF}"/>
              </a:ext>
            </a:extLst>
          </p:cNvPr>
          <p:cNvPicPr>
            <a:picLocks noChangeAspect="1"/>
          </p:cNvPicPr>
          <p:nvPr/>
        </p:nvPicPr>
        <p:blipFill>
          <a:blip r:embed="rId3"/>
          <a:stretch>
            <a:fillRect/>
          </a:stretch>
        </p:blipFill>
        <p:spPr>
          <a:xfrm>
            <a:off x="580524" y="1135506"/>
            <a:ext cx="4568992" cy="2872489"/>
          </a:xfrm>
          <a:prstGeom prst="rect">
            <a:avLst/>
          </a:prstGeom>
          <a:effectLst>
            <a:outerShdw blurRad="127000" dist="101600" dir="2700000" algn="tl" rotWithShape="0">
              <a:prstClr val="black">
                <a:alpha val="15000"/>
              </a:prstClr>
            </a:outerShdw>
          </a:effectLst>
        </p:spPr>
      </p:pic>
      <p:sp>
        <p:nvSpPr>
          <p:cNvPr id="4" name="Rectangle 3">
            <a:extLst>
              <a:ext uri="{FF2B5EF4-FFF2-40B4-BE49-F238E27FC236}">
                <a16:creationId xmlns:a16="http://schemas.microsoft.com/office/drawing/2014/main" id="{7F777F2F-7812-EF49-AC33-6344A4BECBAB}"/>
              </a:ext>
            </a:extLst>
          </p:cNvPr>
          <p:cNvSpPr/>
          <p:nvPr/>
        </p:nvSpPr>
        <p:spPr>
          <a:xfrm>
            <a:off x="580524" y="1135505"/>
            <a:ext cx="4568992" cy="2872489"/>
          </a:xfrm>
          <a:prstGeom prst="rect">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F221007-0884-434B-8061-EEEF77C1230D}"/>
              </a:ext>
            </a:extLst>
          </p:cNvPr>
          <p:cNvPicPr>
            <a:picLocks noChangeAspect="1"/>
          </p:cNvPicPr>
          <p:nvPr/>
        </p:nvPicPr>
        <p:blipFill>
          <a:blip r:embed="rId3"/>
          <a:srcRect l="3660" t="51193" r="49506" b="31494"/>
          <a:stretch>
            <a:fillRect/>
          </a:stretch>
        </p:blipFill>
        <p:spPr>
          <a:xfrm>
            <a:off x="747713" y="2606033"/>
            <a:ext cx="2139866" cy="497305"/>
          </a:xfrm>
          <a:prstGeom prst="rect">
            <a:avLst/>
          </a:prstGeom>
        </p:spPr>
      </p:pic>
      <p:cxnSp>
        <p:nvCxnSpPr>
          <p:cNvPr id="6" name="Straight Connector 5">
            <a:extLst>
              <a:ext uri="{FF2B5EF4-FFF2-40B4-BE49-F238E27FC236}">
                <a16:creationId xmlns:a16="http://schemas.microsoft.com/office/drawing/2014/main" id="{E2FB7E67-B9D1-064B-A74C-2C77F4E696C8}"/>
              </a:ext>
            </a:extLst>
          </p:cNvPr>
          <p:cNvCxnSpPr/>
          <p:nvPr/>
        </p:nvCxnSpPr>
        <p:spPr>
          <a:xfrm>
            <a:off x="2679700" y="2946400"/>
            <a:ext cx="3454400" cy="0"/>
          </a:xfrm>
          <a:prstGeom prst="line">
            <a:avLst/>
          </a:prstGeom>
          <a:ln>
            <a:solidFill>
              <a:srgbClr val="CE4927"/>
            </a:solidFill>
            <a:headEnd type="ova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9FD9F9E-AB3D-B24A-8D17-C42F35BBD75F}"/>
              </a:ext>
            </a:extLst>
          </p:cNvPr>
          <p:cNvSpPr txBox="1"/>
          <p:nvPr/>
        </p:nvSpPr>
        <p:spPr>
          <a:xfrm>
            <a:off x="6199632" y="0"/>
            <a:ext cx="2944368" cy="5143500"/>
          </a:xfrm>
          <a:prstGeom prst="rect">
            <a:avLst/>
          </a:prstGeom>
          <a:noFill/>
        </p:spPr>
        <p:txBody>
          <a:bodyPr wrap="square" rtlCol="0" anchor="ctr">
            <a:noAutofit/>
          </a:bodyPr>
          <a:lstStyle/>
          <a:p>
            <a:pPr>
              <a:spcAft>
                <a:spcPts val="1800"/>
              </a:spcAft>
            </a:pPr>
            <a:r>
              <a:rPr lang="es-MX" sz="3600" b="0" i="0" strike="noStrike" cap="none" spc="0" baseline="0">
                <a:solidFill>
                  <a:srgbClr val="262626"/>
                </a:solidFill>
                <a:effectLst/>
                <a:latin typeface="Arial"/>
                <a:ea typeface="Arial"/>
                <a:cs typeface="Arial"/>
              </a:rPr>
              <a:t>Antes de cumplir </a:t>
            </a:r>
            <a:br>
              <a:rPr sz="3600"/>
            </a:br>
            <a:r>
              <a:rPr lang="es-MX" sz="3600" b="0" i="0" strike="noStrike" cap="none" spc="0" baseline="0">
                <a:solidFill>
                  <a:srgbClr val="262626"/>
                </a:solidFill>
                <a:effectLst/>
                <a:latin typeface="Arial"/>
                <a:ea typeface="Arial"/>
                <a:cs typeface="Arial"/>
              </a:rPr>
              <a:t>65 años</a:t>
            </a:r>
          </a:p>
          <a:p>
            <a:pPr>
              <a:lnSpc>
                <a:spcPct val="130000"/>
              </a:lnSpc>
              <a:spcAft>
                <a:spcPts val="1800"/>
              </a:spcAft>
            </a:pPr>
            <a:r>
              <a:rPr lang="es-MX" sz="1600" b="1" i="0" strike="noStrike" cap="none" spc="0" baseline="0">
                <a:solidFill>
                  <a:srgbClr val="CE4927"/>
                </a:solidFill>
                <a:effectLst/>
                <a:latin typeface="Arial"/>
                <a:ea typeface="Arial"/>
                <a:cs typeface="Arial"/>
              </a:rPr>
              <a:t>¡Recuerde </a:t>
            </a:r>
            <a:br>
              <a:rPr sz="1600"/>
            </a:br>
            <a:r>
              <a:rPr lang="es-MX" sz="1600" b="1" i="0" strike="noStrike" cap="none" spc="0" baseline="0">
                <a:solidFill>
                  <a:srgbClr val="CE4927"/>
                </a:solidFill>
                <a:effectLst/>
                <a:latin typeface="Arial"/>
                <a:ea typeface="Arial"/>
                <a:cs typeface="Arial"/>
              </a:rPr>
              <a:t>dar a TRS su número </a:t>
            </a:r>
            <a:br>
              <a:rPr sz="1600"/>
            </a:br>
            <a:r>
              <a:rPr lang="es-MX" sz="1600" b="1" i="0" strike="noStrike" cap="none" spc="0" baseline="0">
                <a:solidFill>
                  <a:srgbClr val="CE4927"/>
                </a:solidFill>
                <a:effectLst/>
                <a:latin typeface="Arial"/>
                <a:ea typeface="Arial"/>
                <a:cs typeface="Arial"/>
              </a:rPr>
              <a:t>de Medicare!</a:t>
            </a:r>
          </a:p>
        </p:txBody>
      </p:sp>
    </p:spTree>
    <p:extLst>
      <p:ext uri="{BB962C8B-B14F-4D97-AF65-F5344CB8AC3E}">
        <p14:creationId xmlns:p14="http://schemas.microsoft.com/office/powerpoint/2010/main" val="1417175068"/>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8DE89271-77CC-425C-A87A-15768BA9ED92}"/>
              </a:ext>
            </a:extLst>
          </p:cNvPr>
          <p:cNvSpPr>
            <a:spLocks noGrp="1"/>
          </p:cNvSpPr>
          <p:nvPr>
            <p:ph type="title"/>
          </p:nvPr>
        </p:nvSpPr>
        <p:spPr/>
        <p:txBody>
          <a:bodyPr>
            <a:normAutofit/>
          </a:bodyPr>
          <a:lstStyle/>
          <a:p>
            <a:endParaRPr lang="en-US" baseline="40000" dirty="0"/>
          </a:p>
        </p:txBody>
      </p:sp>
      <p:sp>
        <p:nvSpPr>
          <p:cNvPr id="4" name="Content Placeholder 3"/>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9BD64FC7-3E24-3440-9D63-3E8EE8007A7B}"/>
              </a:ext>
            </a:extLst>
          </p:cNvPr>
          <p:cNvPicPr>
            <a:picLocks noChangeAspect="1"/>
          </p:cNvPicPr>
          <p:nvPr/>
        </p:nvPicPr>
        <p:blipFill>
          <a:blip r:embed="rId3"/>
          <a:stretch>
            <a:fillRect/>
          </a:stretch>
        </p:blipFill>
        <p:spPr>
          <a:xfrm>
            <a:off x="-18507" y="0"/>
            <a:ext cx="9141291" cy="5143500"/>
          </a:xfrm>
          <a:prstGeom prst="rect">
            <a:avLst/>
          </a:prstGeom>
        </p:spPr>
      </p:pic>
      <p:sp>
        <p:nvSpPr>
          <p:cNvPr id="10" name="object 3">
            <a:extLst>
              <a:ext uri="{FF2B5EF4-FFF2-40B4-BE49-F238E27FC236}">
                <a16:creationId xmlns:a16="http://schemas.microsoft.com/office/drawing/2014/main" id="{464ACCCC-1761-4D17-9E10-54016A2892D7}"/>
              </a:ext>
            </a:extLst>
          </p:cNvPr>
          <p:cNvSpPr txBox="1"/>
          <p:nvPr/>
        </p:nvSpPr>
        <p:spPr>
          <a:xfrm>
            <a:off x="336903" y="1636754"/>
            <a:ext cx="7285536" cy="291105"/>
          </a:xfrm>
          <a:prstGeom prst="rect">
            <a:avLst/>
          </a:prstGeom>
        </p:spPr>
        <p:txBody>
          <a:bodyPr vert="horz" wrap="square" lIns="0" tIns="13970" rIns="0" bIns="0" rtlCol="0">
            <a:spAutoFit/>
          </a:bodyPr>
          <a:lstStyle/>
          <a:p>
            <a:pPr marL="12700">
              <a:lnSpc>
                <a:spcPct val="100000"/>
              </a:lnSpc>
              <a:spcBef>
                <a:spcPts val="1245"/>
              </a:spcBef>
            </a:pPr>
            <a:endParaRPr sz="1800" dirty="0">
              <a:solidFill>
                <a:srgbClr val="29628F"/>
              </a:solidFill>
              <a:latin typeface="Arial"/>
              <a:cs typeface="Arial"/>
            </a:endParaRPr>
          </a:p>
        </p:txBody>
      </p:sp>
      <p:sp>
        <p:nvSpPr>
          <p:cNvPr id="12" name="Rectangle 11"/>
          <p:cNvSpPr/>
          <p:nvPr/>
        </p:nvSpPr>
        <p:spPr>
          <a:xfrm>
            <a:off x="247322" y="489580"/>
            <a:ext cx="8649355" cy="584775"/>
          </a:xfrm>
          <a:prstGeom prst="rect">
            <a:avLst/>
          </a:prstGeom>
        </p:spPr>
        <p:txBody>
          <a:bodyPr wrap="none">
            <a:spAutoFit/>
          </a:bodyPr>
          <a:lstStyle/>
          <a:p>
            <a:r>
              <a:rPr lang="es-MX" sz="3200" b="0" i="0" strike="noStrike" cap="none" spc="-5" baseline="0" dirty="0">
                <a:solidFill>
                  <a:srgbClr val="29628F"/>
                </a:solidFill>
                <a:effectLst/>
                <a:latin typeface="Arial"/>
                <a:ea typeface="Arial"/>
                <a:cs typeface="Arial"/>
              </a:rPr>
              <a:t>Participe activamente en su salud con </a:t>
            </a:r>
            <a:r>
              <a:rPr lang="es-MX" sz="3200" b="0" i="0" strike="noStrike" cap="none" spc="-5" baseline="0">
                <a:solidFill>
                  <a:srgbClr val="29628F"/>
                </a:solidFill>
                <a:effectLst/>
                <a:latin typeface="Arial"/>
                <a:ea typeface="Arial"/>
                <a:cs typeface="Arial"/>
              </a:rPr>
              <a:t>Renew</a:t>
            </a:r>
            <a:r>
              <a:rPr lang="es-MX" sz="3200" b="0" i="0" strike="noStrike" cap="none" spc="-5" baseline="40000" dirty="0">
                <a:solidFill>
                  <a:srgbClr val="29628F"/>
                </a:solidFill>
                <a:effectLst/>
                <a:latin typeface="Arial"/>
                <a:ea typeface="Arial"/>
                <a:cs typeface="Arial"/>
              </a:rPr>
              <a:t>®</a:t>
            </a:r>
            <a:endParaRPr lang="en-US" sz="3200" dirty="0"/>
          </a:p>
        </p:txBody>
      </p:sp>
      <p:sp>
        <p:nvSpPr>
          <p:cNvPr id="13" name="Rectangle 12"/>
          <p:cNvSpPr/>
          <p:nvPr/>
        </p:nvSpPr>
        <p:spPr>
          <a:xfrm>
            <a:off x="238933" y="1089160"/>
            <a:ext cx="8231233" cy="369332"/>
          </a:xfrm>
          <a:prstGeom prst="rect">
            <a:avLst/>
          </a:prstGeom>
        </p:spPr>
        <p:txBody>
          <a:bodyPr wrap="square">
            <a:spAutoFit/>
          </a:bodyPr>
          <a:lstStyle/>
          <a:p>
            <a:pPr marL="12700">
              <a:lnSpc>
                <a:spcPct val="100000"/>
              </a:lnSpc>
              <a:spcBef>
                <a:spcPts val="1245"/>
              </a:spcBef>
            </a:pPr>
            <a:r>
              <a:rPr lang="es-ES" spc="-5" dirty="0" err="1">
                <a:solidFill>
                  <a:srgbClr val="29628F"/>
                </a:solidFill>
                <a:latin typeface="Arial"/>
                <a:ea typeface="Arial"/>
                <a:cs typeface="Arial"/>
              </a:rPr>
              <a:t>Renew</a:t>
            </a:r>
            <a:r>
              <a:rPr lang="es-ES" spc="-5" dirty="0">
                <a:solidFill>
                  <a:srgbClr val="29628F"/>
                </a:solidFill>
                <a:latin typeface="Arial"/>
                <a:ea typeface="Arial"/>
                <a:cs typeface="Arial"/>
              </a:rPr>
              <a:t> puede ayudarle a desempeñar un papel más activo en su salud</a:t>
            </a:r>
            <a:endParaRPr lang="es-ES" dirty="0">
              <a:solidFill>
                <a:srgbClr val="29628F"/>
              </a:solidFill>
              <a:latin typeface="Arial"/>
              <a:cs typeface="Arial"/>
            </a:endParaRPr>
          </a:p>
        </p:txBody>
      </p:sp>
      <p:grpSp>
        <p:nvGrpSpPr>
          <p:cNvPr id="14" name="Group 13"/>
          <p:cNvGrpSpPr/>
          <p:nvPr/>
        </p:nvGrpSpPr>
        <p:grpSpPr>
          <a:xfrm>
            <a:off x="282135" y="1698664"/>
            <a:ext cx="647157" cy="2041134"/>
            <a:chOff x="558879" y="1906868"/>
            <a:chExt cx="628741" cy="2151515"/>
          </a:xfrm>
        </p:grpSpPr>
        <p:pic>
          <p:nvPicPr>
            <p:cNvPr id="15" name="Graphic 16">
              <a:extLst>
                <a:ext uri="{FF2B5EF4-FFF2-40B4-BE49-F238E27FC236}">
                  <a16:creationId xmlns:a16="http://schemas.microsoft.com/office/drawing/2014/main" id="{4EB21DB4-A62F-4749-9D57-FE5CB006ACD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8879" y="2694579"/>
              <a:ext cx="612647" cy="612647"/>
            </a:xfrm>
            <a:prstGeom prst="rect">
              <a:avLst/>
            </a:prstGeom>
          </p:spPr>
        </p:pic>
        <p:pic>
          <p:nvPicPr>
            <p:cNvPr id="16" name="Graphic 17">
              <a:extLst>
                <a:ext uri="{FF2B5EF4-FFF2-40B4-BE49-F238E27FC236}">
                  <a16:creationId xmlns:a16="http://schemas.microsoft.com/office/drawing/2014/main" id="{1891A511-97C9-4FE7-9433-A993670F32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8879" y="1906868"/>
              <a:ext cx="612647" cy="612647"/>
            </a:xfrm>
            <a:prstGeom prst="rect">
              <a:avLst/>
            </a:prstGeom>
          </p:spPr>
        </p:pic>
        <p:pic>
          <p:nvPicPr>
            <p:cNvPr id="17" name="Graphic 19">
              <a:extLst>
                <a:ext uri="{FF2B5EF4-FFF2-40B4-BE49-F238E27FC236}">
                  <a16:creationId xmlns:a16="http://schemas.microsoft.com/office/drawing/2014/main" id="{FEAC0181-ECCD-4BB7-9C40-F12681C27CA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8879" y="3429642"/>
              <a:ext cx="628741" cy="628741"/>
            </a:xfrm>
            <a:prstGeom prst="rect">
              <a:avLst/>
            </a:prstGeom>
          </p:spPr>
        </p:pic>
      </p:grpSp>
      <p:sp>
        <p:nvSpPr>
          <p:cNvPr id="18" name="Rectangle 17"/>
          <p:cNvSpPr/>
          <p:nvPr/>
        </p:nvSpPr>
        <p:spPr>
          <a:xfrm>
            <a:off x="1167352" y="1843089"/>
            <a:ext cx="2386264" cy="1754326"/>
          </a:xfrm>
          <a:prstGeom prst="rect">
            <a:avLst/>
          </a:prstGeom>
        </p:spPr>
        <p:txBody>
          <a:bodyPr wrap="square">
            <a:spAutoFit/>
          </a:bodyPr>
          <a:lstStyle/>
          <a:p>
            <a:r>
              <a:rPr lang="en-US" sz="1200" spc="-5" dirty="0" err="1">
                <a:solidFill>
                  <a:srgbClr val="29628F"/>
                </a:solidFill>
                <a:latin typeface="Arial"/>
                <a:ea typeface="Arial"/>
                <a:cs typeface="Arial"/>
              </a:rPr>
              <a:t>Revista</a:t>
            </a:r>
            <a:r>
              <a:rPr lang="en-US" sz="1200" spc="-5" dirty="0">
                <a:solidFill>
                  <a:srgbClr val="29628F"/>
                </a:solidFill>
                <a:latin typeface="Arial"/>
                <a:ea typeface="Arial"/>
                <a:cs typeface="Arial"/>
              </a:rPr>
              <a:t> </a:t>
            </a:r>
            <a:r>
              <a:rPr lang="en-US" sz="1200" i="1" spc="-5" dirty="0">
                <a:solidFill>
                  <a:srgbClr val="29628F"/>
                </a:solidFill>
                <a:latin typeface="Arial"/>
                <a:ea typeface="Arial"/>
                <a:cs typeface="Arial"/>
              </a:rPr>
              <a:t>Renew</a:t>
            </a:r>
            <a:br>
              <a:rPr lang="en-US" sz="1200" spc="-5" dirty="0">
                <a:solidFill>
                  <a:srgbClr val="29628F"/>
                </a:solidFill>
                <a:latin typeface="Arial"/>
                <a:ea typeface="Arial"/>
                <a:cs typeface="Arial"/>
              </a:rPr>
            </a:br>
            <a:endParaRPr lang="en-US" sz="1200" spc="-5" dirty="0">
              <a:solidFill>
                <a:srgbClr val="29628F"/>
              </a:solidFill>
              <a:latin typeface="Arial"/>
              <a:ea typeface="Arial"/>
              <a:cs typeface="Arial"/>
            </a:endParaRPr>
          </a:p>
          <a:p>
            <a:endParaRPr lang="en-US" sz="1200" spc="-5" dirty="0">
              <a:solidFill>
                <a:srgbClr val="29628F"/>
              </a:solidFill>
              <a:latin typeface="Arial"/>
              <a:ea typeface="Arial"/>
              <a:cs typeface="Arial"/>
            </a:endParaRPr>
          </a:p>
          <a:p>
            <a:endParaRPr lang="en-US" sz="1200" spc="-5" dirty="0">
              <a:solidFill>
                <a:srgbClr val="29628F"/>
              </a:solidFill>
              <a:latin typeface="Arial"/>
              <a:ea typeface="Arial"/>
              <a:cs typeface="Arial"/>
            </a:endParaRPr>
          </a:p>
          <a:p>
            <a:r>
              <a:rPr lang="en-US" sz="1200" spc="-5" dirty="0" err="1">
                <a:solidFill>
                  <a:srgbClr val="29628F"/>
                </a:solidFill>
                <a:latin typeface="Arial"/>
                <a:ea typeface="Arial"/>
                <a:cs typeface="Arial"/>
              </a:rPr>
              <a:t>Recompensas</a:t>
            </a:r>
            <a:r>
              <a:rPr lang="en-US" sz="1200" spc="-5" dirty="0">
                <a:solidFill>
                  <a:srgbClr val="29628F"/>
                </a:solidFill>
                <a:latin typeface="Arial"/>
                <a:ea typeface="Arial"/>
                <a:cs typeface="Arial"/>
              </a:rPr>
              <a:t> Renew</a:t>
            </a:r>
            <a:br>
              <a:rPr lang="en-US" sz="1200" spc="-5" dirty="0">
                <a:solidFill>
                  <a:srgbClr val="29628F"/>
                </a:solidFill>
                <a:latin typeface="Arial"/>
                <a:ea typeface="Arial"/>
                <a:cs typeface="Arial"/>
              </a:rPr>
            </a:br>
            <a:endParaRPr lang="en-US" sz="1200" spc="-5" dirty="0">
              <a:solidFill>
                <a:srgbClr val="29628F"/>
              </a:solidFill>
              <a:latin typeface="Arial"/>
              <a:ea typeface="Arial"/>
              <a:cs typeface="Arial"/>
            </a:endParaRPr>
          </a:p>
          <a:p>
            <a:endParaRPr lang="en-US" sz="1200" spc="-5" dirty="0">
              <a:solidFill>
                <a:srgbClr val="29628F"/>
              </a:solidFill>
              <a:latin typeface="Arial"/>
              <a:ea typeface="Arial"/>
              <a:cs typeface="Arial"/>
            </a:endParaRPr>
          </a:p>
          <a:p>
            <a:endParaRPr lang="en-US" sz="1200" spc="-5" dirty="0">
              <a:solidFill>
                <a:srgbClr val="29628F"/>
              </a:solidFill>
              <a:latin typeface="Arial"/>
              <a:ea typeface="Arial"/>
              <a:cs typeface="Arial"/>
            </a:endParaRPr>
          </a:p>
          <a:p>
            <a:r>
              <a:rPr lang="en-US" sz="1200" spc="-5" dirty="0" err="1">
                <a:solidFill>
                  <a:srgbClr val="29628F"/>
                </a:solidFill>
                <a:latin typeface="Arial"/>
                <a:ea typeface="Arial"/>
                <a:cs typeface="Arial"/>
              </a:rPr>
              <a:t>Juegos</a:t>
            </a:r>
            <a:r>
              <a:rPr lang="en-US" sz="1200" spc="-5" dirty="0">
                <a:solidFill>
                  <a:srgbClr val="29628F"/>
                </a:solidFill>
                <a:latin typeface="Arial"/>
                <a:ea typeface="Arial"/>
                <a:cs typeface="Arial"/>
              </a:rPr>
              <a:t> de </a:t>
            </a:r>
            <a:r>
              <a:rPr lang="en-US" sz="1200" spc="-5" dirty="0" err="1">
                <a:solidFill>
                  <a:srgbClr val="29628F"/>
                </a:solidFill>
                <a:latin typeface="Arial"/>
                <a:ea typeface="Arial"/>
                <a:cs typeface="Arial"/>
              </a:rPr>
              <a:t>ingenio</a:t>
            </a:r>
            <a:endParaRPr lang="en-US" sz="1200" spc="-5" dirty="0">
              <a:solidFill>
                <a:srgbClr val="29628F"/>
              </a:solidFill>
              <a:latin typeface="Arial"/>
              <a:ea typeface="Arial"/>
              <a:cs typeface="Arial"/>
            </a:endParaRPr>
          </a:p>
        </p:txBody>
      </p:sp>
      <p:grpSp>
        <p:nvGrpSpPr>
          <p:cNvPr id="20" name="Group 19"/>
          <p:cNvGrpSpPr/>
          <p:nvPr/>
        </p:nvGrpSpPr>
        <p:grpSpPr>
          <a:xfrm>
            <a:off x="3608384" y="1607797"/>
            <a:ext cx="659198" cy="2132001"/>
            <a:chOff x="3281908" y="1930152"/>
            <a:chExt cx="612648" cy="2189302"/>
          </a:xfrm>
        </p:grpSpPr>
        <p:pic>
          <p:nvPicPr>
            <p:cNvPr id="22" name="Graphic 12">
              <a:extLst>
                <a:ext uri="{FF2B5EF4-FFF2-40B4-BE49-F238E27FC236}">
                  <a16:creationId xmlns:a16="http://schemas.microsoft.com/office/drawing/2014/main" id="{A69B8733-E311-4BDC-9B57-CFB1CF833FF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281908" y="3506806"/>
              <a:ext cx="612648" cy="612648"/>
            </a:xfrm>
            <a:prstGeom prst="rect">
              <a:avLst/>
            </a:prstGeom>
          </p:spPr>
        </p:pic>
        <p:pic>
          <p:nvPicPr>
            <p:cNvPr id="24" name="Graphic 14">
              <a:extLst>
                <a:ext uri="{FF2B5EF4-FFF2-40B4-BE49-F238E27FC236}">
                  <a16:creationId xmlns:a16="http://schemas.microsoft.com/office/drawing/2014/main" id="{C0D26362-C613-4E90-A853-C11435C76E5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281908" y="2694578"/>
              <a:ext cx="612647" cy="612647"/>
            </a:xfrm>
            <a:prstGeom prst="rect">
              <a:avLst/>
            </a:prstGeom>
          </p:spPr>
        </p:pic>
        <p:pic>
          <p:nvPicPr>
            <p:cNvPr id="25" name="Graphic 23">
              <a:extLst>
                <a:ext uri="{FF2B5EF4-FFF2-40B4-BE49-F238E27FC236}">
                  <a16:creationId xmlns:a16="http://schemas.microsoft.com/office/drawing/2014/main" id="{F187230C-56C8-417C-9C06-7CB7AFBC961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281908" y="1930152"/>
              <a:ext cx="612647" cy="612647"/>
            </a:xfrm>
            <a:prstGeom prst="rect">
              <a:avLst/>
            </a:prstGeom>
          </p:spPr>
        </p:pic>
      </p:grpSp>
      <p:sp>
        <p:nvSpPr>
          <p:cNvPr id="26" name="Rectangle 25"/>
          <p:cNvSpPr/>
          <p:nvPr/>
        </p:nvSpPr>
        <p:spPr>
          <a:xfrm>
            <a:off x="4375903" y="1722698"/>
            <a:ext cx="2157447" cy="1754326"/>
          </a:xfrm>
          <a:prstGeom prst="rect">
            <a:avLst/>
          </a:prstGeom>
        </p:spPr>
        <p:txBody>
          <a:bodyPr wrap="square">
            <a:spAutoFit/>
          </a:bodyPr>
          <a:lstStyle/>
          <a:p>
            <a:r>
              <a:rPr lang="en-US" sz="1200" spc="-5" dirty="0" err="1">
                <a:solidFill>
                  <a:srgbClr val="29628F"/>
                </a:solidFill>
                <a:latin typeface="Arial"/>
                <a:ea typeface="Arial"/>
                <a:cs typeface="Arial"/>
              </a:rPr>
              <a:t>Vídeos</a:t>
            </a:r>
            <a:r>
              <a:rPr lang="en-US" sz="1200" spc="-5" dirty="0">
                <a:solidFill>
                  <a:srgbClr val="29628F"/>
                </a:solidFill>
                <a:latin typeface="Arial"/>
                <a:ea typeface="Arial"/>
                <a:cs typeface="Arial"/>
              </a:rPr>
              <a:t> de </a:t>
            </a:r>
            <a:r>
              <a:rPr lang="en-US" sz="1200" spc="-5" dirty="0" err="1">
                <a:solidFill>
                  <a:srgbClr val="29628F"/>
                </a:solidFill>
                <a:latin typeface="Arial"/>
                <a:ea typeface="Arial"/>
                <a:cs typeface="Arial"/>
              </a:rPr>
              <a:t>entrenamiento</a:t>
            </a:r>
            <a:r>
              <a:rPr lang="en-US" sz="1200" spc="-5" dirty="0">
                <a:solidFill>
                  <a:srgbClr val="29628F"/>
                </a:solidFill>
                <a:latin typeface="Arial"/>
                <a:ea typeface="Arial"/>
                <a:cs typeface="Arial"/>
              </a:rPr>
              <a:t> </a:t>
            </a:r>
            <a:br>
              <a:rPr lang="en-US" sz="1200" spc="-5" dirty="0">
                <a:solidFill>
                  <a:srgbClr val="29628F"/>
                </a:solidFill>
                <a:latin typeface="Arial"/>
                <a:ea typeface="Arial"/>
                <a:cs typeface="Arial"/>
              </a:rPr>
            </a:br>
            <a:endParaRPr lang="en-US" sz="1200" spc="-5" dirty="0">
              <a:solidFill>
                <a:srgbClr val="29628F"/>
              </a:solidFill>
              <a:latin typeface="Arial"/>
              <a:ea typeface="Arial"/>
              <a:cs typeface="Arial"/>
            </a:endParaRPr>
          </a:p>
          <a:p>
            <a:endParaRPr lang="en-US" sz="1200" spc="-5" dirty="0">
              <a:solidFill>
                <a:srgbClr val="29628F"/>
              </a:solidFill>
              <a:latin typeface="Arial"/>
              <a:ea typeface="Arial"/>
              <a:cs typeface="Arial"/>
            </a:endParaRPr>
          </a:p>
          <a:p>
            <a:endParaRPr lang="en-US" sz="1200" spc="-5" dirty="0">
              <a:solidFill>
                <a:srgbClr val="29628F"/>
              </a:solidFill>
              <a:latin typeface="Arial"/>
              <a:ea typeface="Arial"/>
              <a:cs typeface="Arial"/>
            </a:endParaRPr>
          </a:p>
          <a:p>
            <a:r>
              <a:rPr lang="en-US" sz="1200" spc="-5" dirty="0" err="1">
                <a:solidFill>
                  <a:srgbClr val="29628F"/>
                </a:solidFill>
                <a:latin typeface="Arial"/>
                <a:ea typeface="Arial"/>
                <a:cs typeface="Arial"/>
              </a:rPr>
              <a:t>Cursos</a:t>
            </a:r>
            <a:r>
              <a:rPr lang="en-US" sz="1200" spc="-5" dirty="0">
                <a:solidFill>
                  <a:srgbClr val="29628F"/>
                </a:solidFill>
                <a:latin typeface="Arial"/>
                <a:ea typeface="Arial"/>
                <a:cs typeface="Arial"/>
              </a:rPr>
              <a:t> de </a:t>
            </a:r>
            <a:r>
              <a:rPr lang="en-US" sz="1200" spc="-5" dirty="0" err="1">
                <a:solidFill>
                  <a:srgbClr val="29628F"/>
                </a:solidFill>
                <a:latin typeface="Arial"/>
                <a:ea typeface="Arial"/>
                <a:cs typeface="Arial"/>
              </a:rPr>
              <a:t>aprendizaje</a:t>
            </a:r>
            <a:br>
              <a:rPr lang="en-US" sz="1200" spc="-5" dirty="0">
                <a:solidFill>
                  <a:srgbClr val="29628F"/>
                </a:solidFill>
                <a:latin typeface="Arial"/>
                <a:ea typeface="Arial"/>
                <a:cs typeface="Arial"/>
              </a:rPr>
            </a:br>
            <a:endParaRPr lang="en-US" sz="1200" spc="-5" dirty="0">
              <a:solidFill>
                <a:srgbClr val="29628F"/>
              </a:solidFill>
              <a:latin typeface="Arial"/>
              <a:ea typeface="Arial"/>
              <a:cs typeface="Arial"/>
            </a:endParaRPr>
          </a:p>
          <a:p>
            <a:endParaRPr lang="en-US" sz="1200" spc="-5" dirty="0">
              <a:solidFill>
                <a:srgbClr val="29628F"/>
              </a:solidFill>
              <a:latin typeface="Arial"/>
              <a:ea typeface="Arial"/>
              <a:cs typeface="Arial"/>
            </a:endParaRPr>
          </a:p>
          <a:p>
            <a:r>
              <a:rPr lang="en-US" sz="1200" spc="-5" dirty="0" err="1">
                <a:solidFill>
                  <a:srgbClr val="29628F"/>
                </a:solidFill>
                <a:latin typeface="Arial"/>
                <a:ea typeface="Arial"/>
                <a:cs typeface="Arial"/>
              </a:rPr>
              <a:t>Pruebas</a:t>
            </a:r>
            <a:r>
              <a:rPr lang="en-US" sz="1200" spc="-5" dirty="0">
                <a:solidFill>
                  <a:srgbClr val="29628F"/>
                </a:solidFill>
                <a:latin typeface="Arial"/>
                <a:ea typeface="Arial"/>
                <a:cs typeface="Arial"/>
              </a:rPr>
              <a:t> y </a:t>
            </a:r>
            <a:r>
              <a:rPr lang="en-US" sz="1200" spc="-5" dirty="0" err="1">
                <a:solidFill>
                  <a:srgbClr val="29628F"/>
                </a:solidFill>
                <a:latin typeface="Arial"/>
                <a:ea typeface="Arial"/>
                <a:cs typeface="Arial"/>
              </a:rPr>
              <a:t>herramientas</a:t>
            </a:r>
            <a:r>
              <a:rPr lang="en-US" sz="1200" spc="-5" dirty="0">
                <a:solidFill>
                  <a:srgbClr val="29628F"/>
                </a:solidFill>
                <a:latin typeface="Arial"/>
                <a:ea typeface="Arial"/>
                <a:cs typeface="Arial"/>
              </a:rPr>
              <a:t> </a:t>
            </a:r>
            <a:r>
              <a:rPr lang="en-US" sz="1200" spc="-5" dirty="0" err="1">
                <a:solidFill>
                  <a:srgbClr val="29628F"/>
                </a:solidFill>
                <a:latin typeface="Arial"/>
                <a:ea typeface="Arial"/>
                <a:cs typeface="Arial"/>
              </a:rPr>
              <a:t>interactivas</a:t>
            </a:r>
            <a:endParaRPr lang="en-US" sz="1200" spc="-5" dirty="0">
              <a:solidFill>
                <a:srgbClr val="29628F"/>
              </a:solidFill>
              <a:latin typeface="Arial"/>
              <a:ea typeface="Arial"/>
              <a:cs typeface="Arial"/>
            </a:endParaRPr>
          </a:p>
        </p:txBody>
      </p:sp>
      <p:grpSp>
        <p:nvGrpSpPr>
          <p:cNvPr id="27" name="Group 26"/>
          <p:cNvGrpSpPr/>
          <p:nvPr/>
        </p:nvGrpSpPr>
        <p:grpSpPr>
          <a:xfrm>
            <a:off x="6588117" y="1624451"/>
            <a:ext cx="622799" cy="1972964"/>
            <a:chOff x="6118054" y="1896982"/>
            <a:chExt cx="612647" cy="2160698"/>
          </a:xfrm>
        </p:grpSpPr>
        <p:pic>
          <p:nvPicPr>
            <p:cNvPr id="28" name="Graphic 13">
              <a:extLst>
                <a:ext uri="{FF2B5EF4-FFF2-40B4-BE49-F238E27FC236}">
                  <a16:creationId xmlns:a16="http://schemas.microsoft.com/office/drawing/2014/main" id="{26B1E4C3-E51F-4A76-A2A6-0B794F5C3FC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118054" y="3445033"/>
              <a:ext cx="612647" cy="612647"/>
            </a:xfrm>
            <a:prstGeom prst="rect">
              <a:avLst/>
            </a:prstGeom>
          </p:spPr>
        </p:pic>
        <p:pic>
          <p:nvPicPr>
            <p:cNvPr id="29" name="Graphic 15">
              <a:extLst>
                <a:ext uri="{FF2B5EF4-FFF2-40B4-BE49-F238E27FC236}">
                  <a16:creationId xmlns:a16="http://schemas.microsoft.com/office/drawing/2014/main" id="{4E7C5C2A-BF3B-4A61-AC8B-991E7B17CDD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118054" y="1896982"/>
              <a:ext cx="612647" cy="612647"/>
            </a:xfrm>
            <a:prstGeom prst="rect">
              <a:avLst/>
            </a:prstGeom>
          </p:spPr>
        </p:pic>
        <p:pic>
          <p:nvPicPr>
            <p:cNvPr id="30" name="Graphic 21">
              <a:extLst>
                <a:ext uri="{FF2B5EF4-FFF2-40B4-BE49-F238E27FC236}">
                  <a16:creationId xmlns:a16="http://schemas.microsoft.com/office/drawing/2014/main" id="{B597B1B6-99FF-4F0F-80A2-B4139B95E80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118054" y="2653242"/>
              <a:ext cx="612647" cy="612647"/>
            </a:xfrm>
            <a:prstGeom prst="rect">
              <a:avLst/>
            </a:prstGeom>
          </p:spPr>
        </p:pic>
      </p:grpSp>
      <p:sp>
        <p:nvSpPr>
          <p:cNvPr id="31" name="Rectangle 30"/>
          <p:cNvSpPr/>
          <p:nvPr/>
        </p:nvSpPr>
        <p:spPr>
          <a:xfrm>
            <a:off x="7269810" y="1698099"/>
            <a:ext cx="1897757" cy="1754326"/>
          </a:xfrm>
          <a:prstGeom prst="rect">
            <a:avLst/>
          </a:prstGeom>
        </p:spPr>
        <p:txBody>
          <a:bodyPr wrap="square">
            <a:spAutoFit/>
          </a:bodyPr>
          <a:lstStyle/>
          <a:p>
            <a:r>
              <a:rPr lang="en-US" sz="1200" spc="-5" dirty="0" err="1">
                <a:solidFill>
                  <a:srgbClr val="29628F"/>
                </a:solidFill>
                <a:latin typeface="Arial"/>
                <a:ea typeface="Arial"/>
                <a:cs typeface="Arial"/>
              </a:rPr>
              <a:t>Noticias</a:t>
            </a:r>
            <a:r>
              <a:rPr lang="en-US" sz="1200" spc="-5" dirty="0">
                <a:solidFill>
                  <a:srgbClr val="29628F"/>
                </a:solidFill>
                <a:latin typeface="Arial"/>
                <a:ea typeface="Arial"/>
                <a:cs typeface="Arial"/>
              </a:rPr>
              <a:t>, </a:t>
            </a:r>
            <a:r>
              <a:rPr lang="en-US" sz="1200" spc="-5" dirty="0" err="1">
                <a:solidFill>
                  <a:srgbClr val="29628F"/>
                </a:solidFill>
                <a:latin typeface="Arial"/>
                <a:ea typeface="Arial"/>
                <a:cs typeface="Arial"/>
              </a:rPr>
              <a:t>artículos</a:t>
            </a:r>
            <a:r>
              <a:rPr lang="en-US" sz="1200" spc="-5" dirty="0">
                <a:solidFill>
                  <a:srgbClr val="29628F"/>
                </a:solidFill>
                <a:latin typeface="Arial"/>
                <a:ea typeface="Arial"/>
                <a:cs typeface="Arial"/>
              </a:rPr>
              <a:t> y </a:t>
            </a:r>
            <a:r>
              <a:rPr lang="en-US" sz="1200" spc="-5" dirty="0" err="1">
                <a:solidFill>
                  <a:srgbClr val="29628F"/>
                </a:solidFill>
                <a:latin typeface="Arial"/>
                <a:ea typeface="Arial"/>
                <a:cs typeface="Arial"/>
              </a:rPr>
              <a:t>vídeos</a:t>
            </a:r>
            <a:r>
              <a:rPr lang="en-US" sz="1200" spc="-5" dirty="0">
                <a:solidFill>
                  <a:srgbClr val="29628F"/>
                </a:solidFill>
                <a:latin typeface="Arial"/>
                <a:ea typeface="Arial"/>
                <a:cs typeface="Arial"/>
              </a:rPr>
              <a:t> </a:t>
            </a:r>
            <a:r>
              <a:rPr lang="en-US" sz="1200" spc="-5" dirty="0" err="1">
                <a:solidFill>
                  <a:srgbClr val="29628F"/>
                </a:solidFill>
                <a:latin typeface="Arial"/>
                <a:ea typeface="Arial"/>
                <a:cs typeface="Arial"/>
              </a:rPr>
              <a:t>sobre</a:t>
            </a:r>
            <a:r>
              <a:rPr lang="en-US" sz="1200" spc="-5" dirty="0">
                <a:solidFill>
                  <a:srgbClr val="29628F"/>
                </a:solidFill>
                <a:latin typeface="Arial"/>
                <a:ea typeface="Arial"/>
                <a:cs typeface="Arial"/>
              </a:rPr>
              <a:t> </a:t>
            </a:r>
            <a:r>
              <a:rPr lang="en-US" sz="1200" spc="-5" dirty="0" err="1">
                <a:solidFill>
                  <a:srgbClr val="29628F"/>
                </a:solidFill>
                <a:latin typeface="Arial"/>
                <a:ea typeface="Arial"/>
                <a:cs typeface="Arial"/>
              </a:rPr>
              <a:t>salud</a:t>
            </a:r>
            <a:r>
              <a:rPr lang="en-US" sz="1200" spc="-5" dirty="0">
                <a:solidFill>
                  <a:srgbClr val="29628F"/>
                </a:solidFill>
                <a:latin typeface="Arial"/>
                <a:ea typeface="Arial"/>
                <a:cs typeface="Arial"/>
              </a:rPr>
              <a:t> </a:t>
            </a:r>
          </a:p>
          <a:p>
            <a:br>
              <a:rPr lang="en-US" sz="1200" spc="-5" dirty="0">
                <a:solidFill>
                  <a:srgbClr val="29628F"/>
                </a:solidFill>
                <a:latin typeface="Arial"/>
                <a:ea typeface="Arial"/>
                <a:cs typeface="Arial"/>
              </a:rPr>
            </a:br>
            <a:endParaRPr lang="en-US" sz="1200" spc="-5" dirty="0">
              <a:solidFill>
                <a:srgbClr val="29628F"/>
              </a:solidFill>
              <a:latin typeface="Arial"/>
              <a:ea typeface="Arial"/>
              <a:cs typeface="Arial"/>
            </a:endParaRPr>
          </a:p>
          <a:p>
            <a:r>
              <a:rPr lang="en-US" sz="1200" spc="-5" dirty="0" err="1">
                <a:solidFill>
                  <a:srgbClr val="29628F"/>
                </a:solidFill>
                <a:latin typeface="Arial"/>
                <a:ea typeface="Arial"/>
                <a:cs typeface="Arial"/>
              </a:rPr>
              <a:t>Biblioteca</a:t>
            </a:r>
            <a:r>
              <a:rPr lang="en-US" sz="1200" spc="-5" dirty="0">
                <a:solidFill>
                  <a:srgbClr val="29628F"/>
                </a:solidFill>
                <a:latin typeface="Arial"/>
                <a:ea typeface="Arial"/>
                <a:cs typeface="Arial"/>
              </a:rPr>
              <a:t> de </a:t>
            </a:r>
            <a:r>
              <a:rPr lang="en-US" sz="1200" spc="-5" dirty="0" err="1">
                <a:solidFill>
                  <a:srgbClr val="29628F"/>
                </a:solidFill>
                <a:latin typeface="Arial"/>
                <a:ea typeface="Arial"/>
                <a:cs typeface="Arial"/>
              </a:rPr>
              <a:t>temas</a:t>
            </a:r>
            <a:r>
              <a:rPr lang="en-US" sz="1200" spc="-5" dirty="0">
                <a:solidFill>
                  <a:srgbClr val="29628F"/>
                </a:solidFill>
                <a:latin typeface="Arial"/>
                <a:ea typeface="Arial"/>
                <a:cs typeface="Arial"/>
              </a:rPr>
              <a:t> de </a:t>
            </a:r>
            <a:r>
              <a:rPr lang="en-US" sz="1200" spc="-5" dirty="0" err="1">
                <a:solidFill>
                  <a:srgbClr val="29628F"/>
                </a:solidFill>
                <a:latin typeface="Arial"/>
                <a:ea typeface="Arial"/>
                <a:cs typeface="Arial"/>
              </a:rPr>
              <a:t>salud</a:t>
            </a:r>
            <a:br>
              <a:rPr lang="en-US" sz="1200" spc="-5" dirty="0">
                <a:solidFill>
                  <a:srgbClr val="29628F"/>
                </a:solidFill>
                <a:latin typeface="Arial"/>
                <a:ea typeface="Arial"/>
                <a:cs typeface="Arial"/>
              </a:rPr>
            </a:br>
            <a:br>
              <a:rPr lang="en-US" sz="1200" spc="-5" dirty="0">
                <a:solidFill>
                  <a:srgbClr val="29628F"/>
                </a:solidFill>
                <a:latin typeface="Arial"/>
                <a:ea typeface="Arial"/>
                <a:cs typeface="Arial"/>
              </a:rPr>
            </a:br>
            <a:endParaRPr lang="en-US" sz="1200" spc="-5" dirty="0">
              <a:solidFill>
                <a:srgbClr val="29628F"/>
              </a:solidFill>
              <a:latin typeface="Arial"/>
              <a:ea typeface="Arial"/>
              <a:cs typeface="Arial"/>
            </a:endParaRPr>
          </a:p>
          <a:p>
            <a:r>
              <a:rPr lang="en-US" sz="1200" spc="-5" dirty="0" err="1">
                <a:solidFill>
                  <a:srgbClr val="29628F"/>
                </a:solidFill>
                <a:latin typeface="Arial"/>
                <a:ea typeface="Arial"/>
                <a:cs typeface="Arial"/>
              </a:rPr>
              <a:t>Biblioteca</a:t>
            </a:r>
            <a:r>
              <a:rPr lang="en-US" sz="1200" spc="-5" dirty="0">
                <a:solidFill>
                  <a:srgbClr val="29628F"/>
                </a:solidFill>
                <a:latin typeface="Arial"/>
                <a:ea typeface="Arial"/>
                <a:cs typeface="Arial"/>
              </a:rPr>
              <a:t> de </a:t>
            </a:r>
            <a:r>
              <a:rPr lang="en-US" sz="1200" spc="-5" dirty="0" err="1">
                <a:solidFill>
                  <a:srgbClr val="29628F"/>
                </a:solidFill>
                <a:latin typeface="Arial"/>
                <a:ea typeface="Arial"/>
                <a:cs typeface="Arial"/>
              </a:rPr>
              <a:t>recetas</a:t>
            </a:r>
            <a:endParaRPr lang="en-US" sz="1200" spc="-5" dirty="0">
              <a:solidFill>
                <a:srgbClr val="29628F"/>
              </a:solidFill>
              <a:latin typeface="Arial"/>
              <a:ea typeface="Arial"/>
              <a:cs typeface="Arial"/>
            </a:endParaRPr>
          </a:p>
        </p:txBody>
      </p:sp>
      <p:sp>
        <p:nvSpPr>
          <p:cNvPr id="32" name="Rectangle 31"/>
          <p:cNvSpPr/>
          <p:nvPr/>
        </p:nvSpPr>
        <p:spPr>
          <a:xfrm>
            <a:off x="110887" y="4313867"/>
            <a:ext cx="3497497" cy="784830"/>
          </a:xfrm>
          <a:prstGeom prst="rect">
            <a:avLst/>
          </a:prstGeom>
        </p:spPr>
        <p:txBody>
          <a:bodyPr wrap="square">
            <a:spAutoFit/>
          </a:bodyPr>
          <a:lstStyle/>
          <a:p>
            <a:pPr lvl="0" defTabSz="914400"/>
            <a:r>
              <a:rPr lang="es-MX" sz="900" dirty="0" err="1">
                <a:solidFill>
                  <a:srgbClr val="29628F"/>
                </a:solidFill>
                <a:latin typeface="Roboto Light"/>
                <a:ea typeface="Roboto Light"/>
                <a:cs typeface="Roboto Light"/>
              </a:rPr>
              <a:t>Renew</a:t>
            </a:r>
            <a:r>
              <a:rPr lang="es-MX" sz="900" dirty="0">
                <a:solidFill>
                  <a:srgbClr val="29628F"/>
                </a:solidFill>
                <a:latin typeface="Roboto Light"/>
                <a:ea typeface="Roboto Light"/>
                <a:cs typeface="Roboto Light"/>
              </a:rPr>
              <a:t> </a:t>
            </a:r>
            <a:r>
              <a:rPr lang="es-MX" sz="900" dirty="0" err="1">
                <a:solidFill>
                  <a:srgbClr val="29628F"/>
                </a:solidFill>
                <a:latin typeface="Roboto Light"/>
                <a:ea typeface="Roboto Light"/>
                <a:cs typeface="Roboto Light"/>
              </a:rPr>
              <a:t>by</a:t>
            </a:r>
            <a:r>
              <a:rPr lang="es-MX" sz="900" dirty="0">
                <a:solidFill>
                  <a:srgbClr val="29628F"/>
                </a:solidFill>
                <a:latin typeface="Roboto Light"/>
                <a:ea typeface="Roboto Light"/>
                <a:cs typeface="Roboto Light"/>
              </a:rPr>
              <a:t> </a:t>
            </a:r>
            <a:r>
              <a:rPr lang="es-MX" sz="900" dirty="0" err="1">
                <a:solidFill>
                  <a:srgbClr val="29628F"/>
                </a:solidFill>
                <a:latin typeface="Roboto Light"/>
                <a:ea typeface="Roboto Light"/>
                <a:cs typeface="Roboto Light"/>
              </a:rPr>
              <a:t>UnitedHealthcare</a:t>
            </a:r>
            <a:r>
              <a:rPr lang="es-MX" sz="900" dirty="0">
                <a:solidFill>
                  <a:srgbClr val="29628F"/>
                </a:solidFill>
                <a:latin typeface="Roboto Light"/>
                <a:ea typeface="Roboto Light"/>
                <a:cs typeface="Roboto Light"/>
              </a:rPr>
              <a:t> no está disponible en todos los planes. Los recursos pueden variar.</a:t>
            </a:r>
          </a:p>
          <a:p>
            <a:pPr lvl="0" defTabSz="914400"/>
            <a:r>
              <a:rPr lang="es-MX" sz="900" dirty="0">
                <a:solidFill>
                  <a:srgbClr val="29628F"/>
                </a:solidFill>
                <a:latin typeface="Roboto Light"/>
                <a:ea typeface="Roboto Light"/>
                <a:cs typeface="Roboto Light"/>
              </a:rPr>
              <a:t>**Las ofertas de recompensas variarán según el socio y </a:t>
            </a:r>
            <a:r>
              <a:rPr lang="es-MX" sz="900" dirty="0" err="1">
                <a:solidFill>
                  <a:srgbClr val="29628F"/>
                </a:solidFill>
                <a:latin typeface="Roboto Light"/>
                <a:ea typeface="Roboto Light"/>
                <a:cs typeface="Roboto Light"/>
              </a:rPr>
              <a:t>Renew</a:t>
            </a:r>
            <a:r>
              <a:rPr lang="es-MX" sz="900" dirty="0">
                <a:solidFill>
                  <a:srgbClr val="29628F"/>
                </a:solidFill>
                <a:latin typeface="Roboto Light"/>
                <a:ea typeface="Roboto Light"/>
                <a:cs typeface="Roboto Light"/>
              </a:rPr>
              <a:t> </a:t>
            </a:r>
            <a:r>
              <a:rPr lang="es-MX" sz="900" dirty="0" err="1">
                <a:solidFill>
                  <a:srgbClr val="29628F"/>
                </a:solidFill>
                <a:latin typeface="Roboto Light"/>
                <a:ea typeface="Roboto Light"/>
                <a:cs typeface="Roboto Light"/>
              </a:rPr>
              <a:t>Rewards</a:t>
            </a:r>
            <a:r>
              <a:rPr lang="es-MX" sz="900" dirty="0">
                <a:solidFill>
                  <a:srgbClr val="29628F"/>
                </a:solidFill>
                <a:latin typeface="Roboto Light"/>
                <a:ea typeface="Roboto Light"/>
                <a:cs typeface="Roboto Light"/>
              </a:rPr>
              <a:t> no está disponible en todos los planes con </a:t>
            </a:r>
            <a:r>
              <a:rPr lang="es-MX" sz="900" dirty="0" err="1">
                <a:solidFill>
                  <a:srgbClr val="29628F"/>
                </a:solidFill>
                <a:latin typeface="Roboto Light"/>
                <a:ea typeface="Roboto Light"/>
                <a:cs typeface="Roboto Light"/>
              </a:rPr>
              <a:t>Renew</a:t>
            </a:r>
            <a:r>
              <a:rPr lang="es-MX" sz="900" dirty="0">
                <a:solidFill>
                  <a:srgbClr val="29628F"/>
                </a:solidFill>
                <a:latin typeface="Roboto Light"/>
                <a:ea typeface="Roboto Light"/>
                <a:cs typeface="Roboto Light"/>
              </a:rPr>
              <a:t> </a:t>
            </a:r>
            <a:r>
              <a:rPr lang="es-MX" sz="900" dirty="0" err="1">
                <a:solidFill>
                  <a:srgbClr val="29628F"/>
                </a:solidFill>
                <a:latin typeface="Roboto Light"/>
                <a:ea typeface="Roboto Light"/>
                <a:cs typeface="Roboto Light"/>
              </a:rPr>
              <a:t>by</a:t>
            </a:r>
            <a:r>
              <a:rPr lang="es-MX" sz="900" dirty="0">
                <a:solidFill>
                  <a:srgbClr val="29628F"/>
                </a:solidFill>
                <a:latin typeface="Roboto Light"/>
                <a:ea typeface="Roboto Light"/>
                <a:cs typeface="Roboto Light"/>
              </a:rPr>
              <a:t> </a:t>
            </a:r>
            <a:r>
              <a:rPr lang="es-MX" sz="900" dirty="0" err="1">
                <a:solidFill>
                  <a:srgbClr val="29628F"/>
                </a:solidFill>
                <a:latin typeface="Roboto Light"/>
                <a:ea typeface="Roboto Light"/>
                <a:cs typeface="Roboto Light"/>
              </a:rPr>
              <a:t>UnitedHealthcare</a:t>
            </a:r>
            <a:endParaRPr lang="es-MX" sz="900" dirty="0">
              <a:solidFill>
                <a:srgbClr val="29628F"/>
              </a:solidFill>
              <a:latin typeface="Roboto Light"/>
              <a:ea typeface="Roboto Light"/>
              <a:cs typeface="Roboto Light"/>
            </a:endParaRPr>
          </a:p>
        </p:txBody>
      </p:sp>
      <p:sp>
        <p:nvSpPr>
          <p:cNvPr id="33" name="Rectangle 32"/>
          <p:cNvSpPr/>
          <p:nvPr/>
        </p:nvSpPr>
        <p:spPr>
          <a:xfrm>
            <a:off x="7063100" y="6897532"/>
            <a:ext cx="6096000" cy="323165"/>
          </a:xfrm>
          <a:prstGeom prst="rect">
            <a:avLst/>
          </a:prstGeom>
        </p:spPr>
        <p:txBody>
          <a:bodyPr>
            <a:spAutoFit/>
          </a:bodyPr>
          <a:lstStyle/>
          <a:p>
            <a:pPr marL="1056640" marR="5080" lvl="0" indent="-1044575" algn="r">
              <a:lnSpc>
                <a:spcPts val="910"/>
              </a:lnSpc>
              <a:spcBef>
                <a:spcPts val="95"/>
              </a:spcBef>
              <a:defRPr/>
            </a:pPr>
            <a:r>
              <a:rPr lang="en-US" sz="900" dirty="0">
                <a:solidFill>
                  <a:srgbClr val="29628F"/>
                </a:solidFill>
                <a:latin typeface="Arial"/>
                <a:cs typeface="Arial"/>
              </a:rPr>
              <a:t>©2021 United HealthCare Services, Inc. </a:t>
            </a:r>
            <a:r>
              <a:rPr lang="en-US" sz="900" spc="-5" dirty="0">
                <a:solidFill>
                  <a:srgbClr val="29628F"/>
                </a:solidFill>
                <a:latin typeface="Arial"/>
                <a:cs typeface="Arial"/>
              </a:rPr>
              <a:t>All </a:t>
            </a:r>
            <a:r>
              <a:rPr lang="en-US" sz="900" dirty="0">
                <a:solidFill>
                  <a:srgbClr val="29628F"/>
                </a:solidFill>
                <a:latin typeface="Arial"/>
                <a:cs typeface="Arial"/>
              </a:rPr>
              <a:t>rights reserved. Propriety information of UnitedHealth Group.  </a:t>
            </a:r>
            <a:r>
              <a:rPr lang="en-US" sz="900" spc="-5" dirty="0">
                <a:solidFill>
                  <a:srgbClr val="29628F"/>
                </a:solidFill>
                <a:latin typeface="Arial"/>
                <a:cs typeface="Arial"/>
              </a:rPr>
              <a:t>Do </a:t>
            </a:r>
            <a:r>
              <a:rPr lang="en-US" sz="900" dirty="0">
                <a:solidFill>
                  <a:srgbClr val="29628F"/>
                </a:solidFill>
                <a:latin typeface="Arial"/>
                <a:cs typeface="Arial"/>
              </a:rPr>
              <a:t>not distribute or reproduce without express </a:t>
            </a:r>
            <a:r>
              <a:rPr lang="en-US" sz="900" spc="-5" dirty="0">
                <a:solidFill>
                  <a:srgbClr val="29628F"/>
                </a:solidFill>
                <a:latin typeface="Arial"/>
                <a:cs typeface="Arial"/>
              </a:rPr>
              <a:t>permission </a:t>
            </a:r>
            <a:r>
              <a:rPr lang="en-US" sz="900" dirty="0">
                <a:solidFill>
                  <a:srgbClr val="29628F"/>
                </a:solidFill>
                <a:latin typeface="Arial"/>
                <a:cs typeface="Arial"/>
              </a:rPr>
              <a:t>of UnitedHealth</a:t>
            </a:r>
            <a:r>
              <a:rPr lang="en-US" sz="900" spc="55" dirty="0">
                <a:solidFill>
                  <a:srgbClr val="29628F"/>
                </a:solidFill>
                <a:latin typeface="Arial"/>
                <a:cs typeface="Arial"/>
              </a:rPr>
              <a:t> </a:t>
            </a:r>
            <a:r>
              <a:rPr lang="en-US" sz="900" dirty="0">
                <a:solidFill>
                  <a:srgbClr val="29628F"/>
                </a:solidFill>
                <a:latin typeface="Arial"/>
                <a:cs typeface="Arial"/>
              </a:rPr>
              <a:t>Group.</a:t>
            </a:r>
          </a:p>
        </p:txBody>
      </p:sp>
      <p:sp>
        <p:nvSpPr>
          <p:cNvPr id="5" name="Rectangle 4"/>
          <p:cNvSpPr/>
          <p:nvPr/>
        </p:nvSpPr>
        <p:spPr>
          <a:xfrm>
            <a:off x="4613516" y="4597952"/>
            <a:ext cx="4572000" cy="438582"/>
          </a:xfrm>
          <a:prstGeom prst="rect">
            <a:avLst/>
          </a:prstGeom>
        </p:spPr>
        <p:txBody>
          <a:bodyPr>
            <a:spAutoFit/>
          </a:bodyPr>
          <a:lstStyle/>
          <a:p>
            <a:pPr marL="1056640" marR="5080" lvl="0" indent="-1044575" defTabSz="914400">
              <a:lnSpc>
                <a:spcPts val="910"/>
              </a:lnSpc>
              <a:spcBef>
                <a:spcPts val="95"/>
              </a:spcBef>
              <a:spcAft>
                <a:spcPct val="0"/>
              </a:spcAft>
              <a:defRPr/>
            </a:pPr>
            <a:r>
              <a:rPr lang="es-MX" sz="900" dirty="0">
                <a:solidFill>
                  <a:srgbClr val="29628F"/>
                </a:solidFill>
                <a:latin typeface="Arial"/>
              </a:rPr>
              <a:t>©2021 </a:t>
            </a:r>
            <a:r>
              <a:rPr lang="es-MX" sz="900" dirty="0" err="1">
                <a:solidFill>
                  <a:srgbClr val="29628F"/>
                </a:solidFill>
                <a:latin typeface="Arial"/>
              </a:rPr>
              <a:t>United</a:t>
            </a:r>
            <a:r>
              <a:rPr lang="es-MX" sz="900" dirty="0">
                <a:solidFill>
                  <a:srgbClr val="29628F"/>
                </a:solidFill>
                <a:latin typeface="Arial"/>
              </a:rPr>
              <a:t> </a:t>
            </a:r>
            <a:r>
              <a:rPr lang="es-MX" sz="900" dirty="0" err="1">
                <a:solidFill>
                  <a:srgbClr val="29628F"/>
                </a:solidFill>
                <a:latin typeface="Arial"/>
              </a:rPr>
              <a:t>HealthCare</a:t>
            </a:r>
            <a:r>
              <a:rPr lang="es-MX" sz="900" dirty="0">
                <a:solidFill>
                  <a:srgbClr val="29628F"/>
                </a:solidFill>
                <a:latin typeface="Arial"/>
              </a:rPr>
              <a:t> Services, Inc. </a:t>
            </a:r>
            <a:r>
              <a:rPr lang="es-MX" sz="900" spc="-5" dirty="0">
                <a:solidFill>
                  <a:srgbClr val="29628F"/>
                </a:solidFill>
                <a:latin typeface="Arial"/>
              </a:rPr>
              <a:t>Todos</a:t>
            </a:r>
            <a:r>
              <a:rPr lang="es-MX" sz="900" dirty="0">
                <a:solidFill>
                  <a:srgbClr val="29628F"/>
                </a:solidFill>
                <a:latin typeface="Arial"/>
              </a:rPr>
              <a:t> los derechos reservados. Información de propiedad de UnitedHealth </a:t>
            </a:r>
            <a:r>
              <a:rPr lang="es-MX" sz="900" dirty="0" err="1">
                <a:solidFill>
                  <a:srgbClr val="29628F"/>
                </a:solidFill>
                <a:latin typeface="Arial"/>
              </a:rPr>
              <a:t>Group</a:t>
            </a:r>
            <a:r>
              <a:rPr lang="es-MX" sz="900" dirty="0">
                <a:solidFill>
                  <a:srgbClr val="29628F"/>
                </a:solidFill>
                <a:latin typeface="Arial"/>
              </a:rPr>
              <a:t>.  </a:t>
            </a:r>
            <a:r>
              <a:rPr lang="es-MX" sz="900" spc="-5" dirty="0">
                <a:solidFill>
                  <a:srgbClr val="29628F"/>
                </a:solidFill>
                <a:latin typeface="Arial"/>
              </a:rPr>
              <a:t>No</a:t>
            </a:r>
            <a:r>
              <a:rPr lang="es-MX" sz="900" dirty="0">
                <a:solidFill>
                  <a:srgbClr val="29628F"/>
                </a:solidFill>
                <a:latin typeface="Arial"/>
              </a:rPr>
              <a:t> distribuir ni reproducir sin el </a:t>
            </a:r>
            <a:r>
              <a:rPr lang="es-MX" sz="900" spc="-5" dirty="0">
                <a:solidFill>
                  <a:srgbClr val="29628F"/>
                </a:solidFill>
                <a:latin typeface="Arial"/>
              </a:rPr>
              <a:t>permiso</a:t>
            </a:r>
            <a:r>
              <a:rPr lang="es-MX" sz="900" dirty="0">
                <a:solidFill>
                  <a:srgbClr val="29628F"/>
                </a:solidFill>
                <a:latin typeface="Arial"/>
              </a:rPr>
              <a:t> expreso de UnitedHealth</a:t>
            </a:r>
            <a:r>
              <a:rPr lang="es-MX" sz="900" spc="55" dirty="0">
                <a:solidFill>
                  <a:srgbClr val="29628F"/>
                </a:solidFill>
                <a:latin typeface="Arial"/>
              </a:rPr>
              <a:t> </a:t>
            </a:r>
            <a:r>
              <a:rPr lang="es-MX" sz="900" dirty="0" err="1">
                <a:solidFill>
                  <a:srgbClr val="29628F"/>
                </a:solidFill>
                <a:latin typeface="Arial"/>
              </a:rPr>
              <a:t>Group</a:t>
            </a:r>
            <a:r>
              <a:rPr lang="es-MX" sz="900" dirty="0">
                <a:solidFill>
                  <a:srgbClr val="29628F"/>
                </a:solidFill>
                <a:latin typeface="Arial"/>
              </a:rPr>
              <a:t>.</a:t>
            </a:r>
          </a:p>
        </p:txBody>
      </p:sp>
    </p:spTree>
    <p:extLst>
      <p:ext uri="{BB962C8B-B14F-4D97-AF65-F5344CB8AC3E}">
        <p14:creationId xmlns:p14="http://schemas.microsoft.com/office/powerpoint/2010/main" val="76041179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BD64FC7-3E24-3440-9D63-3E8EE8007A7B}"/>
              </a:ext>
            </a:extLst>
          </p:cNvPr>
          <p:cNvPicPr>
            <a:picLocks noChangeAspect="1"/>
          </p:cNvPicPr>
          <p:nvPr/>
        </p:nvPicPr>
        <p:blipFill>
          <a:blip r:embed="rId3"/>
          <a:stretch>
            <a:fillRect/>
          </a:stretch>
        </p:blipFill>
        <p:spPr>
          <a:xfrm>
            <a:off x="0" y="0"/>
            <a:ext cx="9141291" cy="5143500"/>
          </a:xfrm>
          <a:prstGeom prst="rect">
            <a:avLst/>
          </a:prstGeom>
        </p:spPr>
      </p:pic>
      <p:sp>
        <p:nvSpPr>
          <p:cNvPr id="5" name="object 4">
            <a:extLst>
              <a:ext uri="{FF2B5EF4-FFF2-40B4-BE49-F238E27FC236}">
                <a16:creationId xmlns:a16="http://schemas.microsoft.com/office/drawing/2014/main" id="{182E5985-3D62-4531-85E5-48D9A80B8ED3}"/>
              </a:ext>
            </a:extLst>
          </p:cNvPr>
          <p:cNvSpPr/>
          <p:nvPr/>
        </p:nvSpPr>
        <p:spPr>
          <a:xfrm flipH="1">
            <a:off x="8410791" y="6136770"/>
            <a:ext cx="0" cy="389890"/>
          </a:xfrm>
          <a:custGeom>
            <a:avLst/>
            <a:gdLst/>
            <a:ahLst/>
            <a:cxnLst/>
            <a:rect l="l" t="t" r="r" b="b"/>
            <a:pathLst>
              <a:path h="389890">
                <a:moveTo>
                  <a:pt x="0" y="0"/>
                </a:moveTo>
                <a:lnTo>
                  <a:pt x="0" y="389436"/>
                </a:lnTo>
              </a:path>
            </a:pathLst>
          </a:custGeom>
          <a:ln w="6346">
            <a:solidFill>
              <a:srgbClr val="112377"/>
            </a:solidFill>
          </a:ln>
        </p:spPr>
        <p:txBody>
          <a:bodyPr wrap="square" lIns="0" tIns="0" rIns="0" bIns="0" rtlCol="0"/>
          <a:lstStyle/>
          <a:p>
            <a:pPr marL="0" marR="0" lvl="0" indent="0" algn="l"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10">
            <a:extLst>
              <a:ext uri="{FF2B5EF4-FFF2-40B4-BE49-F238E27FC236}">
                <a16:creationId xmlns:a16="http://schemas.microsoft.com/office/drawing/2014/main" id="{034213EB-0115-4565-B50F-ED8ADA2507B2}"/>
              </a:ext>
            </a:extLst>
          </p:cNvPr>
          <p:cNvSpPr txBox="1"/>
          <p:nvPr/>
        </p:nvSpPr>
        <p:spPr>
          <a:xfrm>
            <a:off x="3879319" y="4793394"/>
            <a:ext cx="4756150" cy="358775"/>
          </a:xfrm>
          <a:prstGeom prst="rect">
            <a:avLst/>
          </a:prstGeom>
        </p:spPr>
        <p:txBody>
          <a:bodyPr vert="horz" wrap="square" lIns="0" tIns="12065"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6640" marR="5080" indent="-1044575" defTabSz="914400">
              <a:lnSpc>
                <a:spcPts val="910"/>
              </a:lnSpc>
              <a:spcBef>
                <a:spcPts val="95"/>
              </a:spcBef>
              <a:defRPr/>
            </a:pPr>
            <a:r>
              <a:rPr lang="es-MX" sz="800" b="0" i="0" strike="noStrike" cap="none" spc="0" baseline="0" dirty="0">
                <a:solidFill>
                  <a:srgbClr val="29628F"/>
                </a:solidFill>
                <a:effectLst/>
                <a:latin typeface="Arial"/>
                <a:ea typeface="Arial"/>
                <a:cs typeface="Arial"/>
              </a:rPr>
              <a:t>©2021 </a:t>
            </a:r>
            <a:r>
              <a:rPr lang="es-MX" sz="800" b="0" i="0" strike="noStrike" cap="none" spc="0" baseline="0" dirty="0" err="1">
                <a:solidFill>
                  <a:srgbClr val="29628F"/>
                </a:solidFill>
                <a:effectLst/>
                <a:latin typeface="Arial"/>
                <a:ea typeface="Arial"/>
                <a:cs typeface="Arial"/>
              </a:rPr>
              <a:t>United</a:t>
            </a:r>
            <a:r>
              <a:rPr lang="es-MX" sz="800" b="0" i="0" strike="noStrike" cap="none" spc="0" baseline="0" dirty="0">
                <a:solidFill>
                  <a:srgbClr val="29628F"/>
                </a:solidFill>
                <a:effectLst/>
                <a:latin typeface="Arial"/>
                <a:ea typeface="Arial"/>
                <a:cs typeface="Arial"/>
              </a:rPr>
              <a:t> </a:t>
            </a:r>
            <a:r>
              <a:rPr lang="es-MX" sz="800" b="0" i="0" strike="noStrike" cap="none" spc="0" baseline="0" dirty="0" err="1">
                <a:solidFill>
                  <a:srgbClr val="29628F"/>
                </a:solidFill>
                <a:effectLst/>
                <a:latin typeface="Arial"/>
                <a:ea typeface="Arial"/>
                <a:cs typeface="Arial"/>
              </a:rPr>
              <a:t>HealthCare</a:t>
            </a:r>
            <a:r>
              <a:rPr lang="es-MX" sz="800" b="0" i="0" strike="noStrike" cap="none" spc="0" baseline="0" dirty="0">
                <a:solidFill>
                  <a:srgbClr val="29628F"/>
                </a:solidFill>
                <a:effectLst/>
                <a:latin typeface="Arial"/>
                <a:ea typeface="Arial"/>
                <a:cs typeface="Arial"/>
              </a:rPr>
              <a:t> Services, Inc. </a:t>
            </a:r>
            <a:r>
              <a:rPr lang="es-MX" sz="800" b="0" i="0" strike="noStrike" cap="none" spc="-5" baseline="0" dirty="0">
                <a:solidFill>
                  <a:srgbClr val="29628F"/>
                </a:solidFill>
                <a:effectLst/>
                <a:latin typeface="Arial"/>
                <a:ea typeface="Arial"/>
                <a:cs typeface="Arial"/>
              </a:rPr>
              <a:t>Todos</a:t>
            </a:r>
            <a:r>
              <a:rPr lang="es-MX" sz="800" b="0" i="0" strike="noStrike" cap="none" spc="0" baseline="0" dirty="0">
                <a:solidFill>
                  <a:srgbClr val="29628F"/>
                </a:solidFill>
                <a:effectLst/>
                <a:latin typeface="Arial"/>
                <a:ea typeface="Arial"/>
                <a:cs typeface="Arial"/>
              </a:rPr>
              <a:t> los derechos reservados. Información de propiedad de UnitedHealth </a:t>
            </a:r>
            <a:r>
              <a:rPr lang="es-MX" sz="800" b="0" i="0" strike="noStrike" cap="none" spc="0" baseline="0" dirty="0" err="1">
                <a:solidFill>
                  <a:srgbClr val="29628F"/>
                </a:solidFill>
                <a:effectLst/>
                <a:latin typeface="Arial"/>
                <a:ea typeface="Arial"/>
                <a:cs typeface="Arial"/>
              </a:rPr>
              <a:t>Group</a:t>
            </a:r>
            <a:r>
              <a:rPr lang="es-MX" sz="800" b="0" i="0" strike="noStrike" cap="none" spc="0" baseline="0" dirty="0">
                <a:solidFill>
                  <a:srgbClr val="29628F"/>
                </a:solidFill>
                <a:effectLst/>
                <a:latin typeface="Arial"/>
                <a:ea typeface="Arial"/>
                <a:cs typeface="Arial"/>
              </a:rPr>
              <a:t>.  </a:t>
            </a:r>
            <a:r>
              <a:rPr lang="es-MX" sz="800" b="0" i="0" strike="noStrike" cap="none" spc="-5" baseline="0" dirty="0">
                <a:solidFill>
                  <a:srgbClr val="29628F"/>
                </a:solidFill>
                <a:effectLst/>
                <a:latin typeface="Arial"/>
                <a:ea typeface="Arial"/>
                <a:cs typeface="Arial"/>
              </a:rPr>
              <a:t>No</a:t>
            </a:r>
            <a:r>
              <a:rPr lang="es-MX" sz="800" b="0" i="0" strike="noStrike" cap="none" spc="0" baseline="0" dirty="0">
                <a:solidFill>
                  <a:srgbClr val="29628F"/>
                </a:solidFill>
                <a:effectLst/>
                <a:latin typeface="Arial"/>
                <a:ea typeface="Arial"/>
                <a:cs typeface="Arial"/>
              </a:rPr>
              <a:t> distribuir ni reproducir sin el </a:t>
            </a:r>
            <a:r>
              <a:rPr lang="es-MX" sz="800" b="0" i="0" strike="noStrike" cap="none" spc="-5" baseline="0" dirty="0">
                <a:solidFill>
                  <a:srgbClr val="29628F"/>
                </a:solidFill>
                <a:effectLst/>
                <a:latin typeface="Arial"/>
                <a:ea typeface="Arial"/>
                <a:cs typeface="Arial"/>
              </a:rPr>
              <a:t>permiso</a:t>
            </a:r>
            <a:r>
              <a:rPr lang="es-MX" sz="800" b="0" i="0" strike="noStrike" cap="none" spc="0" baseline="0" dirty="0">
                <a:solidFill>
                  <a:srgbClr val="29628F"/>
                </a:solidFill>
                <a:effectLst/>
                <a:latin typeface="Arial"/>
                <a:ea typeface="Arial"/>
                <a:cs typeface="Arial"/>
              </a:rPr>
              <a:t> expreso de UnitedHealth</a:t>
            </a:r>
            <a:r>
              <a:rPr lang="es-MX" sz="800" b="0" i="0" strike="noStrike" cap="none" spc="55" baseline="0" dirty="0">
                <a:solidFill>
                  <a:srgbClr val="29628F"/>
                </a:solidFill>
                <a:effectLst/>
                <a:latin typeface="Arial"/>
                <a:ea typeface="Arial"/>
                <a:cs typeface="Arial"/>
              </a:rPr>
              <a:t> </a:t>
            </a:r>
            <a:r>
              <a:rPr lang="es-MX" sz="800" b="0" i="0" strike="noStrike" cap="none" spc="0" baseline="0" dirty="0" err="1">
                <a:solidFill>
                  <a:srgbClr val="29628F"/>
                </a:solidFill>
                <a:effectLst/>
                <a:latin typeface="Arial"/>
                <a:ea typeface="Arial"/>
                <a:cs typeface="Arial"/>
              </a:rPr>
              <a:t>Group</a:t>
            </a:r>
            <a:r>
              <a:rPr lang="es-MX" sz="800" b="0" i="0" strike="noStrike" cap="none" spc="0" baseline="0" dirty="0">
                <a:solidFill>
                  <a:srgbClr val="29628F"/>
                </a:solidFill>
                <a:effectLst/>
                <a:latin typeface="Arial"/>
                <a:ea typeface="Arial"/>
                <a:cs typeface="Arial"/>
              </a:rPr>
              <a:t>.</a:t>
            </a:r>
          </a:p>
        </p:txBody>
      </p:sp>
      <p:sp>
        <p:nvSpPr>
          <p:cNvPr id="8" name="object 2">
            <a:extLst>
              <a:ext uri="{FF2B5EF4-FFF2-40B4-BE49-F238E27FC236}">
                <a16:creationId xmlns:a16="http://schemas.microsoft.com/office/drawing/2014/main" id="{597DC23B-A70F-4A9E-BEF2-A17EC07488B4}"/>
              </a:ext>
            </a:extLst>
          </p:cNvPr>
          <p:cNvSpPr/>
          <p:nvPr/>
        </p:nvSpPr>
        <p:spPr>
          <a:xfrm>
            <a:off x="5945116" y="999360"/>
            <a:ext cx="2846672" cy="3743960"/>
          </a:xfrm>
          <a:custGeom>
            <a:avLst/>
            <a:gdLst/>
            <a:ahLst/>
            <a:cxnLst/>
            <a:rect l="l" t="t" r="r" b="b"/>
            <a:pathLst>
              <a:path w="2705100" h="3418840">
                <a:moveTo>
                  <a:pt x="2705086" y="0"/>
                </a:moveTo>
                <a:lnTo>
                  <a:pt x="0" y="0"/>
                </a:lnTo>
                <a:lnTo>
                  <a:pt x="0" y="3418842"/>
                </a:lnTo>
                <a:lnTo>
                  <a:pt x="2694470" y="2834045"/>
                </a:lnTo>
                <a:lnTo>
                  <a:pt x="2694849" y="2704870"/>
                </a:lnTo>
                <a:lnTo>
                  <a:pt x="2695988" y="2352505"/>
                </a:lnTo>
                <a:lnTo>
                  <a:pt x="2697317" y="1994558"/>
                </a:lnTo>
                <a:lnTo>
                  <a:pt x="2702632" y="737385"/>
                </a:lnTo>
                <a:lnTo>
                  <a:pt x="2703961" y="364888"/>
                </a:lnTo>
                <a:lnTo>
                  <a:pt x="2705086" y="0"/>
                </a:lnTo>
                <a:close/>
              </a:path>
            </a:pathLst>
          </a:custGeom>
          <a:solidFill>
            <a:srgbClr val="29628F"/>
          </a:solidFill>
          <a:ln>
            <a:solidFill>
              <a:srgbClr val="29628F"/>
            </a:solidFill>
          </a:ln>
        </p:spPr>
        <p:txBody>
          <a:bodyPr wrap="square" lIns="0" tIns="0" rIns="0" bIns="0" rtlCol="0"/>
          <a:lstStyle/>
          <a:p>
            <a:pPr marL="297816" marR="5080" lvl="0" indent="-285750">
              <a:lnSpc>
                <a:spcPts val="2210"/>
              </a:lnSpc>
              <a:spcBef>
                <a:spcPts val="330"/>
              </a:spcBef>
              <a:buFont typeface="Arial" panose="020B0604020202020204" pitchFamily="34" charset="0"/>
              <a:buChar char="•"/>
            </a:pPr>
            <a:endParaRPr lang="en-US">
              <a:solidFill>
                <a:prstClr val="black"/>
              </a:solidFill>
              <a:latin typeface="Georgia"/>
              <a:cs typeface="Georgia"/>
            </a:endParaRPr>
          </a:p>
        </p:txBody>
      </p:sp>
      <p:sp>
        <p:nvSpPr>
          <p:cNvPr id="9" name="object 4">
            <a:extLst>
              <a:ext uri="{FF2B5EF4-FFF2-40B4-BE49-F238E27FC236}">
                <a16:creationId xmlns:a16="http://schemas.microsoft.com/office/drawing/2014/main" id="{AEEB9E8A-308A-475D-8266-5C2D39DF0AA7}"/>
              </a:ext>
            </a:extLst>
          </p:cNvPr>
          <p:cNvSpPr txBox="1"/>
          <p:nvPr/>
        </p:nvSpPr>
        <p:spPr>
          <a:xfrm>
            <a:off x="151640" y="264615"/>
            <a:ext cx="8583385" cy="1511402"/>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lang="es-MX" sz="1600" b="0" i="0" strike="noStrike" cap="none" spc="-5" baseline="0">
                <a:solidFill>
                  <a:srgbClr val="29628F"/>
                </a:solidFill>
                <a:effectLst/>
                <a:latin typeface="Arial"/>
                <a:ea typeface="Arial"/>
                <a:cs typeface="Arial"/>
              </a:rPr>
              <a:t>Visite su Virtual Education Center</a:t>
            </a:r>
            <a:r>
              <a:rPr lang="es-MX" sz="1600" b="0" i="0" strike="noStrike" cap="none" spc="0" baseline="67000">
                <a:solidFill>
                  <a:srgbClr val="29628F"/>
                </a:solidFill>
                <a:effectLst/>
                <a:latin typeface="Arial"/>
                <a:ea typeface="Arial"/>
                <a:cs typeface="Arial"/>
              </a:rPr>
              <a:t>® </a:t>
            </a:r>
            <a:r>
              <a:rPr lang="es-MX" sz="1600" b="0" i="0" strike="noStrike" cap="none" spc="-5" baseline="0">
                <a:solidFill>
                  <a:srgbClr val="29628F"/>
                </a:solidFill>
                <a:effectLst/>
                <a:latin typeface="Arial"/>
                <a:ea typeface="Arial"/>
                <a:cs typeface="Arial"/>
              </a:rPr>
              <a:t>hoy mismo para explorar su plan TRS-Care Medicare Advantage y obtener más información sobre los programas adicionales disponibles para usted</a:t>
            </a:r>
          </a:p>
          <a:p>
            <a:pPr marL="12700" algn="ctr">
              <a:spcBef>
                <a:spcPts val="100"/>
              </a:spcBef>
            </a:pPr>
            <a:endParaRPr lang="en-US" sz="2400" b="1" kern="0" spc="-5">
              <a:solidFill>
                <a:srgbClr val="002060"/>
              </a:solidFill>
              <a:latin typeface="Georgia" panose="02040502050405020303" pitchFamily="18" charset="0"/>
            </a:endParaRPr>
          </a:p>
          <a:p>
            <a:pPr marL="12700" algn="ctr">
              <a:spcBef>
                <a:spcPts val="100"/>
              </a:spcBef>
            </a:pPr>
            <a:endParaRPr lang="en-US" sz="2400" b="1" kern="0" baseline="67129">
              <a:solidFill>
                <a:srgbClr val="002060"/>
              </a:solidFill>
              <a:latin typeface="Arial"/>
              <a:cs typeface="Arial"/>
            </a:endParaRPr>
          </a:p>
          <a:p>
            <a:pPr marL="12700" algn="ctr">
              <a:spcBef>
                <a:spcPts val="100"/>
              </a:spcBef>
            </a:pPr>
            <a:endParaRPr lang="en-US" sz="2400" b="1" kern="0" spc="-5">
              <a:solidFill>
                <a:srgbClr val="002060"/>
              </a:solidFill>
              <a:latin typeface="Georgia" panose="02040502050405020303" pitchFamily="18" charset="0"/>
            </a:endParaRPr>
          </a:p>
        </p:txBody>
      </p:sp>
      <p:pic>
        <p:nvPicPr>
          <p:cNvPr id="10" name="Picture 9" descr="A picture containing indoor, person, computer, computer&#10;&#10;Description automatically generated">
            <a:extLst>
              <a:ext uri="{FF2B5EF4-FFF2-40B4-BE49-F238E27FC236}">
                <a16:creationId xmlns:a16="http://schemas.microsoft.com/office/drawing/2014/main" id="{3CA67016-D1E9-4353-A91E-E5FEBF02CC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975" y="1000438"/>
            <a:ext cx="4391626" cy="2195813"/>
          </a:xfrm>
          <a:prstGeom prst="rect">
            <a:avLst/>
          </a:prstGeom>
        </p:spPr>
      </p:pic>
      <p:sp>
        <p:nvSpPr>
          <p:cNvPr id="11" name="TextBox 10">
            <a:extLst>
              <a:ext uri="{FF2B5EF4-FFF2-40B4-BE49-F238E27FC236}">
                <a16:creationId xmlns:a16="http://schemas.microsoft.com/office/drawing/2014/main" id="{9E6EF974-CA77-4D30-B3C4-A7B10A92A0D3}"/>
              </a:ext>
            </a:extLst>
          </p:cNvPr>
          <p:cNvSpPr txBox="1"/>
          <p:nvPr/>
        </p:nvSpPr>
        <p:spPr>
          <a:xfrm>
            <a:off x="6101434" y="1099756"/>
            <a:ext cx="2534035" cy="3017521"/>
          </a:xfrm>
          <a:prstGeom prst="rect">
            <a:avLst/>
          </a:prstGeom>
          <a:noFill/>
        </p:spPr>
        <p:txBody>
          <a:bodyPr wrap="square" rtlCol="0">
            <a:spAutoFit/>
          </a:bodyPr>
          <a:lstStyle/>
          <a:p>
            <a:pPr marL="285750" indent="-285750">
              <a:buFont typeface="Arial" panose="020B0604020202020204" pitchFamily="34" charset="0"/>
              <a:buChar char="•"/>
            </a:pPr>
            <a:r>
              <a:rPr lang="es-MX" sz="1200" b="0" i="0" strike="noStrike" cap="none" spc="0" baseline="0">
                <a:solidFill>
                  <a:srgbClr val="FFFFFF"/>
                </a:solidFill>
                <a:effectLst/>
                <a:latin typeface="Arial"/>
                <a:ea typeface="Arial"/>
                <a:cs typeface="Arial"/>
              </a:rPr>
              <a:t>Obtenga más información sobre los programas adicionales ofrecidos a los participantes de TRS-Care Medicare Advantage</a:t>
            </a:r>
          </a:p>
          <a:p>
            <a:pPr marL="285750" indent="-285750">
              <a:buFont typeface="Arial" panose="020B0604020202020204" pitchFamily="34" charset="0"/>
              <a:buChar char="•"/>
            </a:pPr>
            <a:endParaRPr lang="en-US" sz="120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sz="1200" b="0" i="0" strike="noStrike" cap="none" spc="0" baseline="0">
                <a:solidFill>
                  <a:srgbClr val="FFFFFF"/>
                </a:solidFill>
                <a:effectLst/>
                <a:latin typeface="Arial"/>
                <a:ea typeface="Arial"/>
                <a:cs typeface="Arial"/>
              </a:rPr>
              <a:t>Vea videos de socios de UnitedHealthcare Medicare Advantage de la vida real </a:t>
            </a:r>
          </a:p>
          <a:p>
            <a:pPr marL="285750" indent="-285750">
              <a:buFont typeface="Arial" panose="020B0604020202020204" pitchFamily="34" charset="0"/>
              <a:buChar char="•"/>
            </a:pPr>
            <a:endParaRPr lang="en-US" sz="120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sz="1200" b="0" i="0" strike="noStrike" cap="none" spc="0" baseline="0">
                <a:solidFill>
                  <a:srgbClr val="FFFFFF"/>
                </a:solidFill>
                <a:effectLst/>
                <a:latin typeface="Arial"/>
                <a:ea typeface="Arial"/>
                <a:cs typeface="Arial"/>
              </a:rPr>
              <a:t>Imprima información adicional del programa del plan</a:t>
            </a:r>
          </a:p>
          <a:p>
            <a:pPr marL="285750" indent="-285750">
              <a:buFont typeface="Arial" panose="020B0604020202020204" pitchFamily="34" charset="0"/>
              <a:buChar char="•"/>
            </a:pPr>
            <a:endParaRPr lang="en-US" sz="120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sz="1200" b="0" i="0" strike="noStrike" cap="none" spc="0" baseline="0">
                <a:solidFill>
                  <a:srgbClr val="FFFFFF"/>
                </a:solidFill>
                <a:effectLst/>
                <a:latin typeface="Arial"/>
                <a:ea typeface="Arial"/>
                <a:cs typeface="Arial"/>
              </a:rPr>
              <a:t>Acceda a través de cualquier tableta, computadora o smartphone</a:t>
            </a:r>
          </a:p>
        </p:txBody>
      </p:sp>
      <p:sp>
        <p:nvSpPr>
          <p:cNvPr id="12" name="Rectangle 11">
            <a:extLst>
              <a:ext uri="{FF2B5EF4-FFF2-40B4-BE49-F238E27FC236}">
                <a16:creationId xmlns:a16="http://schemas.microsoft.com/office/drawing/2014/main" id="{5DF92423-4759-4AF7-ABC2-68171B740AD2}"/>
              </a:ext>
            </a:extLst>
          </p:cNvPr>
          <p:cNvSpPr/>
          <p:nvPr/>
        </p:nvSpPr>
        <p:spPr>
          <a:xfrm>
            <a:off x="242866" y="3808189"/>
            <a:ext cx="4456430" cy="396240"/>
          </a:xfrm>
          <a:prstGeom prst="rect">
            <a:avLst/>
          </a:prstGeom>
        </p:spPr>
        <p:txBody>
          <a:bodyPr wrap="none">
            <a:spAutoFit/>
          </a:bodyPr>
          <a:lstStyle/>
          <a:p>
            <a:r>
              <a:rPr lang="es-MX" sz="2000" b="1" i="0" strike="noStrike" cap="none" spc="0" baseline="0">
                <a:solidFill>
                  <a:srgbClr val="29628F"/>
                </a:solidFill>
                <a:effectLst/>
                <a:latin typeface="Arial"/>
                <a:ea typeface="Arial"/>
                <a:cs typeface="Arial"/>
              </a:rPr>
              <a:t>uhcvirtualretiree.com/TRS-CareMA/</a:t>
            </a:r>
          </a:p>
        </p:txBody>
      </p:sp>
    </p:spTree>
    <p:extLst>
      <p:ext uri="{BB962C8B-B14F-4D97-AF65-F5344CB8AC3E}">
        <p14:creationId xmlns:p14="http://schemas.microsoft.com/office/powerpoint/2010/main" val="248627956"/>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BD64FC7-3E24-3440-9D63-3E8EE8007A7B}"/>
              </a:ext>
            </a:extLst>
          </p:cNvPr>
          <p:cNvPicPr>
            <a:picLocks noChangeAspect="1"/>
          </p:cNvPicPr>
          <p:nvPr/>
        </p:nvPicPr>
        <p:blipFill>
          <a:blip r:embed="rId3"/>
          <a:stretch>
            <a:fillRect/>
          </a:stretch>
        </p:blipFill>
        <p:spPr>
          <a:xfrm>
            <a:off x="2709" y="0"/>
            <a:ext cx="9141291" cy="5143500"/>
          </a:xfrm>
          <a:prstGeom prst="rect">
            <a:avLst/>
          </a:prstGeom>
        </p:spPr>
      </p:pic>
      <p:sp>
        <p:nvSpPr>
          <p:cNvPr id="20" name="TextBox 19">
            <a:extLst>
              <a:ext uri="{FF2B5EF4-FFF2-40B4-BE49-F238E27FC236}">
                <a16:creationId xmlns:a16="http://schemas.microsoft.com/office/drawing/2014/main" id="{BB3A8890-BC97-5C46-8B87-F3E1FE954533}"/>
              </a:ext>
            </a:extLst>
          </p:cNvPr>
          <p:cNvSpPr txBox="1"/>
          <p:nvPr/>
        </p:nvSpPr>
        <p:spPr>
          <a:xfrm>
            <a:off x="289962" y="764752"/>
            <a:ext cx="7774029" cy="605070"/>
          </a:xfrm>
          <a:prstGeom prst="rect">
            <a:avLst/>
          </a:prstGeom>
          <a:noFill/>
        </p:spPr>
        <p:txBody>
          <a:bodyPr wrap="square" rtlCol="0" anchor="t">
            <a:noAutofit/>
          </a:bodyPr>
          <a:lstStyle/>
          <a:p>
            <a:pPr>
              <a:spcAft>
                <a:spcPts val="1800"/>
              </a:spcAft>
            </a:pPr>
            <a:r>
              <a:rPr lang="es-MX" sz="2800" b="0" i="0" strike="noStrike" cap="none" spc="0" baseline="0" dirty="0">
                <a:solidFill>
                  <a:srgbClr val="29628F"/>
                </a:solidFill>
                <a:effectLst/>
                <a:latin typeface="Arial"/>
                <a:ea typeface="Arial"/>
                <a:cs typeface="Arial"/>
              </a:rPr>
              <a:t>Qué esperar después de inscribirse</a:t>
            </a:r>
          </a:p>
        </p:txBody>
      </p:sp>
      <p:sp>
        <p:nvSpPr>
          <p:cNvPr id="30" name="TextBox 29">
            <a:extLst>
              <a:ext uri="{FF2B5EF4-FFF2-40B4-BE49-F238E27FC236}">
                <a16:creationId xmlns:a16="http://schemas.microsoft.com/office/drawing/2014/main" id="{AC179F27-57D0-E242-9649-7773BB8B47F0}"/>
              </a:ext>
            </a:extLst>
          </p:cNvPr>
          <p:cNvSpPr txBox="1"/>
          <p:nvPr/>
        </p:nvSpPr>
        <p:spPr>
          <a:xfrm>
            <a:off x="5261608" y="3218820"/>
            <a:ext cx="2200883" cy="518160"/>
          </a:xfrm>
          <a:prstGeom prst="rect">
            <a:avLst/>
          </a:prstGeom>
          <a:noFill/>
        </p:spPr>
        <p:txBody>
          <a:bodyPr wrap="square" rtlCol="0">
            <a:spAutoFit/>
          </a:bodyPr>
          <a:lstStyle/>
          <a:p>
            <a:pPr algn="ctr"/>
            <a:r>
              <a:rPr lang="es-MX" sz="1400" b="1" i="0" strike="noStrike" cap="none" spc="0" baseline="0">
                <a:solidFill>
                  <a:srgbClr val="29628F"/>
                </a:solidFill>
                <a:effectLst/>
                <a:latin typeface="Arial"/>
                <a:ea typeface="Arial"/>
                <a:cs typeface="Arial"/>
              </a:rPr>
              <a:t>Evidencia de </a:t>
            </a:r>
            <a:br>
              <a:rPr sz="1400"/>
            </a:br>
            <a:r>
              <a:rPr lang="es-MX" sz="1400" b="1" i="0" strike="noStrike" cap="none" spc="0" baseline="0">
                <a:solidFill>
                  <a:srgbClr val="29628F"/>
                </a:solidFill>
                <a:effectLst/>
                <a:latin typeface="Arial"/>
                <a:ea typeface="Arial"/>
                <a:cs typeface="Arial"/>
              </a:rPr>
              <a:t>cobertura (EOC)</a:t>
            </a:r>
          </a:p>
        </p:txBody>
      </p:sp>
      <p:sp>
        <p:nvSpPr>
          <p:cNvPr id="31" name="TextBox 30">
            <a:extLst>
              <a:ext uri="{FF2B5EF4-FFF2-40B4-BE49-F238E27FC236}">
                <a16:creationId xmlns:a16="http://schemas.microsoft.com/office/drawing/2014/main" id="{D9605D4C-336D-FA43-8840-7A5C55126B63}"/>
              </a:ext>
            </a:extLst>
          </p:cNvPr>
          <p:cNvSpPr txBox="1"/>
          <p:nvPr/>
        </p:nvSpPr>
        <p:spPr>
          <a:xfrm>
            <a:off x="1787131" y="3197711"/>
            <a:ext cx="1872483" cy="1158240"/>
          </a:xfrm>
          <a:prstGeom prst="rect">
            <a:avLst/>
          </a:prstGeom>
          <a:noFill/>
        </p:spPr>
        <p:txBody>
          <a:bodyPr wrap="square" rtlCol="0">
            <a:spAutoFit/>
          </a:bodyPr>
          <a:lstStyle/>
          <a:p>
            <a:pPr algn="ctr"/>
            <a:r>
              <a:rPr lang="es-MX" sz="1400" b="1" i="0" strike="noStrike" cap="none" spc="0" baseline="0">
                <a:solidFill>
                  <a:srgbClr val="29628F"/>
                </a:solidFill>
                <a:effectLst/>
                <a:latin typeface="Arial"/>
                <a:ea typeface="Arial"/>
                <a:cs typeface="Arial"/>
              </a:rPr>
              <a:t>Tarjeta de identificación de socio de TRS-Care Medicare Advantage</a:t>
            </a:r>
          </a:p>
        </p:txBody>
      </p:sp>
      <p:sp>
        <p:nvSpPr>
          <p:cNvPr id="32" name="TextBox 31">
            <a:extLst>
              <a:ext uri="{FF2B5EF4-FFF2-40B4-BE49-F238E27FC236}">
                <a16:creationId xmlns:a16="http://schemas.microsoft.com/office/drawing/2014/main" id="{01AC6D02-C910-BA41-803B-D92CEFF66272}"/>
              </a:ext>
            </a:extLst>
          </p:cNvPr>
          <p:cNvSpPr txBox="1"/>
          <p:nvPr/>
        </p:nvSpPr>
        <p:spPr>
          <a:xfrm>
            <a:off x="0" y="3197446"/>
            <a:ext cx="1834751" cy="518160"/>
          </a:xfrm>
          <a:prstGeom prst="rect">
            <a:avLst/>
          </a:prstGeom>
          <a:noFill/>
        </p:spPr>
        <p:txBody>
          <a:bodyPr wrap="square" rtlCol="0">
            <a:spAutoFit/>
          </a:bodyPr>
          <a:lstStyle/>
          <a:p>
            <a:pPr algn="ctr"/>
            <a:r>
              <a:rPr lang="es-MX" sz="1400" b="1" i="0" strike="noStrike" cap="none" spc="0" baseline="0">
                <a:solidFill>
                  <a:srgbClr val="29628F"/>
                </a:solidFill>
                <a:effectLst/>
                <a:latin typeface="Arial"/>
                <a:ea typeface="Arial"/>
                <a:cs typeface="Arial"/>
              </a:rPr>
              <a:t>Guía de inicio rápido </a:t>
            </a:r>
          </a:p>
        </p:txBody>
      </p:sp>
      <p:sp>
        <p:nvSpPr>
          <p:cNvPr id="17" name="TextBox 16">
            <a:extLst>
              <a:ext uri="{FF2B5EF4-FFF2-40B4-BE49-F238E27FC236}">
                <a16:creationId xmlns:a16="http://schemas.microsoft.com/office/drawing/2014/main" id="{3E8CDD17-D080-A24A-8DFA-DEAD78556EFB}"/>
              </a:ext>
            </a:extLst>
          </p:cNvPr>
          <p:cNvSpPr txBox="1"/>
          <p:nvPr/>
        </p:nvSpPr>
        <p:spPr>
          <a:xfrm>
            <a:off x="3481388" y="3197446"/>
            <a:ext cx="2200883" cy="523220"/>
          </a:xfrm>
          <a:prstGeom prst="rect">
            <a:avLst/>
          </a:prstGeom>
          <a:noFill/>
        </p:spPr>
        <p:txBody>
          <a:bodyPr wrap="square" rtlCol="0">
            <a:spAutoFit/>
          </a:bodyPr>
          <a:lstStyle/>
          <a:p>
            <a:pPr algn="ctr"/>
            <a:r>
              <a:rPr lang="es-MX" sz="1400" b="1" i="0" strike="noStrike" cap="none" spc="0" baseline="0" dirty="0">
                <a:solidFill>
                  <a:srgbClr val="29628F"/>
                </a:solidFill>
                <a:effectLst/>
                <a:latin typeface="Arial"/>
                <a:ea typeface="Arial"/>
                <a:cs typeface="Arial"/>
              </a:rPr>
              <a:t>Llamada </a:t>
            </a:r>
          </a:p>
          <a:p>
            <a:pPr algn="ctr"/>
            <a:r>
              <a:rPr lang="es-MX" sz="1400" b="1" i="0" strike="noStrike" cap="none" spc="0" baseline="0" dirty="0">
                <a:solidFill>
                  <a:srgbClr val="29628F"/>
                </a:solidFill>
                <a:effectLst/>
                <a:latin typeface="Arial"/>
                <a:ea typeface="Arial"/>
                <a:cs typeface="Arial"/>
              </a:rPr>
              <a:t>de bienvenida </a:t>
            </a:r>
          </a:p>
        </p:txBody>
      </p:sp>
      <p:cxnSp>
        <p:nvCxnSpPr>
          <p:cNvPr id="8" name="Straight Connector 7">
            <a:extLst>
              <a:ext uri="{FF2B5EF4-FFF2-40B4-BE49-F238E27FC236}">
                <a16:creationId xmlns:a16="http://schemas.microsoft.com/office/drawing/2014/main" id="{D3126D9C-C33F-984D-BEDC-D9B36A46600C}"/>
              </a:ext>
            </a:extLst>
          </p:cNvPr>
          <p:cNvCxnSpPr/>
          <p:nvPr/>
        </p:nvCxnSpPr>
        <p:spPr>
          <a:xfrm flipH="1">
            <a:off x="1834751" y="1843244"/>
            <a:ext cx="0" cy="2174332"/>
          </a:xfrm>
          <a:prstGeom prst="line">
            <a:avLst/>
          </a:prstGeom>
          <a:ln>
            <a:solidFill>
              <a:schemeClr val="bg1">
                <a:lumMod val="75000"/>
              </a:schemeClr>
            </a:solidFill>
            <a:head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D09E615-0F20-8F4C-AFCB-084997E00B32}"/>
              </a:ext>
            </a:extLst>
          </p:cNvPr>
          <p:cNvCxnSpPr/>
          <p:nvPr/>
        </p:nvCxnSpPr>
        <p:spPr>
          <a:xfrm flipH="1">
            <a:off x="3659614" y="1909153"/>
            <a:ext cx="0" cy="2174332"/>
          </a:xfrm>
          <a:prstGeom prst="line">
            <a:avLst/>
          </a:prstGeom>
          <a:ln>
            <a:solidFill>
              <a:schemeClr val="bg1">
                <a:lumMod val="75000"/>
              </a:schemeClr>
            </a:solidFill>
            <a:head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470C40A-AE5D-7041-99E4-78422F5E179E}"/>
              </a:ext>
            </a:extLst>
          </p:cNvPr>
          <p:cNvCxnSpPr/>
          <p:nvPr/>
        </p:nvCxnSpPr>
        <p:spPr>
          <a:xfrm flipH="1">
            <a:off x="7308923" y="1893111"/>
            <a:ext cx="0" cy="2174332"/>
          </a:xfrm>
          <a:prstGeom prst="line">
            <a:avLst/>
          </a:prstGeom>
          <a:ln>
            <a:solidFill>
              <a:schemeClr val="bg1">
                <a:lumMod val="75000"/>
              </a:schemeClr>
            </a:solidFill>
            <a:head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8AF21F5-B20C-4244-BE0E-8FA781C810FD}"/>
              </a:ext>
            </a:extLst>
          </p:cNvPr>
          <p:cNvCxnSpPr/>
          <p:nvPr/>
        </p:nvCxnSpPr>
        <p:spPr>
          <a:xfrm flipH="1">
            <a:off x="5485070" y="1977486"/>
            <a:ext cx="0" cy="2174332"/>
          </a:xfrm>
          <a:prstGeom prst="line">
            <a:avLst/>
          </a:prstGeom>
          <a:ln>
            <a:solidFill>
              <a:schemeClr val="bg1">
                <a:lumMod val="75000"/>
              </a:schemeClr>
            </a:solidFill>
            <a:headEnd type="none"/>
          </a:ln>
        </p:spPr>
        <p:style>
          <a:lnRef idx="1">
            <a:schemeClr val="accent1"/>
          </a:lnRef>
          <a:fillRef idx="0">
            <a:schemeClr val="accent1"/>
          </a:fillRef>
          <a:effectRef idx="0">
            <a:schemeClr val="accent1"/>
          </a:effectRef>
          <a:fontRef idx="minor">
            <a:schemeClr val="tx1"/>
          </a:fontRef>
        </p:style>
      </p:cxnSp>
      <p:pic>
        <p:nvPicPr>
          <p:cNvPr id="7" name="Picture 6" descr="A picture containing room&#10;&#10;Description automatically generated">
            <a:extLst>
              <a:ext uri="{FF2B5EF4-FFF2-40B4-BE49-F238E27FC236}">
                <a16:creationId xmlns:a16="http://schemas.microsoft.com/office/drawing/2014/main" id="{3934396D-6787-7143-8F34-31B8D696CFF5}"/>
              </a:ext>
            </a:extLst>
          </p:cNvPr>
          <p:cNvPicPr>
            <a:picLocks noChangeAspect="1"/>
          </p:cNvPicPr>
          <p:nvPr/>
        </p:nvPicPr>
        <p:blipFill>
          <a:blip r:embed="rId4"/>
          <a:srcRect l="23844" t="32681" r="65383" b="45886"/>
          <a:stretch>
            <a:fillRect/>
          </a:stretch>
        </p:blipFill>
        <p:spPr>
          <a:xfrm>
            <a:off x="486687" y="2101481"/>
            <a:ext cx="856403" cy="958393"/>
          </a:xfrm>
          <a:prstGeom prst="rect">
            <a:avLst/>
          </a:prstGeom>
        </p:spPr>
      </p:pic>
      <p:pic>
        <p:nvPicPr>
          <p:cNvPr id="25" name="Picture 24" descr="A picture containing room&#10;&#10;Description automatically generated">
            <a:extLst>
              <a:ext uri="{FF2B5EF4-FFF2-40B4-BE49-F238E27FC236}">
                <a16:creationId xmlns:a16="http://schemas.microsoft.com/office/drawing/2014/main" id="{DACE5008-5BAA-E946-838B-2C387B42492C}"/>
              </a:ext>
            </a:extLst>
          </p:cNvPr>
          <p:cNvPicPr>
            <a:picLocks noChangeAspect="1"/>
          </p:cNvPicPr>
          <p:nvPr/>
        </p:nvPicPr>
        <p:blipFill>
          <a:blip r:embed="rId4"/>
          <a:srcRect l="34414" t="32681" r="55445" b="45886"/>
          <a:stretch>
            <a:fillRect/>
          </a:stretch>
        </p:blipFill>
        <p:spPr>
          <a:xfrm>
            <a:off x="2347202" y="2106061"/>
            <a:ext cx="806123" cy="958394"/>
          </a:xfrm>
          <a:prstGeom prst="rect">
            <a:avLst/>
          </a:prstGeom>
        </p:spPr>
      </p:pic>
      <p:pic>
        <p:nvPicPr>
          <p:cNvPr id="26" name="Picture 25" descr="A picture containing room&#10;&#10;Description automatically generated">
            <a:extLst>
              <a:ext uri="{FF2B5EF4-FFF2-40B4-BE49-F238E27FC236}">
                <a16:creationId xmlns:a16="http://schemas.microsoft.com/office/drawing/2014/main" id="{B204F3C2-3008-1B45-839A-3F0CD6F867CC}"/>
              </a:ext>
            </a:extLst>
          </p:cNvPr>
          <p:cNvPicPr>
            <a:picLocks noChangeAspect="1"/>
          </p:cNvPicPr>
          <p:nvPr/>
        </p:nvPicPr>
        <p:blipFill>
          <a:blip r:embed="rId4"/>
          <a:srcRect l="44325" t="32681" r="45534" b="45886"/>
          <a:stretch>
            <a:fillRect/>
          </a:stretch>
        </p:blipFill>
        <p:spPr>
          <a:xfrm>
            <a:off x="4176977" y="2093085"/>
            <a:ext cx="806123" cy="958394"/>
          </a:xfrm>
          <a:prstGeom prst="rect">
            <a:avLst/>
          </a:prstGeom>
        </p:spPr>
      </p:pic>
      <p:pic>
        <p:nvPicPr>
          <p:cNvPr id="27" name="Picture 26" descr="A picture containing room&#10;&#10;Description automatically generated">
            <a:extLst>
              <a:ext uri="{FF2B5EF4-FFF2-40B4-BE49-F238E27FC236}">
                <a16:creationId xmlns:a16="http://schemas.microsoft.com/office/drawing/2014/main" id="{C86D0D22-DB2D-4D45-BA94-0909784DC173}"/>
              </a:ext>
            </a:extLst>
          </p:cNvPr>
          <p:cNvPicPr>
            <a:picLocks noChangeAspect="1"/>
          </p:cNvPicPr>
          <p:nvPr/>
        </p:nvPicPr>
        <p:blipFill>
          <a:blip r:embed="rId4"/>
          <a:srcRect l="54281" t="32681" r="35578" b="45886"/>
          <a:stretch>
            <a:fillRect/>
          </a:stretch>
        </p:blipFill>
        <p:spPr>
          <a:xfrm>
            <a:off x="6004439" y="2090179"/>
            <a:ext cx="806123" cy="958394"/>
          </a:xfrm>
          <a:prstGeom prst="rect">
            <a:avLst/>
          </a:prstGeom>
        </p:spPr>
      </p:pic>
      <p:sp>
        <p:nvSpPr>
          <p:cNvPr id="16" name="TextBox 15">
            <a:extLst>
              <a:ext uri="{FF2B5EF4-FFF2-40B4-BE49-F238E27FC236}">
                <a16:creationId xmlns:a16="http://schemas.microsoft.com/office/drawing/2014/main" id="{82001C5F-4C76-4AC3-951F-37BA8D5DC0DE}"/>
              </a:ext>
            </a:extLst>
          </p:cNvPr>
          <p:cNvSpPr txBox="1"/>
          <p:nvPr/>
        </p:nvSpPr>
        <p:spPr>
          <a:xfrm>
            <a:off x="7125361" y="3226195"/>
            <a:ext cx="2200883" cy="518160"/>
          </a:xfrm>
          <a:prstGeom prst="rect">
            <a:avLst/>
          </a:prstGeom>
          <a:noFill/>
        </p:spPr>
        <p:txBody>
          <a:bodyPr wrap="square" rtlCol="0">
            <a:spAutoFit/>
          </a:bodyPr>
          <a:lstStyle/>
          <a:p>
            <a:pPr algn="ctr"/>
            <a:r>
              <a:rPr lang="es-MX" sz="1400" b="1" i="0" strike="noStrike" cap="none" spc="0" baseline="0" dirty="0">
                <a:solidFill>
                  <a:srgbClr val="29628F"/>
                </a:solidFill>
                <a:effectLst/>
                <a:latin typeface="Arial"/>
                <a:ea typeface="Arial"/>
                <a:cs typeface="Arial"/>
              </a:rPr>
              <a:t>Seminario web de bienvenida</a:t>
            </a:r>
          </a:p>
        </p:txBody>
      </p:sp>
      <p:sp>
        <p:nvSpPr>
          <p:cNvPr id="4" name="Flowchart: Connector 3">
            <a:extLst>
              <a:ext uri="{FF2B5EF4-FFF2-40B4-BE49-F238E27FC236}">
                <a16:creationId xmlns:a16="http://schemas.microsoft.com/office/drawing/2014/main" id="{CE085C3A-23AB-49A3-AE6F-2DA7660E52EE}"/>
              </a:ext>
            </a:extLst>
          </p:cNvPr>
          <p:cNvSpPr/>
          <p:nvPr/>
        </p:nvSpPr>
        <p:spPr>
          <a:xfrm>
            <a:off x="7889278" y="2223527"/>
            <a:ext cx="685533" cy="705394"/>
          </a:xfrm>
          <a:prstGeom prst="flowChartConnector">
            <a:avLst/>
          </a:prstGeom>
          <a:solidFill>
            <a:srgbClr val="296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Laptop">
            <a:extLst>
              <a:ext uri="{FF2B5EF4-FFF2-40B4-BE49-F238E27FC236}">
                <a16:creationId xmlns:a16="http://schemas.microsoft.com/office/drawing/2014/main" id="{EB0B3972-48F2-4BEB-8035-86AD26B5B6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73232" y="2307481"/>
            <a:ext cx="531513" cy="531513"/>
          </a:xfrm>
          <a:prstGeom prst="rect">
            <a:avLst/>
          </a:prstGeom>
        </p:spPr>
      </p:pic>
    </p:spTree>
    <p:extLst>
      <p:ext uri="{BB962C8B-B14F-4D97-AF65-F5344CB8AC3E}">
        <p14:creationId xmlns:p14="http://schemas.microsoft.com/office/powerpoint/2010/main" val="1044478582"/>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6ADFEC-7FC9-EB43-BE97-83F8798635AD}"/>
              </a:ext>
            </a:extLst>
          </p:cNvPr>
          <p:cNvPicPr>
            <a:picLocks noChangeAspect="1"/>
          </p:cNvPicPr>
          <p:nvPr/>
        </p:nvPicPr>
        <p:blipFill>
          <a:blip r:embed="rId3"/>
          <a:stretch>
            <a:fillRect/>
          </a:stretch>
        </p:blipFill>
        <p:spPr>
          <a:xfrm>
            <a:off x="1354" y="0"/>
            <a:ext cx="9141291" cy="5143500"/>
          </a:xfrm>
          <a:prstGeom prst="rect">
            <a:avLst/>
          </a:prstGeom>
        </p:spPr>
      </p:pic>
      <p:sp>
        <p:nvSpPr>
          <p:cNvPr id="4" name="TextBox 3">
            <a:extLst>
              <a:ext uri="{FF2B5EF4-FFF2-40B4-BE49-F238E27FC236}">
                <a16:creationId xmlns:a16="http://schemas.microsoft.com/office/drawing/2014/main" id="{272AC3D8-F1A6-5240-8D71-0E11B1362201}"/>
              </a:ext>
            </a:extLst>
          </p:cNvPr>
          <p:cNvSpPr txBox="1"/>
          <p:nvPr/>
        </p:nvSpPr>
        <p:spPr>
          <a:xfrm>
            <a:off x="0" y="4297191"/>
            <a:ext cx="7708392" cy="1011382"/>
          </a:xfrm>
          <a:prstGeom prst="rect">
            <a:avLst/>
          </a:prstGeom>
          <a:noFill/>
        </p:spPr>
        <p:txBody>
          <a:bodyPr wrap="square" rtlCol="0" anchor="t">
            <a:noAutofit/>
          </a:bodyPr>
          <a:lstStyle/>
          <a:p>
            <a:pPr>
              <a:spcAft>
                <a:spcPts val="600"/>
              </a:spcAft>
            </a:pPr>
            <a:endParaRPr lang="en-US" sz="2800">
              <a:solidFill>
                <a:schemeClr val="tx1">
                  <a:lumMod val="85000"/>
                  <a:lumOff val="15000"/>
                </a:schemeClr>
              </a:solidFill>
              <a:latin typeface="Arial" panose="020B0604020202020204" pitchFamily="34" charset="0"/>
              <a:cs typeface="Arial" panose="020B0604020202020204" pitchFamily="34" charset="0"/>
            </a:endParaRPr>
          </a:p>
        </p:txBody>
      </p:sp>
      <p:sp>
        <p:nvSpPr>
          <p:cNvPr id="6" name="object 7">
            <a:extLst>
              <a:ext uri="{FF2B5EF4-FFF2-40B4-BE49-F238E27FC236}">
                <a16:creationId xmlns:a16="http://schemas.microsoft.com/office/drawing/2014/main" id="{D860053D-94C2-4BEF-A069-1EB64ABEB825}"/>
              </a:ext>
            </a:extLst>
          </p:cNvPr>
          <p:cNvSpPr/>
          <p:nvPr/>
        </p:nvSpPr>
        <p:spPr>
          <a:xfrm>
            <a:off x="1007794" y="3609313"/>
            <a:ext cx="2468880" cy="1371600"/>
          </a:xfrm>
          <a:prstGeom prst="rect">
            <a:avLst/>
          </a:prstGeom>
          <a:blipFill>
            <a:blip r:embed="rId4"/>
            <a:stretch>
              <a:fillRect/>
            </a:stretch>
          </a:blipFill>
        </p:spPr>
        <p:txBody>
          <a:bodyPr wrap="square" lIns="0" tIns="0" rIns="0" bIns="0" rtlCol="0"/>
          <a:lstStyle/>
          <a:p>
            <a:endParaRPr/>
          </a:p>
        </p:txBody>
      </p:sp>
      <p:pic>
        <p:nvPicPr>
          <p:cNvPr id="7" name="Picture 6">
            <a:extLst>
              <a:ext uri="{FF2B5EF4-FFF2-40B4-BE49-F238E27FC236}">
                <a16:creationId xmlns:a16="http://schemas.microsoft.com/office/drawing/2014/main" id="{1BD6042C-DE80-49DF-9B38-256D62948499}"/>
              </a:ext>
            </a:extLst>
          </p:cNvPr>
          <p:cNvPicPr>
            <a:picLocks noChangeAspect="1"/>
          </p:cNvPicPr>
          <p:nvPr/>
        </p:nvPicPr>
        <p:blipFill>
          <a:blip r:embed="rId5"/>
          <a:stretch>
            <a:fillRect/>
          </a:stretch>
        </p:blipFill>
        <p:spPr>
          <a:xfrm>
            <a:off x="5125375" y="3609313"/>
            <a:ext cx="2171447" cy="1371600"/>
          </a:xfrm>
          <a:prstGeom prst="rect">
            <a:avLst/>
          </a:prstGeom>
        </p:spPr>
      </p:pic>
      <p:sp>
        <p:nvSpPr>
          <p:cNvPr id="8" name="TextBox 7">
            <a:extLst>
              <a:ext uri="{FF2B5EF4-FFF2-40B4-BE49-F238E27FC236}">
                <a16:creationId xmlns:a16="http://schemas.microsoft.com/office/drawing/2014/main" id="{829B889A-C39F-4972-B29C-82F6E4B9C9EB}"/>
              </a:ext>
            </a:extLst>
          </p:cNvPr>
          <p:cNvSpPr txBox="1"/>
          <p:nvPr/>
        </p:nvSpPr>
        <p:spPr>
          <a:xfrm>
            <a:off x="1007794" y="3086092"/>
            <a:ext cx="2395728" cy="731520"/>
          </a:xfrm>
          <a:prstGeom prst="rect">
            <a:avLst/>
          </a:prstGeom>
          <a:noFill/>
        </p:spPr>
        <p:txBody>
          <a:bodyPr wrap="square" rtlCol="0">
            <a:spAutoFit/>
          </a:bodyPr>
          <a:lstStyle/>
          <a:p>
            <a:r>
              <a:rPr lang="es-MX" sz="1400" b="1" i="0" strike="noStrike" cap="none" spc="0" baseline="0">
                <a:solidFill>
                  <a:srgbClr val="29628E"/>
                </a:solidFill>
                <a:effectLst/>
                <a:latin typeface="Arial"/>
                <a:ea typeface="Arial"/>
                <a:cs typeface="Arial"/>
              </a:rPr>
              <a:t>Guarde su tarjeta Medicare en un lugar seguro</a:t>
            </a:r>
          </a:p>
        </p:txBody>
      </p:sp>
      <p:sp>
        <p:nvSpPr>
          <p:cNvPr id="9" name="TextBox 8">
            <a:extLst>
              <a:ext uri="{FF2B5EF4-FFF2-40B4-BE49-F238E27FC236}">
                <a16:creationId xmlns:a16="http://schemas.microsoft.com/office/drawing/2014/main" id="{E1D7F0F7-4695-47B2-82B5-E8DEA6BF25AA}"/>
              </a:ext>
            </a:extLst>
          </p:cNvPr>
          <p:cNvSpPr txBox="1"/>
          <p:nvPr/>
        </p:nvSpPr>
        <p:spPr>
          <a:xfrm>
            <a:off x="5125376" y="3086093"/>
            <a:ext cx="2409284" cy="518160"/>
          </a:xfrm>
          <a:prstGeom prst="rect">
            <a:avLst/>
          </a:prstGeom>
          <a:noFill/>
        </p:spPr>
        <p:txBody>
          <a:bodyPr wrap="square" rtlCol="0">
            <a:spAutoFit/>
          </a:bodyPr>
          <a:lstStyle/>
          <a:p>
            <a:r>
              <a:rPr lang="es-MX" sz="1400" b="1" i="0" strike="noStrike" cap="none" spc="0" baseline="0">
                <a:solidFill>
                  <a:srgbClr val="29628E"/>
                </a:solidFill>
                <a:effectLst/>
                <a:latin typeface="Arial"/>
                <a:ea typeface="Arial"/>
                <a:cs typeface="Arial"/>
              </a:rPr>
              <a:t>Utilice esta tarjeta cuando su plan entre en vigor</a:t>
            </a:r>
          </a:p>
        </p:txBody>
      </p:sp>
      <p:sp>
        <p:nvSpPr>
          <p:cNvPr id="5" name="Title 4">
            <a:extLst>
              <a:ext uri="{FF2B5EF4-FFF2-40B4-BE49-F238E27FC236}">
                <a16:creationId xmlns:a16="http://schemas.microsoft.com/office/drawing/2014/main" id="{F2541B2C-E17F-42F9-8A30-EE4FA4531B48}"/>
              </a:ext>
            </a:extLst>
          </p:cNvPr>
          <p:cNvSpPr>
            <a:spLocks noGrp="1"/>
          </p:cNvSpPr>
          <p:nvPr>
            <p:ph type="title"/>
          </p:nvPr>
        </p:nvSpPr>
        <p:spPr/>
        <p:txBody>
          <a:bodyPr>
            <a:normAutofit fontScale="90000"/>
          </a:bodyPr>
          <a:lstStyle/>
          <a:p>
            <a:r>
              <a:rPr lang="es-MX" sz="3600" b="0" i="0" strike="noStrike" cap="none" spc="0" baseline="0">
                <a:solidFill>
                  <a:srgbClr val="29628F"/>
                </a:solidFill>
                <a:effectLst/>
                <a:latin typeface="Arial"/>
                <a:ea typeface="Arial"/>
                <a:cs typeface="Arial"/>
              </a:rPr>
              <a:t>Qué esperar después de la inscripción	</a:t>
            </a:r>
            <a:endParaRPr lang="en-US"/>
          </a:p>
        </p:txBody>
      </p:sp>
      <p:sp>
        <p:nvSpPr>
          <p:cNvPr id="10" name="Content Placeholder 9">
            <a:extLst>
              <a:ext uri="{FF2B5EF4-FFF2-40B4-BE49-F238E27FC236}">
                <a16:creationId xmlns:a16="http://schemas.microsoft.com/office/drawing/2014/main" id="{EA3331F3-FDDF-4C57-997A-9AEF7E2395A4}"/>
              </a:ext>
            </a:extLst>
          </p:cNvPr>
          <p:cNvSpPr>
            <a:spLocks noGrp="1"/>
          </p:cNvSpPr>
          <p:nvPr>
            <p:ph idx="1"/>
          </p:nvPr>
        </p:nvSpPr>
        <p:spPr>
          <a:xfrm>
            <a:off x="1007794" y="1268016"/>
            <a:ext cx="7886700" cy="2077139"/>
          </a:xfrm>
        </p:spPr>
        <p:txBody>
          <a:bodyPr/>
          <a:lstStyle/>
          <a:p>
            <a:pPr marL="285750" indent="-285750">
              <a:spcAft>
                <a:spcPts val="600"/>
              </a:spcAft>
            </a:pPr>
            <a:r>
              <a:rPr lang="es-MX" sz="1400" b="0" i="0" strike="noStrike" cap="none" spc="0" baseline="0">
                <a:solidFill>
                  <a:srgbClr val="29628F"/>
                </a:solidFill>
                <a:effectLst/>
                <a:latin typeface="Arial"/>
                <a:ea typeface="Arial"/>
                <a:cs typeface="Arial"/>
              </a:rPr>
              <a:t>Una vez que su plan entre en vigor, simplemente use su tarjeta de identificación TRS-Care Medicare Advantage cada vez que vaya al médico u hospital.</a:t>
            </a:r>
          </a:p>
          <a:p>
            <a:pPr marL="285750" indent="-285750">
              <a:spcAft>
                <a:spcPts val="600"/>
              </a:spcAft>
            </a:pPr>
            <a:r>
              <a:rPr lang="es-MX" sz="1400" b="0" i="0" strike="noStrike" cap="none" spc="0" baseline="0">
                <a:solidFill>
                  <a:srgbClr val="29628F"/>
                </a:solidFill>
                <a:effectLst/>
                <a:latin typeface="Arial"/>
                <a:ea typeface="Arial"/>
                <a:cs typeface="Arial"/>
              </a:rPr>
              <a:t>El reverso de su tarjeta de identificación enumera los números de teléfono importantes que puede necesitar a lo largo del año, como su número de teléfono de Dedicated Advocates de TRS-Care Medicare Advantage: 1-866-347-9507.</a:t>
            </a:r>
          </a:p>
          <a:p>
            <a:pPr marL="285750" indent="-285750">
              <a:spcAft>
                <a:spcPts val="600"/>
              </a:spcAft>
            </a:pPr>
            <a:r>
              <a:rPr lang="es-MX" sz="1400" b="0" i="0" strike="noStrike" cap="none" spc="0" baseline="0">
                <a:solidFill>
                  <a:srgbClr val="29628F"/>
                </a:solidFill>
                <a:effectLst/>
                <a:latin typeface="Arial"/>
                <a:ea typeface="Arial"/>
                <a:cs typeface="Arial"/>
              </a:rPr>
              <a:t>No deseche su tarjeta de Medicare roja, blanca y azul.</a:t>
            </a:r>
          </a:p>
          <a:p>
            <a:pPr marL="0" indent="0">
              <a:buNone/>
            </a:pPr>
            <a:endParaRPr lang="en-US"/>
          </a:p>
        </p:txBody>
      </p:sp>
    </p:spTree>
    <p:extLst>
      <p:ext uri="{BB962C8B-B14F-4D97-AF65-F5344CB8AC3E}">
        <p14:creationId xmlns:p14="http://schemas.microsoft.com/office/powerpoint/2010/main" val="4103779277"/>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BD64FC7-3E24-3440-9D63-3E8EE8007A7B}"/>
              </a:ext>
            </a:extLst>
          </p:cNvPr>
          <p:cNvPicPr>
            <a:picLocks noChangeAspect="1"/>
          </p:cNvPicPr>
          <p:nvPr/>
        </p:nvPicPr>
        <p:blipFill>
          <a:blip r:embed="rId3"/>
          <a:stretch>
            <a:fillRect/>
          </a:stretch>
        </p:blipFill>
        <p:spPr>
          <a:xfrm>
            <a:off x="0" y="0"/>
            <a:ext cx="9141291" cy="5143500"/>
          </a:xfrm>
          <a:prstGeom prst="rect">
            <a:avLst/>
          </a:prstGeom>
        </p:spPr>
      </p:pic>
      <p:sp>
        <p:nvSpPr>
          <p:cNvPr id="20" name="TextBox 19">
            <a:extLst>
              <a:ext uri="{FF2B5EF4-FFF2-40B4-BE49-F238E27FC236}">
                <a16:creationId xmlns:a16="http://schemas.microsoft.com/office/drawing/2014/main" id="{BB3A8890-BC97-5C46-8B87-F3E1FE954533}"/>
              </a:ext>
            </a:extLst>
          </p:cNvPr>
          <p:cNvSpPr txBox="1"/>
          <p:nvPr/>
        </p:nvSpPr>
        <p:spPr>
          <a:xfrm>
            <a:off x="2816973" y="1752810"/>
            <a:ext cx="2682153" cy="1186944"/>
          </a:xfrm>
          <a:prstGeom prst="rect">
            <a:avLst/>
          </a:prstGeom>
          <a:noFill/>
        </p:spPr>
        <p:txBody>
          <a:bodyPr wrap="square" rtlCol="0" anchor="ctr">
            <a:noAutofit/>
          </a:bodyPr>
          <a:lstStyle/>
          <a:p>
            <a:pPr algn="r">
              <a:spcAft>
                <a:spcPts val="1800"/>
              </a:spcAft>
            </a:pPr>
            <a:endParaRPr lang="en-US" sz="3000">
              <a:solidFill>
                <a:srgbClr val="29628F"/>
              </a:solidFill>
              <a:latin typeface="Arial" panose="020B0604020202020204" pitchFamily="34" charset="0"/>
              <a:cs typeface="Arial" panose="020B0604020202020204" pitchFamily="34" charset="0"/>
            </a:endParaRPr>
          </a:p>
        </p:txBody>
      </p:sp>
      <p:sp>
        <p:nvSpPr>
          <p:cNvPr id="7" name="object 2">
            <a:extLst>
              <a:ext uri="{FF2B5EF4-FFF2-40B4-BE49-F238E27FC236}">
                <a16:creationId xmlns:a16="http://schemas.microsoft.com/office/drawing/2014/main" id="{24F99F52-E046-4805-94DD-B0A61071B7FC}"/>
              </a:ext>
            </a:extLst>
          </p:cNvPr>
          <p:cNvSpPr txBox="1"/>
          <p:nvPr/>
        </p:nvSpPr>
        <p:spPr>
          <a:xfrm>
            <a:off x="246380" y="120968"/>
            <a:ext cx="3256999" cy="4901563"/>
          </a:xfrm>
          <a:prstGeom prst="rect">
            <a:avLst/>
          </a:prstGeom>
        </p:spPr>
        <p:txBody>
          <a:bodyPr vert="horz" wrap="square" lIns="0" tIns="329565" rIns="0" bIns="0" rtlCol="0">
            <a:spAutoFit/>
          </a:bodyPr>
          <a:lstStyle/>
          <a:p>
            <a:pPr marL="12065">
              <a:lnSpc>
                <a:spcPct val="100000"/>
              </a:lnSpc>
              <a:spcBef>
                <a:spcPts val="600"/>
              </a:spcBef>
              <a:tabLst>
                <a:tab pos="386080" algn="l"/>
                <a:tab pos="386715" algn="l"/>
              </a:tabLst>
            </a:pPr>
            <a:r>
              <a:rPr lang="es-MX" sz="1400" b="1" i="0" strike="noStrike" cap="none" spc="5" baseline="0" dirty="0">
                <a:solidFill>
                  <a:srgbClr val="29628F"/>
                </a:solidFill>
                <a:effectLst/>
                <a:latin typeface="Arial"/>
                <a:ea typeface="Arial"/>
                <a:cs typeface="Arial"/>
              </a:rPr>
              <a:t>Siga estos sencillos pasos para registrarse en su cuenta en línea:</a:t>
            </a:r>
          </a:p>
          <a:p>
            <a:pPr marL="386080" indent="-374015">
              <a:lnSpc>
                <a:spcPct val="100000"/>
              </a:lnSpc>
              <a:spcBef>
                <a:spcPts val="600"/>
              </a:spcBef>
              <a:buChar char="•"/>
              <a:tabLst>
                <a:tab pos="386080" algn="l"/>
                <a:tab pos="386715" algn="l"/>
              </a:tabLst>
            </a:pPr>
            <a:r>
              <a:rPr lang="es-MX" sz="1400" b="0" i="0" strike="noStrike" cap="none" spc="5" baseline="0" dirty="0">
                <a:solidFill>
                  <a:srgbClr val="29628F"/>
                </a:solidFill>
                <a:effectLst/>
                <a:latin typeface="Arial"/>
                <a:ea typeface="Arial"/>
                <a:cs typeface="Arial"/>
              </a:rPr>
              <a:t>Visite el sitio web y haga clic en el enlace “¿Es un nuevo usuario? Regístrese ahora” y luego haga clic en “Registrarse ahora”.</a:t>
            </a:r>
          </a:p>
          <a:p>
            <a:pPr marL="386080" indent="-374015">
              <a:lnSpc>
                <a:spcPct val="100000"/>
              </a:lnSpc>
              <a:spcBef>
                <a:spcPts val="600"/>
              </a:spcBef>
              <a:buChar char="•"/>
              <a:tabLst>
                <a:tab pos="386080" algn="l"/>
                <a:tab pos="386715" algn="l"/>
              </a:tabLst>
            </a:pPr>
            <a:r>
              <a:rPr lang="es-MX" sz="1400" b="0" i="0" strike="noStrike" cap="none" spc="5" baseline="0" dirty="0">
                <a:solidFill>
                  <a:srgbClr val="29628F"/>
                </a:solidFill>
                <a:effectLst/>
                <a:latin typeface="Arial"/>
                <a:ea typeface="Arial"/>
                <a:cs typeface="Arial"/>
              </a:rPr>
              <a:t>Ingrese su información (nombre y apellidos, fecha de nacimiento, código postal, número de identificación de TRS-Care Medicare Advantage) y haga clic en "Continuar".</a:t>
            </a:r>
          </a:p>
          <a:p>
            <a:pPr marL="386080" indent="-374015">
              <a:lnSpc>
                <a:spcPct val="100000"/>
              </a:lnSpc>
              <a:spcBef>
                <a:spcPts val="600"/>
              </a:spcBef>
              <a:buChar char="•"/>
              <a:tabLst>
                <a:tab pos="386080" algn="l"/>
                <a:tab pos="386715" algn="l"/>
              </a:tabLst>
            </a:pPr>
            <a:r>
              <a:rPr lang="es-MX" sz="1400" b="0" i="0" strike="noStrike" cap="none" spc="5" baseline="0" dirty="0">
                <a:solidFill>
                  <a:srgbClr val="29628F"/>
                </a:solidFill>
                <a:effectLst/>
                <a:latin typeface="Arial"/>
                <a:ea typeface="Arial"/>
                <a:cs typeface="Arial"/>
              </a:rPr>
              <a:t>Cree su nombre de usuario y contraseña, introduzca su dirección de correo electrónico y haga clic en “Crear mi ID”.</a:t>
            </a:r>
          </a:p>
          <a:p>
            <a:pPr marL="386080" indent="-374015">
              <a:lnSpc>
                <a:spcPct val="100000"/>
              </a:lnSpc>
              <a:spcBef>
                <a:spcPts val="600"/>
              </a:spcBef>
              <a:buChar char="•"/>
              <a:tabLst>
                <a:tab pos="386080" algn="l"/>
                <a:tab pos="386715" algn="l"/>
              </a:tabLst>
            </a:pPr>
            <a:r>
              <a:rPr lang="es-MX" sz="1400" b="0" i="0" strike="noStrike" cap="none" spc="5" baseline="0" dirty="0">
                <a:solidFill>
                  <a:srgbClr val="29628F"/>
                </a:solidFill>
                <a:effectLst/>
                <a:latin typeface="Arial"/>
                <a:ea typeface="Arial"/>
                <a:cs typeface="Arial"/>
              </a:rPr>
              <a:t>Por motivos de seguridad, deberá verificar su cuenta por correo electrónico, llamada o mensaje de texto.</a:t>
            </a:r>
          </a:p>
        </p:txBody>
      </p:sp>
      <p:sp>
        <p:nvSpPr>
          <p:cNvPr id="8" name="object 4">
            <a:extLst>
              <a:ext uri="{FF2B5EF4-FFF2-40B4-BE49-F238E27FC236}">
                <a16:creationId xmlns:a16="http://schemas.microsoft.com/office/drawing/2014/main" id="{7BCFF9FB-33E6-40B3-8989-656F13F5A47D}"/>
              </a:ext>
            </a:extLst>
          </p:cNvPr>
          <p:cNvSpPr txBox="1"/>
          <p:nvPr/>
        </p:nvSpPr>
        <p:spPr>
          <a:xfrm>
            <a:off x="4158049" y="156232"/>
            <a:ext cx="4778734" cy="5709285"/>
          </a:xfrm>
          <a:prstGeom prst="rect">
            <a:avLst/>
          </a:prstGeom>
        </p:spPr>
        <p:txBody>
          <a:bodyPr vert="horz" wrap="square" lIns="0" tIns="12065" rIns="0" bIns="0"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2700">
              <a:lnSpc>
                <a:spcPct val="100000"/>
              </a:lnSpc>
              <a:spcBef>
                <a:spcPts val="95"/>
              </a:spcBef>
            </a:pPr>
            <a:r>
              <a:rPr lang="es-MX" sz="2800" b="0" i="0" strike="noStrike" cap="none" spc="0" baseline="0" dirty="0">
                <a:solidFill>
                  <a:srgbClr val="29628E"/>
                </a:solidFill>
                <a:effectLst/>
                <a:latin typeface="Arial"/>
                <a:ea typeface="Arial"/>
                <a:cs typeface="Arial"/>
              </a:rPr>
              <a:t>Cómo configurar su cuenta personal en línea TRS-Care Medicare Advantage </a:t>
            </a:r>
            <a:br>
              <a:rPr sz="2800" dirty="0"/>
            </a:br>
            <a:br>
              <a:rPr sz="2800" dirty="0"/>
            </a:br>
            <a:r>
              <a:rPr lang="es-MX" sz="1400" b="1" i="0" strike="noStrike" cap="none" spc="0" baseline="0" dirty="0">
                <a:solidFill>
                  <a:srgbClr val="29628E"/>
                </a:solidFill>
                <a:effectLst/>
                <a:latin typeface="Arial"/>
                <a:ea typeface="Arial"/>
                <a:cs typeface="Arial"/>
              </a:rPr>
              <a:t>Después de obtener su tarjeta de identificación TRS-Care Medicare Advantage, regístrese para obtener su cuenta personal segura en línea en </a:t>
            </a:r>
            <a:r>
              <a:rPr lang="es-MX" sz="1400" b="1" i="0" strike="noStrike" cap="none" spc="0" baseline="0" dirty="0">
                <a:solidFill>
                  <a:srgbClr val="29628E"/>
                </a:solidFill>
                <a:latin typeface="Arial"/>
                <a:ea typeface="Arial"/>
                <a:cs typeface="Arial"/>
                <a:hlinkClick r:id="rId4" history="0"/>
              </a:rPr>
              <a:t>www.uhcretiree.com/TRS-CareMA</a:t>
            </a:r>
            <a:r>
              <a:rPr lang="es-MX" sz="1400" b="1" i="0" strike="noStrike" cap="none" spc="0" baseline="0" dirty="0">
                <a:solidFill>
                  <a:srgbClr val="29628E"/>
                </a:solidFill>
                <a:effectLst/>
                <a:latin typeface="Arial"/>
                <a:ea typeface="Arial"/>
                <a:cs typeface="Arial"/>
              </a:rPr>
              <a:t>. </a:t>
            </a:r>
            <a:br>
              <a:rPr sz="2800" dirty="0"/>
            </a:br>
            <a:br>
              <a:rPr sz="2800" dirty="0"/>
            </a:br>
            <a:r>
              <a:rPr lang="es-MX" sz="1400" b="1" i="0" strike="noStrike" cap="none" spc="0" baseline="0" dirty="0">
                <a:solidFill>
                  <a:srgbClr val="29628E"/>
                </a:solidFill>
                <a:effectLst/>
                <a:latin typeface="Arial"/>
                <a:ea typeface="Arial"/>
                <a:cs typeface="Arial"/>
              </a:rPr>
              <a:t>Después de registrarse, puede:</a:t>
            </a:r>
          </a:p>
          <a:p>
            <a:pPr marL="184150" indent="-171450">
              <a:lnSpc>
                <a:spcPct val="100000"/>
              </a:lnSpc>
              <a:spcBef>
                <a:spcPts val="95"/>
              </a:spcBef>
              <a:buFont typeface="Arial" panose="020B0604020202020204" pitchFamily="34" charset="0"/>
              <a:buChar char="•"/>
            </a:pPr>
            <a:r>
              <a:rPr lang="es-MX" sz="1200" b="0" i="0" strike="noStrike" cap="none" spc="0" baseline="0" dirty="0">
                <a:solidFill>
                  <a:srgbClr val="29628E"/>
                </a:solidFill>
                <a:effectLst/>
                <a:latin typeface="Arial"/>
                <a:ea typeface="Arial"/>
                <a:cs typeface="Arial"/>
              </a:rPr>
              <a:t>Buscar la información de su reclamación más reciente.</a:t>
            </a:r>
          </a:p>
          <a:p>
            <a:pPr marL="184150" indent="-171450">
              <a:lnSpc>
                <a:spcPct val="100000"/>
              </a:lnSpc>
              <a:spcBef>
                <a:spcPts val="95"/>
              </a:spcBef>
              <a:buFont typeface="Arial" panose="020B0604020202020204" pitchFamily="34" charset="0"/>
              <a:buChar char="•"/>
            </a:pPr>
            <a:r>
              <a:rPr lang="es-MX" sz="1200" b="0" i="0" strike="noStrike" cap="none" spc="0" baseline="0" dirty="0">
                <a:solidFill>
                  <a:srgbClr val="29628E"/>
                </a:solidFill>
                <a:effectLst/>
                <a:latin typeface="Arial"/>
                <a:ea typeface="Arial"/>
                <a:cs typeface="Arial"/>
              </a:rPr>
              <a:t>Revisar la información sobre beneficios y los materiales del plan.</a:t>
            </a:r>
          </a:p>
          <a:p>
            <a:pPr marL="184150" indent="-171450">
              <a:lnSpc>
                <a:spcPct val="100000"/>
              </a:lnSpc>
              <a:spcBef>
                <a:spcPts val="95"/>
              </a:spcBef>
              <a:buFont typeface="Arial" panose="020B0604020202020204" pitchFamily="34" charset="0"/>
              <a:buChar char="•"/>
            </a:pPr>
            <a:r>
              <a:rPr lang="es-MX" sz="1200" b="0" i="0" strike="noStrike" cap="none" spc="0" baseline="0" dirty="0">
                <a:solidFill>
                  <a:srgbClr val="29628E"/>
                </a:solidFill>
                <a:effectLst/>
                <a:latin typeface="Arial"/>
                <a:ea typeface="Arial"/>
                <a:cs typeface="Arial"/>
              </a:rPr>
              <a:t>Imprima una tarjeta de identificación temporal de TRS-Care Medicare Advantage y solicite una nueva.</a:t>
            </a:r>
          </a:p>
          <a:p>
            <a:pPr marL="184150" indent="-171450">
              <a:lnSpc>
                <a:spcPct val="100000"/>
              </a:lnSpc>
              <a:spcBef>
                <a:spcPts val="95"/>
              </a:spcBef>
              <a:buFont typeface="Arial" panose="020B0604020202020204" pitchFamily="34" charset="0"/>
              <a:buChar char="•"/>
            </a:pPr>
            <a:r>
              <a:rPr lang="es-MX" sz="1200" b="0" i="0" strike="noStrike" cap="none" spc="0" baseline="0" dirty="0">
                <a:solidFill>
                  <a:srgbClr val="29628E"/>
                </a:solidFill>
                <a:effectLst/>
                <a:latin typeface="Arial"/>
                <a:ea typeface="Arial"/>
                <a:cs typeface="Arial"/>
              </a:rPr>
              <a:t>Buscar médicos de redes.</a:t>
            </a:r>
          </a:p>
          <a:p>
            <a:pPr marL="184150" indent="-171450">
              <a:lnSpc>
                <a:spcPct val="100000"/>
              </a:lnSpc>
              <a:spcBef>
                <a:spcPts val="95"/>
              </a:spcBef>
              <a:buFont typeface="Arial" panose="020B0604020202020204" pitchFamily="34" charset="0"/>
              <a:buChar char="•"/>
            </a:pPr>
            <a:r>
              <a:rPr lang="es-MX" sz="1200" b="0" i="0" strike="noStrike" cap="none" spc="0" baseline="0" dirty="0">
                <a:solidFill>
                  <a:srgbClr val="29628E"/>
                </a:solidFill>
                <a:effectLst/>
                <a:latin typeface="Arial"/>
                <a:ea typeface="Arial"/>
                <a:cs typeface="Arial"/>
              </a:rPr>
              <a:t>Explore Renew by UnitedHealthcare, nuestra experiencia de salud y bienestar exclusiva para socios.</a:t>
            </a:r>
          </a:p>
          <a:p>
            <a:pPr marL="184150" indent="-171450">
              <a:lnSpc>
                <a:spcPct val="100000"/>
              </a:lnSpc>
              <a:spcBef>
                <a:spcPts val="95"/>
              </a:spcBef>
              <a:buFont typeface="Arial" panose="020B0604020202020204" pitchFamily="34" charset="0"/>
              <a:buChar char="•"/>
            </a:pPr>
            <a:r>
              <a:rPr lang="es-MX" sz="1200" b="0" i="0" strike="noStrike" cap="none" spc="0" baseline="0" dirty="0">
                <a:solidFill>
                  <a:srgbClr val="29628E"/>
                </a:solidFill>
                <a:effectLst/>
                <a:latin typeface="Arial"/>
                <a:ea typeface="Arial"/>
                <a:cs typeface="Arial"/>
              </a:rPr>
              <a:t>Vea los documentos de su plan en línea.</a:t>
            </a:r>
          </a:p>
          <a:p>
            <a:pPr marL="12700">
              <a:lnSpc>
                <a:spcPct val="100000"/>
              </a:lnSpc>
              <a:spcBef>
                <a:spcPts val="95"/>
              </a:spcBef>
            </a:pPr>
            <a:br>
              <a:rPr lang="en-US" sz="2400" dirty="0">
                <a:solidFill>
                  <a:srgbClr val="29628E"/>
                </a:solidFill>
                <a:latin typeface="Arial" panose="020B0604020202020204" pitchFamily="34" charset="0"/>
                <a:cs typeface="Arial" panose="020B0604020202020204" pitchFamily="34" charset="0"/>
              </a:rPr>
            </a:br>
            <a:endParaRPr lang="en-US" sz="2400" dirty="0">
              <a:solidFill>
                <a:srgbClr val="29628E"/>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835B478-AE01-4843-AE3E-0A8E4FD1B522}"/>
              </a:ext>
            </a:extLst>
          </p:cNvPr>
          <p:cNvSpPr txBox="1"/>
          <p:nvPr/>
        </p:nvSpPr>
        <p:spPr>
          <a:xfrm>
            <a:off x="246380" y="9530615"/>
            <a:ext cx="8077200" cy="426720"/>
          </a:xfrm>
          <a:prstGeom prst="rect">
            <a:avLst/>
          </a:prstGeom>
          <a:noFill/>
        </p:spPr>
        <p:txBody>
          <a:bodyPr wrap="square" rtlCol="0">
            <a:spAutoFit/>
          </a:bodyPr>
          <a:lstStyle/>
          <a:p>
            <a:r>
              <a:rPr lang="es-MX" sz="1100" b="0" i="0" strike="noStrike" cap="none" spc="0" baseline="0">
                <a:solidFill>
                  <a:srgbClr val="FFFFFF"/>
                </a:solidFill>
                <a:effectLst/>
                <a:latin typeface="Arial"/>
                <a:ea typeface="Arial"/>
                <a:cs typeface="Arial"/>
              </a:rPr>
              <a:t>©2021 United HealthCare Services, Inc. Todos los derechos reservados. Información de propiedad de UnitedHealth Group.  No distribuir ni reproducir sin el permiso expreso de UnitedHealth Group.</a:t>
            </a:r>
          </a:p>
        </p:txBody>
      </p:sp>
    </p:spTree>
    <p:extLst>
      <p:ext uri="{BB962C8B-B14F-4D97-AF65-F5344CB8AC3E}">
        <p14:creationId xmlns:p14="http://schemas.microsoft.com/office/powerpoint/2010/main" val="142468288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6ADFEC-7FC9-EB43-BE97-83F8798635AD}"/>
              </a:ext>
            </a:extLst>
          </p:cNvPr>
          <p:cNvPicPr>
            <a:picLocks noChangeAspect="1"/>
          </p:cNvPicPr>
          <p:nvPr/>
        </p:nvPicPr>
        <p:blipFill>
          <a:blip r:embed="rId3"/>
          <a:stretch>
            <a:fillRect/>
          </a:stretch>
        </p:blipFill>
        <p:spPr>
          <a:xfrm>
            <a:off x="1354" y="0"/>
            <a:ext cx="9141291" cy="5143500"/>
          </a:xfrm>
          <a:prstGeom prst="rect">
            <a:avLst/>
          </a:prstGeom>
        </p:spPr>
      </p:pic>
      <p:pic>
        <p:nvPicPr>
          <p:cNvPr id="5" name="Picture 4">
            <a:extLst>
              <a:ext uri="{FF2B5EF4-FFF2-40B4-BE49-F238E27FC236}">
                <a16:creationId xmlns:a16="http://schemas.microsoft.com/office/drawing/2014/main" id="{A7A1BF99-0934-4A95-BF77-0D4311015840}"/>
              </a:ext>
            </a:extLst>
          </p:cNvPr>
          <p:cNvPicPr>
            <a:picLocks noChangeAspect="1"/>
          </p:cNvPicPr>
          <p:nvPr/>
        </p:nvPicPr>
        <p:blipFill>
          <a:blip r:embed="rId4"/>
          <a:stretch>
            <a:fillRect/>
          </a:stretch>
        </p:blipFill>
        <p:spPr>
          <a:xfrm>
            <a:off x="184968" y="1037411"/>
            <a:ext cx="3545050" cy="2596524"/>
          </a:xfrm>
          <a:prstGeom prst="rect">
            <a:avLst/>
          </a:prstGeom>
        </p:spPr>
      </p:pic>
      <p:sp>
        <p:nvSpPr>
          <p:cNvPr id="8" name="TextBox 7">
            <a:extLst>
              <a:ext uri="{FF2B5EF4-FFF2-40B4-BE49-F238E27FC236}">
                <a16:creationId xmlns:a16="http://schemas.microsoft.com/office/drawing/2014/main" id="{6829597F-82A8-4325-80CF-DDDA2900C558}"/>
              </a:ext>
            </a:extLst>
          </p:cNvPr>
          <p:cNvSpPr txBox="1"/>
          <p:nvPr/>
        </p:nvSpPr>
        <p:spPr>
          <a:xfrm>
            <a:off x="3916630" y="586591"/>
            <a:ext cx="4637988" cy="3535680"/>
          </a:xfrm>
          <a:prstGeom prst="rect">
            <a:avLst/>
          </a:prstGeom>
          <a:noFill/>
        </p:spPr>
        <p:txBody>
          <a:bodyPr wrap="square">
            <a:spAutoFit/>
          </a:bodyPr>
          <a:lstStyle/>
          <a:p>
            <a:r>
              <a:rPr lang="es-MX" sz="1800" b="1" i="0" strike="noStrike" cap="none" spc="0" baseline="0" dirty="0">
                <a:solidFill>
                  <a:srgbClr val="29628E"/>
                </a:solidFill>
                <a:effectLst/>
                <a:latin typeface="Roboto-Light"/>
                <a:ea typeface="Roboto-Light"/>
                <a:cs typeface="Roboto-Light"/>
              </a:rPr>
              <a:t>Defensa que ayuda a los participantes de TRS </a:t>
            </a:r>
          </a:p>
          <a:p>
            <a:endParaRPr lang="en-US" sz="1800" b="1" dirty="0">
              <a:solidFill>
                <a:srgbClr val="29628E"/>
              </a:solidFill>
              <a:latin typeface="Roboto-Light"/>
            </a:endParaRPr>
          </a:p>
          <a:p>
            <a:r>
              <a:rPr lang="es-MX" sz="1400" b="0" i="0" strike="noStrike" cap="none" spc="0" baseline="0" dirty="0">
                <a:solidFill>
                  <a:srgbClr val="29628E"/>
                </a:solidFill>
                <a:effectLst/>
                <a:latin typeface="Roboto-Light"/>
                <a:ea typeface="Roboto-Light"/>
                <a:cs typeface="Roboto-Light"/>
              </a:rPr>
              <a:t>Dispondrá de un equipo de atención al cliente dedicado para ayudarle con cualquier cosa relacionada con el plan TRS-</a:t>
            </a:r>
            <a:r>
              <a:rPr lang="es-MX" sz="1400" b="0" i="0" strike="noStrike" cap="none" spc="0" baseline="0" dirty="0" err="1">
                <a:solidFill>
                  <a:srgbClr val="29628E"/>
                </a:solidFill>
                <a:effectLst/>
                <a:latin typeface="Roboto-Light"/>
                <a:ea typeface="Roboto-Light"/>
                <a:cs typeface="Roboto-Light"/>
              </a:rPr>
              <a:t>Care</a:t>
            </a:r>
            <a:r>
              <a:rPr lang="es-MX" sz="1400" b="0" i="0" strike="noStrike" cap="none" spc="0" baseline="0" dirty="0">
                <a:solidFill>
                  <a:srgbClr val="29628E"/>
                </a:solidFill>
                <a:effectLst/>
                <a:latin typeface="Roboto-Light"/>
                <a:ea typeface="Roboto-Light"/>
                <a:cs typeface="Roboto-Light"/>
              </a:rPr>
              <a:t> Medicare </a:t>
            </a:r>
            <a:r>
              <a:rPr lang="es-MX" sz="1400" b="0" i="0" strike="noStrike" cap="none" spc="0" baseline="0" dirty="0" err="1">
                <a:solidFill>
                  <a:srgbClr val="29628E"/>
                </a:solidFill>
                <a:effectLst/>
                <a:latin typeface="Roboto-Light"/>
                <a:ea typeface="Roboto-Light"/>
                <a:cs typeface="Roboto-Light"/>
              </a:rPr>
              <a:t>Advantage</a:t>
            </a:r>
            <a:r>
              <a:rPr lang="es-MX" sz="1400" b="0" i="0" strike="noStrike" cap="none" spc="0" baseline="0" dirty="0">
                <a:solidFill>
                  <a:srgbClr val="29628E"/>
                </a:solidFill>
                <a:effectLst/>
                <a:latin typeface="Roboto-Light"/>
                <a:ea typeface="Roboto-Light"/>
                <a:cs typeface="Roboto-Light"/>
              </a:rPr>
              <a:t> </a:t>
            </a:r>
          </a:p>
          <a:p>
            <a:endParaRPr lang="en-US" sz="1400" dirty="0">
              <a:solidFill>
                <a:srgbClr val="29628E"/>
              </a:solidFill>
              <a:latin typeface="Roboto-Light"/>
            </a:endParaRPr>
          </a:p>
          <a:p>
            <a:r>
              <a:rPr lang="es-MX" sz="1400" b="0" i="0" strike="noStrike" cap="none" spc="0" baseline="0" dirty="0">
                <a:solidFill>
                  <a:srgbClr val="29628E"/>
                </a:solidFill>
                <a:effectLst/>
                <a:latin typeface="Roboto-Light"/>
                <a:ea typeface="Roboto-Light"/>
                <a:cs typeface="Roboto-Light"/>
              </a:rPr>
              <a:t>Llámenos: </a:t>
            </a:r>
          </a:p>
          <a:p>
            <a:r>
              <a:rPr lang="es-MX" sz="1400" b="0" i="0" strike="noStrike" cap="none" spc="0" baseline="0" dirty="0">
                <a:solidFill>
                  <a:srgbClr val="29628E"/>
                </a:solidFill>
                <a:effectLst/>
                <a:latin typeface="Roboto-Light"/>
                <a:ea typeface="Roboto-Light"/>
                <a:cs typeface="Roboto-Light"/>
              </a:rPr>
              <a:t>Número gratuito 1-866-347-9507, TTY 711</a:t>
            </a:r>
          </a:p>
          <a:p>
            <a:r>
              <a:rPr lang="es-MX" sz="1400" b="0" i="0" strike="noStrike" cap="none" spc="0" baseline="0" dirty="0">
                <a:solidFill>
                  <a:srgbClr val="29628E"/>
                </a:solidFill>
                <a:effectLst/>
                <a:latin typeface="Roboto-Light"/>
                <a:ea typeface="Roboto-Light"/>
                <a:cs typeface="Roboto-Light"/>
              </a:rPr>
              <a:t>de 7:00 a 18:00 horas hora del Centro, de lunes a viernes</a:t>
            </a:r>
          </a:p>
          <a:p>
            <a:endParaRPr lang="en-US" sz="1400" dirty="0">
              <a:solidFill>
                <a:srgbClr val="29628E"/>
              </a:solidFill>
              <a:latin typeface="Roboto-Light"/>
            </a:endParaRPr>
          </a:p>
          <a:p>
            <a:r>
              <a:rPr lang="es-MX" sz="1400" b="0" i="0" strike="noStrike" cap="none" spc="0" baseline="0" dirty="0">
                <a:solidFill>
                  <a:srgbClr val="29628E"/>
                </a:solidFill>
                <a:effectLst/>
                <a:latin typeface="Roboto-Light"/>
                <a:ea typeface="Roboto-Light"/>
                <a:cs typeface="Roboto-Light"/>
              </a:rPr>
              <a:t>O visite </a:t>
            </a:r>
          </a:p>
          <a:p>
            <a:r>
              <a:rPr lang="es-MX" sz="1400" b="0" i="0" strike="noStrike" cap="none" spc="0" baseline="0" dirty="0">
                <a:solidFill>
                  <a:srgbClr val="29628E"/>
                </a:solidFill>
                <a:effectLst/>
                <a:latin typeface="Roboto-Light"/>
                <a:ea typeface="Roboto-Light"/>
                <a:cs typeface="Roboto-Light"/>
              </a:rPr>
              <a:t>www.UHCRetiree.com/TRS-CareMA</a:t>
            </a:r>
          </a:p>
          <a:p>
            <a:endParaRPr lang="en-US" sz="1800" dirty="0">
              <a:solidFill>
                <a:srgbClr val="29628E"/>
              </a:solidFill>
              <a:latin typeface="Roboto-Light"/>
            </a:endParaRPr>
          </a:p>
        </p:txBody>
      </p:sp>
    </p:spTree>
    <p:extLst>
      <p:ext uri="{BB962C8B-B14F-4D97-AF65-F5344CB8AC3E}">
        <p14:creationId xmlns:p14="http://schemas.microsoft.com/office/powerpoint/2010/main" val="1254889495"/>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BD64FC7-3E24-3440-9D63-3E8EE8007A7B}"/>
              </a:ext>
            </a:extLst>
          </p:cNvPr>
          <p:cNvPicPr>
            <a:picLocks noChangeAspect="1"/>
          </p:cNvPicPr>
          <p:nvPr/>
        </p:nvPicPr>
        <p:blipFill>
          <a:blip r:embed="rId3"/>
          <a:stretch>
            <a:fillRect/>
          </a:stretch>
        </p:blipFill>
        <p:spPr>
          <a:xfrm>
            <a:off x="0" y="0"/>
            <a:ext cx="9141291" cy="5143500"/>
          </a:xfrm>
          <a:prstGeom prst="rect">
            <a:avLst/>
          </a:prstGeom>
        </p:spPr>
      </p:pic>
      <p:sp>
        <p:nvSpPr>
          <p:cNvPr id="20" name="TextBox 19">
            <a:extLst>
              <a:ext uri="{FF2B5EF4-FFF2-40B4-BE49-F238E27FC236}">
                <a16:creationId xmlns:a16="http://schemas.microsoft.com/office/drawing/2014/main" id="{BB3A8890-BC97-5C46-8B87-F3E1FE954533}"/>
              </a:ext>
            </a:extLst>
          </p:cNvPr>
          <p:cNvSpPr txBox="1"/>
          <p:nvPr/>
        </p:nvSpPr>
        <p:spPr>
          <a:xfrm>
            <a:off x="2816973" y="1752810"/>
            <a:ext cx="2682153" cy="1186944"/>
          </a:xfrm>
          <a:prstGeom prst="rect">
            <a:avLst/>
          </a:prstGeom>
          <a:noFill/>
        </p:spPr>
        <p:txBody>
          <a:bodyPr wrap="square" rtlCol="0" anchor="ctr">
            <a:noAutofit/>
          </a:bodyPr>
          <a:lstStyle/>
          <a:p>
            <a:pPr algn="r">
              <a:spcAft>
                <a:spcPts val="1800"/>
              </a:spcAft>
            </a:pPr>
            <a:r>
              <a:rPr lang="es-MX" sz="3000" b="0" i="0" strike="noStrike" cap="none" spc="0" baseline="0">
                <a:solidFill>
                  <a:srgbClr val="29628F"/>
                </a:solidFill>
                <a:effectLst/>
                <a:latin typeface="Arial"/>
                <a:ea typeface="Arial"/>
                <a:cs typeface="Arial"/>
              </a:rPr>
              <a:t>Gracias</a:t>
            </a:r>
          </a:p>
        </p:txBody>
      </p:sp>
    </p:spTree>
    <p:extLst>
      <p:ext uri="{BB962C8B-B14F-4D97-AF65-F5344CB8AC3E}">
        <p14:creationId xmlns:p14="http://schemas.microsoft.com/office/powerpoint/2010/main" val="4012021720"/>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44DA5A-7683-AB40-9DC8-2165186DAD59}"/>
              </a:ext>
            </a:extLst>
          </p:cNvPr>
          <p:cNvPicPr>
            <a:picLocks noChangeAspect="1"/>
          </p:cNvPicPr>
          <p:nvPr/>
        </p:nvPicPr>
        <p:blipFill>
          <a:blip r:embed="rId3"/>
          <a:stretch>
            <a:fillRect/>
          </a:stretch>
        </p:blipFill>
        <p:spPr>
          <a:xfrm>
            <a:off x="1354" y="0"/>
            <a:ext cx="9141291" cy="5143500"/>
          </a:xfrm>
          <a:prstGeom prst="rect">
            <a:avLst/>
          </a:prstGeom>
        </p:spPr>
      </p:pic>
      <p:sp>
        <p:nvSpPr>
          <p:cNvPr id="4" name="TextBox 3">
            <a:extLst>
              <a:ext uri="{FF2B5EF4-FFF2-40B4-BE49-F238E27FC236}">
                <a16:creationId xmlns:a16="http://schemas.microsoft.com/office/drawing/2014/main" id="{B271A387-607F-8F4C-8C29-8B18D510F7E4}"/>
              </a:ext>
            </a:extLst>
          </p:cNvPr>
          <p:cNvSpPr txBox="1"/>
          <p:nvPr/>
        </p:nvSpPr>
        <p:spPr>
          <a:xfrm>
            <a:off x="1019876" y="3858585"/>
            <a:ext cx="4273062" cy="335280"/>
          </a:xfrm>
          <a:prstGeom prst="rect">
            <a:avLst/>
          </a:prstGeom>
          <a:noFill/>
        </p:spPr>
        <p:txBody>
          <a:bodyPr wrap="square" rtlCol="0">
            <a:spAutoFit/>
          </a:bodyPr>
          <a:lstStyle/>
          <a:p>
            <a:r>
              <a:rPr lang="es-MX" sz="1600" b="1" i="0" strike="noStrike" cap="none" spc="0" baseline="0">
                <a:solidFill>
                  <a:srgbClr val="35835C"/>
                </a:solidFill>
                <a:effectLst/>
                <a:latin typeface="Arial"/>
                <a:ea typeface="Arial"/>
                <a:cs typeface="Arial"/>
              </a:rPr>
              <a:t>SilverScript</a:t>
            </a:r>
          </a:p>
        </p:txBody>
      </p:sp>
      <p:sp>
        <p:nvSpPr>
          <p:cNvPr id="5" name="TextBox 4">
            <a:extLst>
              <a:ext uri="{FF2B5EF4-FFF2-40B4-BE49-F238E27FC236}">
                <a16:creationId xmlns:a16="http://schemas.microsoft.com/office/drawing/2014/main" id="{460F0ED0-2A6C-DF47-A0FC-A87B7228C489}"/>
              </a:ext>
            </a:extLst>
          </p:cNvPr>
          <p:cNvSpPr txBox="1"/>
          <p:nvPr/>
        </p:nvSpPr>
        <p:spPr>
          <a:xfrm>
            <a:off x="813572" y="2876935"/>
            <a:ext cx="8139928" cy="1005840"/>
          </a:xfrm>
          <a:prstGeom prst="rect">
            <a:avLst/>
          </a:prstGeom>
          <a:noFill/>
        </p:spPr>
        <p:txBody>
          <a:bodyPr wrap="square" rtlCol="0">
            <a:spAutoFit/>
          </a:bodyPr>
          <a:lstStyle/>
          <a:p>
            <a:r>
              <a:rPr lang="es-MX" sz="6000" b="0" i="0" strike="noStrike" cap="none" spc="0" baseline="0">
                <a:solidFill>
                  <a:srgbClr val="29628F"/>
                </a:solidFill>
                <a:effectLst/>
                <a:latin typeface="Arial"/>
                <a:ea typeface="Arial"/>
                <a:cs typeface="Arial"/>
              </a:rPr>
              <a:t>TRS-Care Medicare Rx</a:t>
            </a:r>
          </a:p>
        </p:txBody>
      </p:sp>
      <p:pic>
        <p:nvPicPr>
          <p:cNvPr id="7" name="Picture 6" descr="Logo&#10;&#10;Description automatically generated">
            <a:extLst>
              <a:ext uri="{FF2B5EF4-FFF2-40B4-BE49-F238E27FC236}">
                <a16:creationId xmlns:a16="http://schemas.microsoft.com/office/drawing/2014/main" id="{1D31D657-C43E-4D73-ACE1-A9C88E8CD050}"/>
              </a:ext>
            </a:extLst>
          </p:cNvPr>
          <p:cNvPicPr>
            <a:picLocks noChangeAspect="1"/>
          </p:cNvPicPr>
          <p:nvPr/>
        </p:nvPicPr>
        <p:blipFill>
          <a:blip r:embed="rId4"/>
          <a:stretch>
            <a:fillRect/>
          </a:stretch>
        </p:blipFill>
        <p:spPr>
          <a:xfrm>
            <a:off x="727918" y="514989"/>
            <a:ext cx="4495823" cy="2361946"/>
          </a:xfrm>
          <a:prstGeom prst="rect">
            <a:avLst/>
          </a:prstGeom>
        </p:spPr>
      </p:pic>
    </p:spTree>
    <p:extLst>
      <p:ext uri="{BB962C8B-B14F-4D97-AF65-F5344CB8AC3E}">
        <p14:creationId xmlns:p14="http://schemas.microsoft.com/office/powerpoint/2010/main" val="2661739470"/>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BD64FC7-3E24-3440-9D63-3E8EE8007A7B}"/>
              </a:ext>
            </a:extLst>
          </p:cNvPr>
          <p:cNvPicPr>
            <a:picLocks noChangeAspect="1"/>
          </p:cNvPicPr>
          <p:nvPr/>
        </p:nvPicPr>
        <p:blipFill>
          <a:blip r:embed="rId3"/>
          <a:stretch>
            <a:fillRect/>
          </a:stretch>
        </p:blipFill>
        <p:spPr>
          <a:xfrm>
            <a:off x="2709" y="0"/>
            <a:ext cx="9141291" cy="5143500"/>
          </a:xfrm>
          <a:prstGeom prst="rect">
            <a:avLst/>
          </a:prstGeom>
        </p:spPr>
      </p:pic>
      <p:pic>
        <p:nvPicPr>
          <p:cNvPr id="3" name="Picture 2">
            <a:extLst>
              <a:ext uri="{FF2B5EF4-FFF2-40B4-BE49-F238E27FC236}">
                <a16:creationId xmlns:a16="http://schemas.microsoft.com/office/drawing/2014/main" id="{E0166FC0-F9AF-EB4E-8B32-E6445979AFC0}"/>
              </a:ext>
            </a:extLst>
          </p:cNvPr>
          <p:cNvPicPr>
            <a:picLocks noChangeAspect="1"/>
          </p:cNvPicPr>
          <p:nvPr/>
        </p:nvPicPr>
        <p:blipFill>
          <a:blip r:embed="rId4"/>
          <a:srcRect l="37097" t="71113" r="58602" b="20860"/>
          <a:stretch>
            <a:fillRect/>
          </a:stretch>
        </p:blipFill>
        <p:spPr>
          <a:xfrm>
            <a:off x="3986328" y="1866615"/>
            <a:ext cx="393291" cy="412903"/>
          </a:xfrm>
          <a:prstGeom prst="rect">
            <a:avLst/>
          </a:prstGeom>
        </p:spPr>
      </p:pic>
      <p:pic>
        <p:nvPicPr>
          <p:cNvPr id="5" name="Picture 4">
            <a:extLst>
              <a:ext uri="{FF2B5EF4-FFF2-40B4-BE49-F238E27FC236}">
                <a16:creationId xmlns:a16="http://schemas.microsoft.com/office/drawing/2014/main" id="{39F76D5D-FE70-C54F-9AFB-391619691D09}"/>
              </a:ext>
            </a:extLst>
          </p:cNvPr>
          <p:cNvPicPr>
            <a:picLocks noChangeAspect="1"/>
          </p:cNvPicPr>
          <p:nvPr/>
        </p:nvPicPr>
        <p:blipFill>
          <a:blip r:embed="rId4"/>
          <a:srcRect l="37097" t="71113" r="58602" b="20860"/>
          <a:stretch>
            <a:fillRect/>
          </a:stretch>
        </p:blipFill>
        <p:spPr>
          <a:xfrm>
            <a:off x="3986327" y="2838099"/>
            <a:ext cx="393291" cy="412903"/>
          </a:xfrm>
          <a:prstGeom prst="rect">
            <a:avLst/>
          </a:prstGeom>
        </p:spPr>
      </p:pic>
      <p:pic>
        <p:nvPicPr>
          <p:cNvPr id="6" name="Picture 5">
            <a:extLst>
              <a:ext uri="{FF2B5EF4-FFF2-40B4-BE49-F238E27FC236}">
                <a16:creationId xmlns:a16="http://schemas.microsoft.com/office/drawing/2014/main" id="{679BDA23-FDDC-284A-82E2-86A1DC965E30}"/>
              </a:ext>
            </a:extLst>
          </p:cNvPr>
          <p:cNvPicPr>
            <a:picLocks noChangeAspect="1"/>
          </p:cNvPicPr>
          <p:nvPr/>
        </p:nvPicPr>
        <p:blipFill>
          <a:blip r:embed="rId4"/>
          <a:srcRect l="37097" t="71113" r="58602" b="20860"/>
          <a:stretch>
            <a:fillRect/>
          </a:stretch>
        </p:blipFill>
        <p:spPr>
          <a:xfrm>
            <a:off x="4020711" y="3939681"/>
            <a:ext cx="393291" cy="412903"/>
          </a:xfrm>
          <a:prstGeom prst="rect">
            <a:avLst/>
          </a:prstGeom>
        </p:spPr>
      </p:pic>
      <p:sp>
        <p:nvSpPr>
          <p:cNvPr id="17" name="TextBox 16">
            <a:extLst>
              <a:ext uri="{FF2B5EF4-FFF2-40B4-BE49-F238E27FC236}">
                <a16:creationId xmlns:a16="http://schemas.microsoft.com/office/drawing/2014/main" id="{F825C7A2-2F55-D640-B132-7D9E3691B9BF}"/>
              </a:ext>
            </a:extLst>
          </p:cNvPr>
          <p:cNvSpPr txBox="1"/>
          <p:nvPr/>
        </p:nvSpPr>
        <p:spPr>
          <a:xfrm>
            <a:off x="4475771" y="1568602"/>
            <a:ext cx="4178786" cy="2895600"/>
          </a:xfrm>
          <a:prstGeom prst="rect">
            <a:avLst/>
          </a:prstGeom>
          <a:noFill/>
        </p:spPr>
        <p:txBody>
          <a:bodyPr wrap="square" rtlCol="0">
            <a:spAutoFit/>
          </a:bodyPr>
          <a:lstStyle/>
          <a:p>
            <a:pPr>
              <a:spcAft>
                <a:spcPts val="1800"/>
              </a:spcAft>
            </a:pPr>
            <a:r>
              <a:rPr lang="es-MX" sz="1400" b="0" i="0" strike="noStrike" cap="none" spc="0" baseline="0" dirty="0">
                <a:solidFill>
                  <a:srgbClr val="262626"/>
                </a:solidFill>
                <a:effectLst/>
                <a:latin typeface="Arial"/>
                <a:ea typeface="Arial"/>
                <a:cs typeface="Arial"/>
              </a:rPr>
              <a:t>Una vez que se inscriba en Medicare, proporcione su número de identificación de Medicare a TRS. TRS iniciará entonces su inscripción y le enviará materiales de bienvenida.</a:t>
            </a:r>
          </a:p>
          <a:p>
            <a:pPr>
              <a:spcAft>
                <a:spcPts val="1800"/>
              </a:spcAft>
            </a:pPr>
            <a:r>
              <a:rPr lang="es-MX" sz="1400" b="0" i="0" strike="noStrike" cap="none" spc="0" baseline="0" dirty="0">
                <a:solidFill>
                  <a:srgbClr val="262626"/>
                </a:solidFill>
                <a:effectLst/>
                <a:latin typeface="Arial"/>
                <a:ea typeface="Arial"/>
                <a:cs typeface="Arial"/>
              </a:rPr>
              <a:t>Puede optar por no participar en TRS-Care Medicare Rx® y no tendrá cobertura de recetas a través de TRS-Care y no verá una reducción en las primas mensuales.</a:t>
            </a:r>
          </a:p>
          <a:p>
            <a:pPr>
              <a:spcAft>
                <a:spcPts val="1800"/>
              </a:spcAft>
            </a:pPr>
            <a:r>
              <a:rPr lang="es-MX" sz="1400" b="0" i="0" strike="noStrike" cap="none" spc="0" baseline="0" dirty="0">
                <a:solidFill>
                  <a:srgbClr val="262626"/>
                </a:solidFill>
                <a:effectLst/>
                <a:latin typeface="Arial"/>
                <a:ea typeface="Arial"/>
                <a:cs typeface="Arial"/>
              </a:rPr>
              <a:t>Una vez que sea elegible para Medicare, debe tener cobertura de la Parte D de Medicare o incurrirá en una penalización por inscripción tardía.</a:t>
            </a:r>
          </a:p>
        </p:txBody>
      </p:sp>
      <p:sp>
        <p:nvSpPr>
          <p:cNvPr id="20" name="TextBox 19">
            <a:extLst>
              <a:ext uri="{FF2B5EF4-FFF2-40B4-BE49-F238E27FC236}">
                <a16:creationId xmlns:a16="http://schemas.microsoft.com/office/drawing/2014/main" id="{BB3A8890-BC97-5C46-8B87-F3E1FE954533}"/>
              </a:ext>
            </a:extLst>
          </p:cNvPr>
          <p:cNvSpPr txBox="1"/>
          <p:nvPr/>
        </p:nvSpPr>
        <p:spPr>
          <a:xfrm>
            <a:off x="4082480" y="221217"/>
            <a:ext cx="4462272" cy="1186944"/>
          </a:xfrm>
          <a:prstGeom prst="rect">
            <a:avLst/>
          </a:prstGeom>
          <a:noFill/>
        </p:spPr>
        <p:txBody>
          <a:bodyPr wrap="square" rtlCol="0" anchor="ctr">
            <a:noAutofit/>
          </a:bodyPr>
          <a:lstStyle/>
          <a:p>
            <a:pPr>
              <a:spcAft>
                <a:spcPts val="1800"/>
              </a:spcAft>
            </a:pPr>
            <a:r>
              <a:rPr lang="es-MX" sz="2800" b="0" i="0" strike="noStrike" cap="none" spc="0" baseline="0" dirty="0">
                <a:solidFill>
                  <a:srgbClr val="29628F"/>
                </a:solidFill>
                <a:effectLst/>
                <a:latin typeface="Arial"/>
                <a:ea typeface="Arial"/>
                <a:cs typeface="Arial"/>
              </a:rPr>
              <a:t>Inscripción </a:t>
            </a:r>
            <a:br>
              <a:rPr sz="2800" dirty="0"/>
            </a:br>
            <a:r>
              <a:rPr lang="es-MX" sz="2800" b="0" i="0" strike="noStrike" cap="none" spc="0" baseline="0" dirty="0">
                <a:solidFill>
                  <a:srgbClr val="29628F"/>
                </a:solidFill>
                <a:effectLst/>
                <a:latin typeface="Arial"/>
                <a:ea typeface="Arial"/>
                <a:cs typeface="Arial"/>
              </a:rPr>
              <a:t>y elegibilidad</a:t>
            </a:r>
          </a:p>
        </p:txBody>
      </p:sp>
      <p:pic>
        <p:nvPicPr>
          <p:cNvPr id="15" name="Picture 14" descr="A close up of a logo&#10;&#10;Description automatically generated">
            <a:extLst>
              <a:ext uri="{FF2B5EF4-FFF2-40B4-BE49-F238E27FC236}">
                <a16:creationId xmlns:a16="http://schemas.microsoft.com/office/drawing/2014/main" id="{7C6B1BA8-CCE0-1940-9E57-012088567191}"/>
              </a:ext>
            </a:extLst>
          </p:cNvPr>
          <p:cNvPicPr>
            <a:picLocks noChangeAspect="1"/>
          </p:cNvPicPr>
          <p:nvPr/>
        </p:nvPicPr>
        <p:blipFill>
          <a:blip r:embed="rId5"/>
          <a:srcRect l="8124" t="18136" r="61220" b="30949"/>
          <a:stretch>
            <a:fillRect/>
          </a:stretch>
        </p:blipFill>
        <p:spPr>
          <a:xfrm>
            <a:off x="739112" y="1262205"/>
            <a:ext cx="2803160" cy="2618808"/>
          </a:xfrm>
          <a:prstGeom prst="rect">
            <a:avLst/>
          </a:prstGeom>
        </p:spPr>
      </p:pic>
    </p:spTree>
    <p:extLst>
      <p:ext uri="{BB962C8B-B14F-4D97-AF65-F5344CB8AC3E}">
        <p14:creationId xmlns:p14="http://schemas.microsoft.com/office/powerpoint/2010/main" val="717789535"/>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BD64FC7-3E24-3440-9D63-3E8EE8007A7B}"/>
              </a:ext>
            </a:extLst>
          </p:cNvPr>
          <p:cNvPicPr>
            <a:picLocks noChangeAspect="1"/>
          </p:cNvPicPr>
          <p:nvPr/>
        </p:nvPicPr>
        <p:blipFill>
          <a:blip r:embed="rId3"/>
          <a:stretch>
            <a:fillRect/>
          </a:stretch>
        </p:blipFill>
        <p:spPr>
          <a:xfrm>
            <a:off x="0" y="0"/>
            <a:ext cx="9141291" cy="5143500"/>
          </a:xfrm>
          <a:prstGeom prst="rect">
            <a:avLst/>
          </a:prstGeom>
        </p:spPr>
      </p:pic>
      <p:sp>
        <p:nvSpPr>
          <p:cNvPr id="20" name="TextBox 19">
            <a:extLst>
              <a:ext uri="{FF2B5EF4-FFF2-40B4-BE49-F238E27FC236}">
                <a16:creationId xmlns:a16="http://schemas.microsoft.com/office/drawing/2014/main" id="{BB3A8890-BC97-5C46-8B87-F3E1FE954533}"/>
              </a:ext>
            </a:extLst>
          </p:cNvPr>
          <p:cNvSpPr txBox="1"/>
          <p:nvPr/>
        </p:nvSpPr>
        <p:spPr>
          <a:xfrm>
            <a:off x="3983499" y="225268"/>
            <a:ext cx="4623548" cy="1186944"/>
          </a:xfrm>
          <a:prstGeom prst="rect">
            <a:avLst/>
          </a:prstGeom>
          <a:noFill/>
        </p:spPr>
        <p:txBody>
          <a:bodyPr wrap="square" rtlCol="0" anchor="ctr">
            <a:noAutofit/>
          </a:bodyPr>
          <a:lstStyle/>
          <a:p>
            <a:pPr>
              <a:spcAft>
                <a:spcPts val="1800"/>
              </a:spcAft>
            </a:pPr>
            <a:r>
              <a:rPr lang="es-MX" sz="2800" b="0" i="0" strike="noStrike" cap="none" spc="0" baseline="0" dirty="0">
                <a:solidFill>
                  <a:srgbClr val="29628F"/>
                </a:solidFill>
                <a:effectLst/>
                <a:latin typeface="Arial"/>
                <a:ea typeface="Arial"/>
                <a:cs typeface="Arial"/>
              </a:rPr>
              <a:t>Beneficios de TRS-Care Medicare Rx</a:t>
            </a:r>
            <a:r>
              <a:rPr lang="es-MX" sz="2800" b="0" i="0" strike="noStrike" cap="none" spc="0" baseline="30000" dirty="0">
                <a:solidFill>
                  <a:srgbClr val="29628F"/>
                </a:solidFill>
                <a:effectLst/>
                <a:latin typeface="Arial"/>
                <a:ea typeface="Arial"/>
                <a:cs typeface="Arial"/>
              </a:rPr>
              <a:t>®</a:t>
            </a:r>
            <a:r>
              <a:rPr lang="es-MX" sz="2800" b="0" i="0" strike="noStrike" cap="none" spc="0" baseline="0" dirty="0">
                <a:solidFill>
                  <a:srgbClr val="29628F"/>
                </a:solidFill>
                <a:effectLst/>
                <a:latin typeface="Arial"/>
                <a:ea typeface="Arial"/>
                <a:cs typeface="Arial"/>
              </a:rPr>
              <a:t> </a:t>
            </a:r>
          </a:p>
        </p:txBody>
      </p:sp>
      <p:sp>
        <p:nvSpPr>
          <p:cNvPr id="8" name="TextBox 7">
            <a:extLst>
              <a:ext uri="{FF2B5EF4-FFF2-40B4-BE49-F238E27FC236}">
                <a16:creationId xmlns:a16="http://schemas.microsoft.com/office/drawing/2014/main" id="{2C44F5A9-449D-6342-BF60-9DBFC7B716F8}"/>
              </a:ext>
            </a:extLst>
          </p:cNvPr>
          <p:cNvSpPr txBox="1"/>
          <p:nvPr/>
        </p:nvSpPr>
        <p:spPr>
          <a:xfrm>
            <a:off x="3874356" y="1595360"/>
            <a:ext cx="4623548" cy="3364992"/>
          </a:xfrm>
          <a:prstGeom prst="rect">
            <a:avLst/>
          </a:prstGeom>
          <a:noFill/>
        </p:spPr>
        <p:txBody>
          <a:bodyPr wrap="square" rtlCol="0">
            <a:spAutoFit/>
          </a:bodyPr>
          <a:lstStyle/>
          <a:p>
            <a:pPr marL="228600" indent="-228600">
              <a:lnSpc>
                <a:spcPct val="120000"/>
              </a:lnSpc>
              <a:spcAft>
                <a:spcPts val="600"/>
              </a:spcAft>
              <a:buFont typeface="Arial" panose="020B0604020202020204" pitchFamily="34" charset="0"/>
              <a:buChar char="•"/>
            </a:pPr>
            <a:r>
              <a:rPr lang="es-MX" sz="1400" b="0" i="0" strike="noStrike" cap="none" spc="0" baseline="0">
                <a:solidFill>
                  <a:srgbClr val="262626"/>
                </a:solidFill>
                <a:effectLst/>
                <a:latin typeface="Arial"/>
                <a:ea typeface="Arial"/>
                <a:cs typeface="Arial"/>
              </a:rPr>
              <a:t>Más beneficios que los planes individuales de la Parte D </a:t>
            </a:r>
          </a:p>
          <a:p>
            <a:pPr marL="228600" indent="-228600">
              <a:lnSpc>
                <a:spcPct val="120000"/>
              </a:lnSpc>
              <a:spcAft>
                <a:spcPts val="600"/>
              </a:spcAft>
              <a:buFont typeface="Arial" panose="020B0604020202020204" pitchFamily="34" charset="0"/>
              <a:buChar char="•"/>
            </a:pPr>
            <a:r>
              <a:rPr lang="es-MX" sz="1400" b="0" i="0" strike="noStrike" cap="none" spc="0" baseline="0">
                <a:solidFill>
                  <a:srgbClr val="262626"/>
                </a:solidFill>
                <a:effectLst/>
                <a:latin typeface="Arial"/>
                <a:ea typeface="Arial"/>
                <a:cs typeface="Arial"/>
              </a:rPr>
              <a:t>Sin “agujero de dona” ni brecha de cobertura</a:t>
            </a:r>
          </a:p>
          <a:p>
            <a:pPr marL="228600" indent="-228600">
              <a:lnSpc>
                <a:spcPct val="120000"/>
              </a:lnSpc>
              <a:spcAft>
                <a:spcPts val="600"/>
              </a:spcAft>
              <a:buFont typeface="Arial" panose="020B0604020202020204" pitchFamily="34" charset="0"/>
              <a:buChar char="•"/>
            </a:pPr>
            <a:r>
              <a:rPr lang="es-MX" sz="1400" b="0" i="0" strike="noStrike" cap="none" spc="0" baseline="0">
                <a:solidFill>
                  <a:srgbClr val="262626"/>
                </a:solidFill>
                <a:effectLst/>
                <a:latin typeface="Arial"/>
                <a:ea typeface="Arial"/>
                <a:cs typeface="Arial"/>
              </a:rPr>
              <a:t>Sin grandes costos de bolsillo para medicamentos de marca o especializados </a:t>
            </a:r>
          </a:p>
          <a:p>
            <a:pPr marL="228600" indent="-228600">
              <a:lnSpc>
                <a:spcPct val="120000"/>
              </a:lnSpc>
              <a:spcAft>
                <a:spcPts val="600"/>
              </a:spcAft>
              <a:buFont typeface="Arial" panose="020B0604020202020204" pitchFamily="34" charset="0"/>
              <a:buChar char="•"/>
            </a:pPr>
            <a:r>
              <a:rPr lang="es-MX" sz="1400" b="0" i="0" strike="noStrike" cap="none" spc="0" baseline="0">
                <a:solidFill>
                  <a:srgbClr val="262626"/>
                </a:solidFill>
                <a:effectLst/>
                <a:latin typeface="Arial"/>
                <a:ea typeface="Arial"/>
                <a:cs typeface="Arial"/>
              </a:rPr>
              <a:t>Acceso a una amplia red de farmacias</a:t>
            </a:r>
          </a:p>
          <a:p>
            <a:pPr marL="228600" indent="-228600">
              <a:lnSpc>
                <a:spcPct val="120000"/>
              </a:lnSpc>
              <a:spcAft>
                <a:spcPts val="600"/>
              </a:spcAft>
              <a:buFont typeface="Arial" panose="020B0604020202020204" pitchFamily="34" charset="0"/>
              <a:buChar char="•"/>
            </a:pPr>
            <a:r>
              <a:rPr lang="es-MX" sz="1400" b="0" i="0" strike="noStrike" cap="none" spc="0" baseline="0">
                <a:solidFill>
                  <a:srgbClr val="262626"/>
                </a:solidFill>
                <a:effectLst/>
                <a:latin typeface="Arial"/>
                <a:ea typeface="Arial"/>
                <a:cs typeface="Arial"/>
              </a:rPr>
              <a:t>Opción de suministro de 90 días a través de las farmacias CVS Caremark Mail Service Pharmacy™ o Retail-</a:t>
            </a:r>
            <a:r>
              <a:rPr lang="es-MX" sz="1400" b="0" i="1" strike="noStrike" cap="none" spc="0" baseline="0">
                <a:solidFill>
                  <a:srgbClr val="262626"/>
                </a:solidFill>
                <a:effectLst/>
                <a:latin typeface="Arial"/>
                <a:ea typeface="Arial"/>
                <a:cs typeface="Arial"/>
              </a:rPr>
              <a:t>Plus</a:t>
            </a:r>
            <a:r>
              <a:rPr lang="es-MX" sz="1400" b="0" i="0" strike="noStrike" cap="none" spc="0" baseline="0">
                <a:solidFill>
                  <a:srgbClr val="262626"/>
                </a:solidFill>
                <a:effectLst/>
                <a:latin typeface="Arial"/>
                <a:ea typeface="Arial"/>
                <a:cs typeface="Arial"/>
              </a:rPr>
              <a:t>  </a:t>
            </a:r>
          </a:p>
          <a:p>
            <a:pPr marL="228600" indent="-228600">
              <a:lnSpc>
                <a:spcPct val="120000"/>
              </a:lnSpc>
              <a:spcAft>
                <a:spcPts val="600"/>
              </a:spcAft>
              <a:buFont typeface="Arial" panose="020B0604020202020204" pitchFamily="34" charset="0"/>
              <a:buChar char="•"/>
            </a:pPr>
            <a:r>
              <a:rPr lang="es-MX" sz="1400" b="0" i="0" strike="noStrike" cap="none" spc="0" baseline="0">
                <a:solidFill>
                  <a:srgbClr val="262626"/>
                </a:solidFill>
                <a:effectLst/>
                <a:latin typeface="Arial"/>
                <a:ea typeface="Arial"/>
                <a:cs typeface="Arial"/>
              </a:rPr>
              <a:t>Sin requisito de utilizar farmacias de CVS</a:t>
            </a:r>
          </a:p>
          <a:p>
            <a:pPr marL="228600" indent="-228600">
              <a:lnSpc>
                <a:spcPct val="120000"/>
              </a:lnSpc>
              <a:spcAft>
                <a:spcPts val="600"/>
              </a:spcAft>
              <a:buFont typeface="Arial" panose="020B0604020202020204" pitchFamily="34" charset="0"/>
              <a:buChar char="•"/>
            </a:pPr>
            <a:r>
              <a:rPr lang="es-MX" sz="1400" b="0" i="0" strike="noStrike" cap="none" spc="0" baseline="0">
                <a:solidFill>
                  <a:srgbClr val="262626"/>
                </a:solidFill>
                <a:effectLst/>
                <a:latin typeface="Arial"/>
                <a:ea typeface="Arial"/>
                <a:cs typeface="Arial"/>
              </a:rPr>
              <a:t>Copagos predecibles</a:t>
            </a:r>
          </a:p>
        </p:txBody>
      </p:sp>
      <p:pic>
        <p:nvPicPr>
          <p:cNvPr id="6" name="Picture 5" descr="A close up of a logo&#10;&#10;Description automatically generated">
            <a:extLst>
              <a:ext uri="{FF2B5EF4-FFF2-40B4-BE49-F238E27FC236}">
                <a16:creationId xmlns:a16="http://schemas.microsoft.com/office/drawing/2014/main" id="{11DEAB68-0063-174A-A2C3-9DA4A82125D5}"/>
              </a:ext>
            </a:extLst>
          </p:cNvPr>
          <p:cNvPicPr>
            <a:picLocks noChangeAspect="1"/>
          </p:cNvPicPr>
          <p:nvPr/>
        </p:nvPicPr>
        <p:blipFill>
          <a:blip r:embed="rId4"/>
          <a:srcRect l="7066" t="18002" r="62278" b="30168"/>
          <a:stretch>
            <a:fillRect/>
          </a:stretch>
        </p:blipFill>
        <p:spPr>
          <a:xfrm>
            <a:off x="646096" y="1250013"/>
            <a:ext cx="2803160" cy="2665895"/>
          </a:xfrm>
          <a:prstGeom prst="rect">
            <a:avLst/>
          </a:prstGeom>
        </p:spPr>
      </p:pic>
    </p:spTree>
    <p:extLst>
      <p:ext uri="{BB962C8B-B14F-4D97-AF65-F5344CB8AC3E}">
        <p14:creationId xmlns:p14="http://schemas.microsoft.com/office/powerpoint/2010/main" val="147398979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44DA5A-7683-AB40-9DC8-2165186DAD59}"/>
              </a:ext>
            </a:extLst>
          </p:cNvPr>
          <p:cNvPicPr>
            <a:picLocks noChangeAspect="1"/>
          </p:cNvPicPr>
          <p:nvPr/>
        </p:nvPicPr>
        <p:blipFill>
          <a:blip r:embed="rId3"/>
          <a:stretch>
            <a:fillRect/>
          </a:stretch>
        </p:blipFill>
        <p:spPr>
          <a:xfrm>
            <a:off x="1354" y="0"/>
            <a:ext cx="9141291" cy="5143500"/>
          </a:xfrm>
          <a:prstGeom prst="rect">
            <a:avLst/>
          </a:prstGeom>
        </p:spPr>
      </p:pic>
      <p:sp>
        <p:nvSpPr>
          <p:cNvPr id="4" name="TextBox 3">
            <a:extLst>
              <a:ext uri="{FF2B5EF4-FFF2-40B4-BE49-F238E27FC236}">
                <a16:creationId xmlns:a16="http://schemas.microsoft.com/office/drawing/2014/main" id="{B271A387-607F-8F4C-8C29-8B18D510F7E4}"/>
              </a:ext>
            </a:extLst>
          </p:cNvPr>
          <p:cNvSpPr txBox="1"/>
          <p:nvPr/>
        </p:nvSpPr>
        <p:spPr>
          <a:xfrm>
            <a:off x="0" y="2102019"/>
            <a:ext cx="9141290" cy="335280"/>
          </a:xfrm>
          <a:prstGeom prst="rect">
            <a:avLst/>
          </a:prstGeom>
          <a:noFill/>
        </p:spPr>
        <p:txBody>
          <a:bodyPr wrap="square" rtlCol="0">
            <a:spAutoFit/>
          </a:bodyPr>
          <a:lstStyle/>
          <a:p>
            <a:pPr algn="ctr"/>
            <a:r>
              <a:rPr lang="es-MX" sz="1600" b="1" i="0" strike="noStrike" cap="none" spc="0" baseline="0">
                <a:solidFill>
                  <a:srgbClr val="35835C"/>
                </a:solidFill>
                <a:effectLst/>
                <a:latin typeface="Arial"/>
                <a:ea typeface="Arial"/>
                <a:cs typeface="Arial"/>
              </a:rPr>
              <a:t>ATENCIÓN CON LA QUE PUEDE CONTAR</a:t>
            </a:r>
          </a:p>
        </p:txBody>
      </p:sp>
      <p:sp>
        <p:nvSpPr>
          <p:cNvPr id="5" name="TextBox 4">
            <a:extLst>
              <a:ext uri="{FF2B5EF4-FFF2-40B4-BE49-F238E27FC236}">
                <a16:creationId xmlns:a16="http://schemas.microsoft.com/office/drawing/2014/main" id="{460F0ED0-2A6C-DF47-A0FC-A87B7228C489}"/>
              </a:ext>
            </a:extLst>
          </p:cNvPr>
          <p:cNvSpPr txBox="1"/>
          <p:nvPr/>
        </p:nvSpPr>
        <p:spPr>
          <a:xfrm>
            <a:off x="0" y="2622550"/>
            <a:ext cx="9141290" cy="1920240"/>
          </a:xfrm>
          <a:prstGeom prst="rect">
            <a:avLst/>
          </a:prstGeom>
          <a:noFill/>
        </p:spPr>
        <p:txBody>
          <a:bodyPr wrap="square" rtlCol="0">
            <a:spAutoFit/>
          </a:bodyPr>
          <a:lstStyle/>
          <a:p>
            <a:pPr algn="ctr"/>
            <a:r>
              <a:rPr lang="es-MX" sz="6000" b="0" i="0" strike="noStrike" cap="none" spc="0" baseline="0">
                <a:solidFill>
                  <a:srgbClr val="29628F"/>
                </a:solidFill>
                <a:effectLst/>
                <a:latin typeface="Arial"/>
                <a:ea typeface="Arial"/>
                <a:cs typeface="Arial"/>
              </a:rPr>
              <a:t>TRS-Care Medicare y usted</a:t>
            </a:r>
          </a:p>
        </p:txBody>
      </p:sp>
      <p:pic>
        <p:nvPicPr>
          <p:cNvPr id="7" name="Picture 6" descr="Logo, company name&#10;&#10;Description automatically generated">
            <a:extLst>
              <a:ext uri="{FF2B5EF4-FFF2-40B4-BE49-F238E27FC236}">
                <a16:creationId xmlns:a16="http://schemas.microsoft.com/office/drawing/2014/main" id="{F5202F88-684E-45EE-80F7-E93924CA8786}"/>
              </a:ext>
            </a:extLst>
          </p:cNvPr>
          <p:cNvPicPr>
            <a:picLocks noChangeAspect="1"/>
          </p:cNvPicPr>
          <p:nvPr/>
        </p:nvPicPr>
        <p:blipFill>
          <a:blip r:embed="rId4"/>
          <a:stretch>
            <a:fillRect/>
          </a:stretch>
        </p:blipFill>
        <p:spPr>
          <a:xfrm>
            <a:off x="2974049" y="156746"/>
            <a:ext cx="3088668" cy="2114550"/>
          </a:xfrm>
          <a:prstGeom prst="rect">
            <a:avLst/>
          </a:prstGeom>
        </p:spPr>
      </p:pic>
    </p:spTree>
    <p:extLst>
      <p:ext uri="{BB962C8B-B14F-4D97-AF65-F5344CB8AC3E}">
        <p14:creationId xmlns:p14="http://schemas.microsoft.com/office/powerpoint/2010/main" val="2234862270"/>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BD64FC7-3E24-3440-9D63-3E8EE8007A7B}"/>
              </a:ext>
            </a:extLst>
          </p:cNvPr>
          <p:cNvPicPr>
            <a:picLocks noChangeAspect="1"/>
          </p:cNvPicPr>
          <p:nvPr/>
        </p:nvPicPr>
        <p:blipFill>
          <a:blip r:embed="rId3"/>
          <a:stretch>
            <a:fillRect/>
          </a:stretch>
        </p:blipFill>
        <p:spPr>
          <a:xfrm>
            <a:off x="0" y="0"/>
            <a:ext cx="9141291" cy="5143500"/>
          </a:xfrm>
          <a:prstGeom prst="rect">
            <a:avLst/>
          </a:prstGeom>
        </p:spPr>
      </p:pic>
      <p:sp>
        <p:nvSpPr>
          <p:cNvPr id="20" name="TextBox 19">
            <a:extLst>
              <a:ext uri="{FF2B5EF4-FFF2-40B4-BE49-F238E27FC236}">
                <a16:creationId xmlns:a16="http://schemas.microsoft.com/office/drawing/2014/main" id="{BB3A8890-BC97-5C46-8B87-F3E1FE954533}"/>
              </a:ext>
            </a:extLst>
          </p:cNvPr>
          <p:cNvSpPr txBox="1"/>
          <p:nvPr/>
        </p:nvSpPr>
        <p:spPr>
          <a:xfrm>
            <a:off x="4000499" y="745033"/>
            <a:ext cx="4973171" cy="1186944"/>
          </a:xfrm>
          <a:prstGeom prst="rect">
            <a:avLst/>
          </a:prstGeom>
          <a:noFill/>
        </p:spPr>
        <p:txBody>
          <a:bodyPr wrap="square" rtlCol="0" anchor="ctr">
            <a:noAutofit/>
          </a:bodyPr>
          <a:lstStyle/>
          <a:p>
            <a:pPr>
              <a:spcAft>
                <a:spcPts val="1800"/>
              </a:spcAft>
            </a:pPr>
            <a:r>
              <a:rPr lang="es-MX" sz="2800" b="0" i="0" strike="noStrike" cap="none" spc="0" baseline="0">
                <a:solidFill>
                  <a:srgbClr val="29628F"/>
                </a:solidFill>
                <a:effectLst/>
                <a:latin typeface="Arial"/>
                <a:ea typeface="Arial"/>
                <a:cs typeface="Arial"/>
              </a:rPr>
              <a:t>-Copagos: un suministro de hasta 31 días en Retail</a:t>
            </a:r>
          </a:p>
        </p:txBody>
      </p:sp>
      <p:graphicFrame>
        <p:nvGraphicFramePr>
          <p:cNvPr id="5" name="Table 4">
            <a:extLst>
              <a:ext uri="{FF2B5EF4-FFF2-40B4-BE49-F238E27FC236}">
                <a16:creationId xmlns:a16="http://schemas.microsoft.com/office/drawing/2014/main" id="{758921F4-377D-914E-AB7E-F8F53BB6436E}"/>
              </a:ext>
            </a:extLst>
          </p:cNvPr>
          <p:cNvGraphicFramePr>
            <a:graphicFrameLocks noGrp="1"/>
          </p:cNvGraphicFramePr>
          <p:nvPr>
            <p:extLst>
              <p:ext uri="{D42A27DB-BD31-4B8C-83A1-F6EECF244321}">
                <p14:modId xmlns:p14="http://schemas.microsoft.com/office/powerpoint/2010/main" val="86495295"/>
              </p:ext>
            </p:extLst>
          </p:nvPr>
        </p:nvGraphicFramePr>
        <p:xfrm>
          <a:off x="4117043" y="2020499"/>
          <a:ext cx="4435286" cy="2456180"/>
        </p:xfrm>
        <a:graphic>
          <a:graphicData uri="http://schemas.openxmlformats.org/drawingml/2006/table">
            <a:tbl>
              <a:tblPr firstRow="1" bandRow="1">
                <a:tableStyleId>{3B4B98B0-60AC-42C2-AFA5-B58CD77FA1E5}</a:tableStyleId>
              </a:tblPr>
              <a:tblGrid>
                <a:gridCol w="2278423">
                  <a:extLst>
                    <a:ext uri="{9D8B030D-6E8A-4147-A177-3AD203B41FA5}">
                      <a16:colId xmlns:a16="http://schemas.microsoft.com/office/drawing/2014/main" val="20000"/>
                    </a:ext>
                  </a:extLst>
                </a:gridCol>
                <a:gridCol w="2156863">
                  <a:extLst>
                    <a:ext uri="{9D8B030D-6E8A-4147-A177-3AD203B41FA5}">
                      <a16:colId xmlns:a16="http://schemas.microsoft.com/office/drawing/2014/main" val="20001"/>
                    </a:ext>
                  </a:extLst>
                </a:gridCol>
              </a:tblGrid>
              <a:tr h="370840">
                <a:tc>
                  <a:txBody>
                    <a:bodyPr/>
                    <a:lstStyle/>
                    <a:p>
                      <a:pPr algn="ctr"/>
                      <a:r>
                        <a:rPr lang="es-MX" sz="1350" b="1" i="0" strike="noStrike" cap="none" spc="0" baseline="0">
                          <a:solidFill>
                            <a:srgbClr val="000000"/>
                          </a:solidFill>
                          <a:effectLst/>
                          <a:latin typeface="Calibri"/>
                          <a:ea typeface="Calibri"/>
                          <a:cs typeface="Calibri"/>
                        </a:rPr>
                        <a:t>Nivel de medicamento</a:t>
                      </a:r>
                      <a:endParaRPr lang="en-US">
                        <a:latin typeface="Arial" panose="020B0604020202020204" pitchFamily="34" charset="0"/>
                        <a:cs typeface="Arial" panose="020B0604020202020204" pitchFamily="34" charset="0"/>
                      </a:endParaRPr>
                    </a:p>
                  </a:txBody>
                  <a:tcPr anchor="ctr"/>
                </a:tc>
                <a:tc>
                  <a:txBody>
                    <a:bodyPr/>
                    <a:lstStyle/>
                    <a:p>
                      <a:pPr marL="0" marR="0" lvl="0" indent="0" algn="ctr" defTabSz="685800" rtl="0" eaLnBrk="1" fontAlgn="auto" latinLnBrk="0" hangingPunct="1">
                        <a:lnSpc>
                          <a:spcPct val="100000"/>
                        </a:lnSpc>
                        <a:spcBef>
                          <a:spcPct val="0"/>
                        </a:spcBef>
                        <a:spcAft>
                          <a:spcPct val="0"/>
                        </a:spcAft>
                        <a:buClrTx/>
                        <a:buSzTx/>
                        <a:buFontTx/>
                        <a:buNone/>
                        <a:defRPr/>
                      </a:pPr>
                      <a:r>
                        <a:rPr lang="es-MX" sz="1350" b="1" i="0" strike="noStrike" cap="none" spc="0" baseline="0">
                          <a:solidFill>
                            <a:srgbClr val="000000"/>
                          </a:solidFill>
                          <a:effectLst/>
                          <a:latin typeface="Calibri"/>
                          <a:ea typeface="Calibri"/>
                          <a:cs typeface="Calibri"/>
                        </a:rPr>
                        <a:t>Copago</a:t>
                      </a:r>
                      <a:endParaRPr lang="en-US">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370840">
                <a:tc>
                  <a:txBody>
                    <a:bodyPr/>
                    <a:lstStyle/>
                    <a:p>
                      <a:pPr algn="ctr"/>
                      <a:r>
                        <a:rPr lang="es-MX" sz="1350" b="0" i="0" strike="noStrike" cap="none" spc="0" baseline="0">
                          <a:solidFill>
                            <a:srgbClr val="000000"/>
                          </a:solidFill>
                          <a:effectLst/>
                          <a:latin typeface="Calibri"/>
                          <a:ea typeface="Calibri"/>
                          <a:cs typeface="Calibri"/>
                        </a:rPr>
                        <a:t>Genérico</a:t>
                      </a:r>
                      <a:endParaRPr lang="en-US">
                        <a:latin typeface="Arial" panose="020B0604020202020204" pitchFamily="34" charset="0"/>
                        <a:cs typeface="Arial" panose="020B0604020202020204" pitchFamily="34" charset="0"/>
                      </a:endParaRPr>
                    </a:p>
                  </a:txBody>
                  <a:tcPr anchor="ctr"/>
                </a:tc>
                <a:tc>
                  <a:txBody>
                    <a:bodyPr/>
                    <a:lstStyle/>
                    <a:p>
                      <a:pPr algn="ctr"/>
                      <a:r>
                        <a:rPr lang="es-MX" sz="1350" b="0" i="0" strike="noStrike" cap="none" spc="0" baseline="0">
                          <a:solidFill>
                            <a:srgbClr val="000000"/>
                          </a:solidFill>
                          <a:effectLst/>
                          <a:latin typeface="Calibri"/>
                          <a:ea typeface="Calibri"/>
                          <a:cs typeface="Calibri"/>
                        </a:rPr>
                        <a:t>$5</a:t>
                      </a:r>
                      <a:endParaRPr lang="en-US">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370840">
                <a:tc>
                  <a:txBody>
                    <a:bodyPr/>
                    <a:lstStyle/>
                    <a:p>
                      <a:pPr algn="ctr"/>
                      <a:r>
                        <a:rPr lang="es-MX" sz="1350" b="0" i="0" strike="noStrike" cap="none" spc="0" baseline="0">
                          <a:solidFill>
                            <a:srgbClr val="000000"/>
                          </a:solidFill>
                          <a:effectLst/>
                          <a:latin typeface="Calibri"/>
                          <a:ea typeface="Calibri"/>
                          <a:cs typeface="Calibri"/>
                        </a:rPr>
                        <a:t>Medicamentos de marca preferida</a:t>
                      </a:r>
                      <a:endParaRPr lang="en-US">
                        <a:latin typeface="Arial" panose="020B0604020202020204" pitchFamily="34" charset="0"/>
                        <a:cs typeface="Arial" panose="020B0604020202020204" pitchFamily="34" charset="0"/>
                      </a:endParaRPr>
                    </a:p>
                  </a:txBody>
                  <a:tcPr anchor="ctr"/>
                </a:tc>
                <a:tc>
                  <a:txBody>
                    <a:bodyPr/>
                    <a:lstStyle/>
                    <a:p>
                      <a:pPr algn="ctr"/>
                      <a:r>
                        <a:rPr lang="es-MX" sz="1350" b="0" i="0" strike="noStrike" cap="none" spc="0" baseline="0">
                          <a:solidFill>
                            <a:srgbClr val="000000"/>
                          </a:solidFill>
                          <a:effectLst/>
                          <a:latin typeface="Calibri"/>
                          <a:ea typeface="Calibri"/>
                          <a:cs typeface="Calibri"/>
                        </a:rPr>
                        <a:t>$25</a:t>
                      </a:r>
                      <a:endParaRPr lang="en-US">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370840">
                <a:tc>
                  <a:txBody>
                    <a:bodyPr/>
                    <a:lstStyle/>
                    <a:p>
                      <a:pPr algn="ctr"/>
                      <a:r>
                        <a:rPr lang="es-MX" sz="1350" b="0" i="0" strike="noStrike" cap="none" spc="0" baseline="0">
                          <a:solidFill>
                            <a:srgbClr val="000000"/>
                          </a:solidFill>
                          <a:effectLst/>
                          <a:latin typeface="Calibri"/>
                          <a:ea typeface="Calibri"/>
                          <a:cs typeface="Calibri"/>
                        </a:rPr>
                        <a:t>Medicamentos de marca no preferida</a:t>
                      </a:r>
                      <a:endParaRPr lang="en-US">
                        <a:latin typeface="Arial" panose="020B0604020202020204" pitchFamily="34" charset="0"/>
                        <a:cs typeface="Arial" panose="020B0604020202020204" pitchFamily="34" charset="0"/>
                      </a:endParaRPr>
                    </a:p>
                  </a:txBody>
                  <a:tcPr anchor="ctr"/>
                </a:tc>
                <a:tc>
                  <a:txBody>
                    <a:bodyPr/>
                    <a:lstStyle/>
                    <a:p>
                      <a:pPr algn="ctr"/>
                      <a:r>
                        <a:rPr lang="es-MX" sz="1350" b="0" i="0" strike="noStrike" cap="none" spc="0" baseline="0">
                          <a:solidFill>
                            <a:srgbClr val="000000"/>
                          </a:solidFill>
                          <a:effectLst/>
                          <a:latin typeface="Calibri"/>
                          <a:ea typeface="Calibri"/>
                          <a:cs typeface="Calibri"/>
                        </a:rPr>
                        <a:t>$50</a:t>
                      </a:r>
                      <a:endParaRPr lang="en-US">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r h="678318">
                <a:tc>
                  <a:txBody>
                    <a:bodyPr/>
                    <a:lstStyle/>
                    <a:p>
                      <a:pPr algn="ctr"/>
                      <a:r>
                        <a:rPr lang="es-MX" sz="1350" b="0" i="0" strike="noStrike" cap="none" spc="0" baseline="0">
                          <a:solidFill>
                            <a:srgbClr val="000000"/>
                          </a:solidFill>
                          <a:effectLst/>
                          <a:latin typeface="Calibri"/>
                          <a:ea typeface="Calibri"/>
                          <a:cs typeface="Calibri"/>
                        </a:rPr>
                        <a:t>Nivel de especialidad / costo alto (limitado a un </a:t>
                      </a:r>
                      <a:br>
                        <a:rPr sz="1350"/>
                      </a:br>
                      <a:r>
                        <a:rPr lang="es-MX" sz="1350" b="0" i="0" strike="noStrike" cap="none" spc="0" baseline="0">
                          <a:solidFill>
                            <a:srgbClr val="000000"/>
                          </a:solidFill>
                          <a:effectLst/>
                          <a:latin typeface="Calibri"/>
                          <a:ea typeface="Calibri"/>
                          <a:cs typeface="Calibri"/>
                        </a:rPr>
                        <a:t>suministro de 31 días)</a:t>
                      </a:r>
                      <a:endParaRPr lang="en-US">
                        <a:latin typeface="Arial" panose="020B0604020202020204" pitchFamily="34" charset="0"/>
                        <a:cs typeface="Arial" panose="020B0604020202020204" pitchFamily="34" charset="0"/>
                      </a:endParaRPr>
                    </a:p>
                  </a:txBody>
                  <a:tcPr anchor="ctr"/>
                </a:tc>
                <a:tc>
                  <a:txBody>
                    <a:bodyPr/>
                    <a:lstStyle/>
                    <a:p>
                      <a:pPr algn="ctr"/>
                      <a:r>
                        <a:rPr lang="es-MX" sz="1350" b="0" i="0" strike="noStrike" cap="none" spc="0" baseline="0">
                          <a:solidFill>
                            <a:srgbClr val="000000"/>
                          </a:solidFill>
                          <a:effectLst/>
                          <a:latin typeface="Calibri"/>
                          <a:ea typeface="Calibri"/>
                          <a:cs typeface="Calibri"/>
                        </a:rPr>
                        <a:t>$50</a:t>
                      </a:r>
                      <a:endParaRPr lang="en-US">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bl>
          </a:graphicData>
        </a:graphic>
      </p:graphicFrame>
      <p:pic>
        <p:nvPicPr>
          <p:cNvPr id="6" name="Picture 5" descr="A close up of a logo&#10;&#10;Description automatically generated">
            <a:extLst>
              <a:ext uri="{FF2B5EF4-FFF2-40B4-BE49-F238E27FC236}">
                <a16:creationId xmlns:a16="http://schemas.microsoft.com/office/drawing/2014/main" id="{552230CB-BE94-3D44-BF59-07349543D0C1}"/>
              </a:ext>
            </a:extLst>
          </p:cNvPr>
          <p:cNvPicPr>
            <a:picLocks noChangeAspect="1"/>
          </p:cNvPicPr>
          <p:nvPr/>
        </p:nvPicPr>
        <p:blipFill>
          <a:blip r:embed="rId4"/>
          <a:srcRect l="7066" t="18002" r="62278" b="30168"/>
          <a:stretch>
            <a:fillRect/>
          </a:stretch>
        </p:blipFill>
        <p:spPr>
          <a:xfrm>
            <a:off x="646096" y="1250013"/>
            <a:ext cx="2803160" cy="2665895"/>
          </a:xfrm>
          <a:prstGeom prst="rect">
            <a:avLst/>
          </a:prstGeom>
        </p:spPr>
      </p:pic>
    </p:spTree>
    <p:extLst>
      <p:ext uri="{BB962C8B-B14F-4D97-AF65-F5344CB8AC3E}">
        <p14:creationId xmlns:p14="http://schemas.microsoft.com/office/powerpoint/2010/main" val="2890380402"/>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BD64FC7-3E24-3440-9D63-3E8EE8007A7B}"/>
              </a:ext>
            </a:extLst>
          </p:cNvPr>
          <p:cNvPicPr>
            <a:picLocks noChangeAspect="1"/>
          </p:cNvPicPr>
          <p:nvPr/>
        </p:nvPicPr>
        <p:blipFill>
          <a:blip r:embed="rId3"/>
          <a:stretch>
            <a:fillRect/>
          </a:stretch>
        </p:blipFill>
        <p:spPr>
          <a:xfrm>
            <a:off x="0" y="0"/>
            <a:ext cx="9141291" cy="5143500"/>
          </a:xfrm>
          <a:prstGeom prst="rect">
            <a:avLst/>
          </a:prstGeom>
        </p:spPr>
      </p:pic>
      <p:sp>
        <p:nvSpPr>
          <p:cNvPr id="20" name="TextBox 19">
            <a:extLst>
              <a:ext uri="{FF2B5EF4-FFF2-40B4-BE49-F238E27FC236}">
                <a16:creationId xmlns:a16="http://schemas.microsoft.com/office/drawing/2014/main" id="{BB3A8890-BC97-5C46-8B87-F3E1FE954533}"/>
              </a:ext>
            </a:extLst>
          </p:cNvPr>
          <p:cNvSpPr txBox="1"/>
          <p:nvPr/>
        </p:nvSpPr>
        <p:spPr>
          <a:xfrm>
            <a:off x="3452772" y="377331"/>
            <a:ext cx="5222988" cy="1186944"/>
          </a:xfrm>
          <a:prstGeom prst="rect">
            <a:avLst/>
          </a:prstGeom>
          <a:noFill/>
        </p:spPr>
        <p:txBody>
          <a:bodyPr wrap="square" rtlCol="0" anchor="ctr">
            <a:noAutofit/>
          </a:bodyPr>
          <a:lstStyle/>
          <a:p>
            <a:pPr>
              <a:spcAft>
                <a:spcPts val="1800"/>
              </a:spcAft>
            </a:pPr>
            <a:r>
              <a:rPr lang="es-MX" sz="2600" b="0" i="0" strike="noStrike" cap="none" spc="0" baseline="0" dirty="0">
                <a:solidFill>
                  <a:srgbClr val="29628F"/>
                </a:solidFill>
                <a:effectLst/>
                <a:latin typeface="Arial"/>
                <a:ea typeface="Arial"/>
                <a:cs typeface="Arial"/>
              </a:rPr>
              <a:t>Copagos: suministro de 90 días </a:t>
            </a:r>
            <a:r>
              <a:rPr lang="es-MX" sz="1400" b="0" i="0" strike="noStrike" cap="none" spc="0" baseline="0" dirty="0">
                <a:solidFill>
                  <a:srgbClr val="29628F"/>
                </a:solidFill>
                <a:effectLst/>
                <a:latin typeface="Arial"/>
                <a:ea typeface="Arial"/>
                <a:cs typeface="Arial"/>
              </a:rPr>
              <a:t>en farmacias Retail-</a:t>
            </a:r>
            <a:r>
              <a:rPr lang="es-MX" sz="1400" b="0" i="1" strike="noStrike" cap="none" spc="0" baseline="0" dirty="0">
                <a:solidFill>
                  <a:srgbClr val="29628F"/>
                </a:solidFill>
                <a:effectLst/>
                <a:latin typeface="Arial"/>
                <a:ea typeface="Arial"/>
                <a:cs typeface="Arial"/>
              </a:rPr>
              <a:t>Plus </a:t>
            </a:r>
            <a:r>
              <a:rPr lang="es-MX" sz="1400" b="0" i="0" strike="noStrike" cap="none" spc="0" baseline="0" dirty="0">
                <a:solidFill>
                  <a:srgbClr val="29628F"/>
                </a:solidFill>
                <a:effectLst/>
                <a:latin typeface="Arial"/>
                <a:ea typeface="Arial"/>
                <a:cs typeface="Arial"/>
              </a:rPr>
              <a:t>o farmacias de servicio por correo CVS</a:t>
            </a:r>
            <a:endParaRPr lang="en-US" sz="2600" dirty="0">
              <a:solidFill>
                <a:srgbClr val="29628F"/>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758921F4-377D-914E-AB7E-F8F53BB6436E}"/>
              </a:ext>
            </a:extLst>
          </p:cNvPr>
          <p:cNvGraphicFramePr>
            <a:graphicFrameLocks noGrp="1"/>
          </p:cNvGraphicFramePr>
          <p:nvPr>
            <p:extLst>
              <p:ext uri="{D42A27DB-BD31-4B8C-83A1-F6EECF244321}">
                <p14:modId xmlns:p14="http://schemas.microsoft.com/office/powerpoint/2010/main" val="955252536"/>
              </p:ext>
            </p:extLst>
          </p:nvPr>
        </p:nvGraphicFramePr>
        <p:xfrm>
          <a:off x="3846623" y="1941606"/>
          <a:ext cx="4435286" cy="2250440"/>
        </p:xfrm>
        <a:graphic>
          <a:graphicData uri="http://schemas.openxmlformats.org/drawingml/2006/table">
            <a:tbl>
              <a:tblPr firstRow="1" bandRow="1">
                <a:tableStyleId>{3B4B98B0-60AC-42C2-AFA5-B58CD77FA1E5}</a:tableStyleId>
              </a:tblPr>
              <a:tblGrid>
                <a:gridCol w="2278423">
                  <a:extLst>
                    <a:ext uri="{9D8B030D-6E8A-4147-A177-3AD203B41FA5}">
                      <a16:colId xmlns:a16="http://schemas.microsoft.com/office/drawing/2014/main" val="20000"/>
                    </a:ext>
                  </a:extLst>
                </a:gridCol>
                <a:gridCol w="2156863">
                  <a:extLst>
                    <a:ext uri="{9D8B030D-6E8A-4147-A177-3AD203B41FA5}">
                      <a16:colId xmlns:a16="http://schemas.microsoft.com/office/drawing/2014/main" val="20001"/>
                    </a:ext>
                  </a:extLst>
                </a:gridCol>
              </a:tblGrid>
              <a:tr h="370840">
                <a:tc>
                  <a:txBody>
                    <a:bodyPr/>
                    <a:lstStyle/>
                    <a:p>
                      <a:pPr algn="ctr"/>
                      <a:r>
                        <a:rPr lang="es-MX" sz="1350" b="1" i="0" strike="noStrike" cap="none" spc="0" baseline="0" dirty="0">
                          <a:solidFill>
                            <a:srgbClr val="000000"/>
                          </a:solidFill>
                          <a:effectLst/>
                          <a:latin typeface="Calibri"/>
                          <a:ea typeface="Calibri"/>
                          <a:cs typeface="Calibri"/>
                        </a:rPr>
                        <a:t>Nivel de medicamento</a:t>
                      </a:r>
                      <a:endParaRPr lang="en-US" dirty="0">
                        <a:latin typeface="Arial" panose="020B0604020202020204" pitchFamily="34" charset="0"/>
                        <a:cs typeface="Arial" panose="020B0604020202020204" pitchFamily="34" charset="0"/>
                      </a:endParaRPr>
                    </a:p>
                  </a:txBody>
                  <a:tcPr anchor="ctr"/>
                </a:tc>
                <a:tc>
                  <a:txBody>
                    <a:bodyPr/>
                    <a:lstStyle/>
                    <a:p>
                      <a:pPr marL="0" marR="0" lvl="0" indent="0" algn="ctr" defTabSz="685800" rtl="0" eaLnBrk="1" fontAlgn="auto" latinLnBrk="0" hangingPunct="1">
                        <a:lnSpc>
                          <a:spcPct val="100000"/>
                        </a:lnSpc>
                        <a:spcBef>
                          <a:spcPct val="0"/>
                        </a:spcBef>
                        <a:spcAft>
                          <a:spcPct val="0"/>
                        </a:spcAft>
                        <a:buClrTx/>
                        <a:buSzTx/>
                        <a:buFontTx/>
                        <a:buNone/>
                        <a:defRPr/>
                      </a:pPr>
                      <a:r>
                        <a:rPr lang="es-MX" sz="1350" b="1" i="0" strike="noStrike" cap="none" spc="0" baseline="0">
                          <a:solidFill>
                            <a:srgbClr val="000000"/>
                          </a:solidFill>
                          <a:effectLst/>
                          <a:latin typeface="Calibri"/>
                          <a:ea typeface="Calibri"/>
                          <a:cs typeface="Calibri"/>
                        </a:rPr>
                        <a:t>Copago</a:t>
                      </a:r>
                      <a:endParaRPr lang="en-US">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370840">
                <a:tc>
                  <a:txBody>
                    <a:bodyPr/>
                    <a:lstStyle/>
                    <a:p>
                      <a:pPr algn="ctr"/>
                      <a:r>
                        <a:rPr lang="es-MX" sz="1350" b="0" i="0" strike="noStrike" cap="none" spc="0" baseline="0">
                          <a:solidFill>
                            <a:srgbClr val="000000"/>
                          </a:solidFill>
                          <a:effectLst/>
                          <a:latin typeface="Calibri"/>
                          <a:ea typeface="Calibri"/>
                          <a:cs typeface="Calibri"/>
                        </a:rPr>
                        <a:t>Genérico</a:t>
                      </a:r>
                      <a:endParaRPr lang="en-US">
                        <a:latin typeface="Arial" panose="020B0604020202020204" pitchFamily="34" charset="0"/>
                        <a:cs typeface="Arial" panose="020B0604020202020204" pitchFamily="34" charset="0"/>
                      </a:endParaRPr>
                    </a:p>
                  </a:txBody>
                  <a:tcPr anchor="ctr"/>
                </a:tc>
                <a:tc>
                  <a:txBody>
                    <a:bodyPr/>
                    <a:lstStyle/>
                    <a:p>
                      <a:pPr algn="ctr"/>
                      <a:r>
                        <a:rPr lang="es-MX" sz="1350" b="0" i="0" strike="noStrike" cap="none" spc="0" baseline="0">
                          <a:solidFill>
                            <a:srgbClr val="000000"/>
                          </a:solidFill>
                          <a:effectLst/>
                          <a:latin typeface="Calibri"/>
                          <a:ea typeface="Calibri"/>
                          <a:cs typeface="Calibri"/>
                        </a:rPr>
                        <a:t>$15</a:t>
                      </a:r>
                      <a:endParaRPr lang="en-US">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370840">
                <a:tc>
                  <a:txBody>
                    <a:bodyPr/>
                    <a:lstStyle/>
                    <a:p>
                      <a:pPr algn="ctr"/>
                      <a:r>
                        <a:rPr lang="es-MX" sz="1350" b="0" i="0" strike="noStrike" cap="none" spc="0" baseline="0">
                          <a:solidFill>
                            <a:srgbClr val="000000"/>
                          </a:solidFill>
                          <a:effectLst/>
                          <a:latin typeface="Calibri"/>
                          <a:ea typeface="Calibri"/>
                          <a:cs typeface="Calibri"/>
                        </a:rPr>
                        <a:t>Medicamentos de marca preferida</a:t>
                      </a:r>
                      <a:endParaRPr lang="en-US">
                        <a:latin typeface="Arial" panose="020B0604020202020204" pitchFamily="34" charset="0"/>
                        <a:cs typeface="Arial" panose="020B0604020202020204" pitchFamily="34" charset="0"/>
                      </a:endParaRPr>
                    </a:p>
                  </a:txBody>
                  <a:tcPr anchor="ctr"/>
                </a:tc>
                <a:tc>
                  <a:txBody>
                    <a:bodyPr/>
                    <a:lstStyle/>
                    <a:p>
                      <a:pPr algn="ctr"/>
                      <a:r>
                        <a:rPr lang="es-MX" sz="1350" b="0" i="0" strike="noStrike" cap="none" spc="0" baseline="0">
                          <a:solidFill>
                            <a:srgbClr val="000000"/>
                          </a:solidFill>
                          <a:effectLst/>
                          <a:latin typeface="Calibri"/>
                          <a:ea typeface="Calibri"/>
                          <a:cs typeface="Calibri"/>
                        </a:rPr>
                        <a:t>$70</a:t>
                      </a:r>
                      <a:endParaRPr lang="en-US">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370840">
                <a:tc>
                  <a:txBody>
                    <a:bodyPr/>
                    <a:lstStyle/>
                    <a:p>
                      <a:pPr algn="ctr"/>
                      <a:r>
                        <a:rPr lang="es-MX" sz="1350" b="0" i="0" strike="noStrike" cap="none" spc="0" baseline="0">
                          <a:solidFill>
                            <a:srgbClr val="000000"/>
                          </a:solidFill>
                          <a:effectLst/>
                          <a:latin typeface="Calibri"/>
                          <a:ea typeface="Calibri"/>
                          <a:cs typeface="Calibri"/>
                        </a:rPr>
                        <a:t>Medicamentos de marca no preferida</a:t>
                      </a:r>
                      <a:endParaRPr lang="en-US">
                        <a:latin typeface="Arial" panose="020B0604020202020204" pitchFamily="34" charset="0"/>
                        <a:cs typeface="Arial" panose="020B0604020202020204" pitchFamily="34" charset="0"/>
                      </a:endParaRPr>
                    </a:p>
                  </a:txBody>
                  <a:tcPr anchor="ctr"/>
                </a:tc>
                <a:tc>
                  <a:txBody>
                    <a:bodyPr/>
                    <a:lstStyle/>
                    <a:p>
                      <a:pPr algn="ctr"/>
                      <a:r>
                        <a:rPr lang="es-MX" sz="1350" b="0" i="0" strike="noStrike" cap="none" spc="0" baseline="0">
                          <a:solidFill>
                            <a:srgbClr val="000000"/>
                          </a:solidFill>
                          <a:effectLst/>
                          <a:latin typeface="Calibri"/>
                          <a:ea typeface="Calibri"/>
                          <a:cs typeface="Calibri"/>
                        </a:rPr>
                        <a:t>$125</a:t>
                      </a:r>
                      <a:endParaRPr lang="en-US">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r h="370840">
                <a:tc>
                  <a:txBody>
                    <a:bodyPr/>
                    <a:lstStyle/>
                    <a:p>
                      <a:pPr algn="ctr"/>
                      <a:r>
                        <a:rPr lang="es-MX" sz="1350" b="0" i="0" strike="noStrike" cap="none" spc="0" baseline="0">
                          <a:solidFill>
                            <a:srgbClr val="000000"/>
                          </a:solidFill>
                          <a:effectLst/>
                          <a:latin typeface="Calibri"/>
                          <a:ea typeface="Calibri"/>
                          <a:cs typeface="Calibri"/>
                        </a:rPr>
                        <a:t>Nivel de especialidad / alto </a:t>
                      </a:r>
                      <a:br>
                        <a:rPr sz="1350"/>
                      </a:br>
                      <a:r>
                        <a:rPr lang="es-MX" sz="1350" b="0" i="0" strike="noStrike" cap="none" spc="0" baseline="0">
                          <a:solidFill>
                            <a:srgbClr val="000000"/>
                          </a:solidFill>
                          <a:effectLst/>
                          <a:latin typeface="Calibri"/>
                          <a:ea typeface="Calibri"/>
                          <a:cs typeface="Calibri"/>
                        </a:rPr>
                        <a:t>costo*</a:t>
                      </a:r>
                      <a:endParaRPr lang="en-US">
                        <a:latin typeface="Arial" panose="020B0604020202020204" pitchFamily="34" charset="0"/>
                        <a:cs typeface="Arial" panose="020B0604020202020204" pitchFamily="34" charset="0"/>
                      </a:endParaRPr>
                    </a:p>
                  </a:txBody>
                  <a:tcPr anchor="ctr"/>
                </a:tc>
                <a:tc>
                  <a:txBody>
                    <a:bodyPr/>
                    <a:lstStyle/>
                    <a:p>
                      <a:pPr algn="ctr"/>
                      <a:r>
                        <a:rPr lang="es-MX" sz="1350" b="0" i="0" strike="noStrike" cap="none" spc="0" baseline="0" dirty="0">
                          <a:solidFill>
                            <a:srgbClr val="000000"/>
                          </a:solidFill>
                          <a:effectLst/>
                          <a:latin typeface="Calibri"/>
                          <a:ea typeface="Calibri"/>
                          <a:cs typeface="Calibri"/>
                        </a:rPr>
                        <a:t>Limitado a un </a:t>
                      </a:r>
                      <a:br>
                        <a:rPr sz="1350" dirty="0"/>
                      </a:br>
                      <a:r>
                        <a:rPr lang="es-MX" sz="1350" b="0" i="0" strike="noStrike" cap="none" spc="0" baseline="0" dirty="0">
                          <a:solidFill>
                            <a:srgbClr val="000000"/>
                          </a:solidFill>
                          <a:effectLst/>
                          <a:latin typeface="Calibri"/>
                          <a:ea typeface="Calibri"/>
                          <a:cs typeface="Calibri"/>
                        </a:rPr>
                        <a:t>suministro de 31 días</a:t>
                      </a:r>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bl>
          </a:graphicData>
        </a:graphic>
      </p:graphicFrame>
      <p:pic>
        <p:nvPicPr>
          <p:cNvPr id="8" name="Picture 7" descr="A close up of a logo&#10;&#10;Description automatically generated">
            <a:extLst>
              <a:ext uri="{FF2B5EF4-FFF2-40B4-BE49-F238E27FC236}">
                <a16:creationId xmlns:a16="http://schemas.microsoft.com/office/drawing/2014/main" id="{9E67209B-63A4-EC42-A237-44FE47525487}"/>
              </a:ext>
            </a:extLst>
          </p:cNvPr>
          <p:cNvPicPr>
            <a:picLocks noChangeAspect="1"/>
          </p:cNvPicPr>
          <p:nvPr/>
        </p:nvPicPr>
        <p:blipFill>
          <a:blip r:embed="rId4"/>
          <a:srcRect l="7066" t="18002" r="62278" b="30168"/>
          <a:stretch>
            <a:fillRect/>
          </a:stretch>
        </p:blipFill>
        <p:spPr>
          <a:xfrm>
            <a:off x="570264" y="904160"/>
            <a:ext cx="2803160" cy="2665895"/>
          </a:xfrm>
          <a:prstGeom prst="rect">
            <a:avLst/>
          </a:prstGeom>
        </p:spPr>
      </p:pic>
    </p:spTree>
    <p:extLst>
      <p:ext uri="{BB962C8B-B14F-4D97-AF65-F5344CB8AC3E}">
        <p14:creationId xmlns:p14="http://schemas.microsoft.com/office/powerpoint/2010/main" val="2997403710"/>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BD64FC7-3E24-3440-9D63-3E8EE8007A7B}"/>
              </a:ext>
            </a:extLst>
          </p:cNvPr>
          <p:cNvPicPr>
            <a:picLocks noChangeAspect="1"/>
          </p:cNvPicPr>
          <p:nvPr/>
        </p:nvPicPr>
        <p:blipFill>
          <a:blip r:embed="rId3"/>
          <a:stretch>
            <a:fillRect/>
          </a:stretch>
        </p:blipFill>
        <p:spPr>
          <a:xfrm>
            <a:off x="0" y="0"/>
            <a:ext cx="9141291" cy="5143500"/>
          </a:xfrm>
          <a:prstGeom prst="rect">
            <a:avLst/>
          </a:prstGeom>
        </p:spPr>
      </p:pic>
      <p:sp>
        <p:nvSpPr>
          <p:cNvPr id="20" name="TextBox 19">
            <a:extLst>
              <a:ext uri="{FF2B5EF4-FFF2-40B4-BE49-F238E27FC236}">
                <a16:creationId xmlns:a16="http://schemas.microsoft.com/office/drawing/2014/main" id="{BB3A8890-BC97-5C46-8B87-F3E1FE954533}"/>
              </a:ext>
            </a:extLst>
          </p:cNvPr>
          <p:cNvSpPr txBox="1"/>
          <p:nvPr/>
        </p:nvSpPr>
        <p:spPr>
          <a:xfrm>
            <a:off x="355980" y="777141"/>
            <a:ext cx="7774029" cy="605070"/>
          </a:xfrm>
          <a:prstGeom prst="rect">
            <a:avLst/>
          </a:prstGeom>
          <a:noFill/>
        </p:spPr>
        <p:txBody>
          <a:bodyPr wrap="square" rtlCol="0" anchor="t">
            <a:noAutofit/>
          </a:bodyPr>
          <a:lstStyle/>
          <a:p>
            <a:pPr>
              <a:spcAft>
                <a:spcPts val="1800"/>
              </a:spcAft>
            </a:pPr>
            <a:r>
              <a:rPr lang="es-MX" sz="2000" b="0" i="0" strike="noStrike" cap="none" spc="0" baseline="0" dirty="0">
                <a:solidFill>
                  <a:srgbClr val="29628F"/>
                </a:solidFill>
                <a:effectLst/>
                <a:latin typeface="Arial"/>
                <a:ea typeface="Arial"/>
                <a:cs typeface="Arial"/>
              </a:rPr>
              <a:t>Etapas del pago del medicamento de la Parte D de Medicare</a:t>
            </a:r>
          </a:p>
        </p:txBody>
      </p:sp>
      <p:sp>
        <p:nvSpPr>
          <p:cNvPr id="6" name="TextBox 5">
            <a:extLst>
              <a:ext uri="{FF2B5EF4-FFF2-40B4-BE49-F238E27FC236}">
                <a16:creationId xmlns:a16="http://schemas.microsoft.com/office/drawing/2014/main" id="{F5DBBC3E-037B-B945-A647-D23592456E2B}"/>
              </a:ext>
            </a:extLst>
          </p:cNvPr>
          <p:cNvSpPr txBox="1"/>
          <p:nvPr/>
        </p:nvSpPr>
        <p:spPr>
          <a:xfrm>
            <a:off x="355980" y="1424636"/>
            <a:ext cx="7991315" cy="347472"/>
          </a:xfrm>
          <a:prstGeom prst="rect">
            <a:avLst/>
          </a:prstGeom>
          <a:noFill/>
        </p:spPr>
        <p:txBody>
          <a:bodyPr wrap="square" rtlCol="0">
            <a:spAutoFit/>
          </a:bodyPr>
          <a:lstStyle/>
          <a:p>
            <a:pPr>
              <a:lnSpc>
                <a:spcPct val="120000"/>
              </a:lnSpc>
              <a:spcAft>
                <a:spcPts val="600"/>
              </a:spcAft>
            </a:pPr>
            <a:r>
              <a:rPr lang="es-MX" sz="1400" b="0" i="0" strike="noStrike" cap="none" spc="0" baseline="0">
                <a:solidFill>
                  <a:srgbClr val="262626"/>
                </a:solidFill>
                <a:effectLst/>
                <a:latin typeface="Arial"/>
                <a:ea typeface="Arial"/>
                <a:cs typeface="Arial"/>
              </a:rPr>
              <a:t>Participante: Usted paga copagos o menos en todas las etapas en 2022.</a:t>
            </a:r>
          </a:p>
        </p:txBody>
      </p:sp>
      <p:cxnSp>
        <p:nvCxnSpPr>
          <p:cNvPr id="8" name="Straight Connector 7">
            <a:extLst>
              <a:ext uri="{FF2B5EF4-FFF2-40B4-BE49-F238E27FC236}">
                <a16:creationId xmlns:a16="http://schemas.microsoft.com/office/drawing/2014/main" id="{D3126D9C-C33F-984D-BEDC-D9B36A46600C}"/>
              </a:ext>
            </a:extLst>
          </p:cNvPr>
          <p:cNvCxnSpPr/>
          <p:nvPr/>
        </p:nvCxnSpPr>
        <p:spPr>
          <a:xfrm flipH="1">
            <a:off x="2292965" y="1995310"/>
            <a:ext cx="0" cy="2451271"/>
          </a:xfrm>
          <a:prstGeom prst="line">
            <a:avLst/>
          </a:prstGeom>
          <a:ln>
            <a:solidFill>
              <a:schemeClr val="bg1">
                <a:lumMod val="75000"/>
              </a:schemeClr>
            </a:solidFill>
            <a:head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D09E615-0F20-8F4C-AFCB-084997E00B32}"/>
              </a:ext>
            </a:extLst>
          </p:cNvPr>
          <p:cNvCxnSpPr/>
          <p:nvPr/>
        </p:nvCxnSpPr>
        <p:spPr>
          <a:xfrm flipH="1">
            <a:off x="4572000" y="1995310"/>
            <a:ext cx="0" cy="2451271"/>
          </a:xfrm>
          <a:prstGeom prst="line">
            <a:avLst/>
          </a:prstGeom>
          <a:ln>
            <a:solidFill>
              <a:schemeClr val="bg1">
                <a:lumMod val="75000"/>
              </a:schemeClr>
            </a:solidFill>
            <a:head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470C40A-AE5D-7041-99E4-78422F5E179E}"/>
              </a:ext>
            </a:extLst>
          </p:cNvPr>
          <p:cNvCxnSpPr/>
          <p:nvPr/>
        </p:nvCxnSpPr>
        <p:spPr>
          <a:xfrm flipH="1">
            <a:off x="6858000" y="1995310"/>
            <a:ext cx="0" cy="2451271"/>
          </a:xfrm>
          <a:prstGeom prst="line">
            <a:avLst/>
          </a:prstGeom>
          <a:ln>
            <a:solidFill>
              <a:schemeClr val="bg1">
                <a:lumMod val="75000"/>
              </a:schemeClr>
            </a:solidFill>
            <a:headEnd type="non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026965B-E423-114B-B1B8-2B1D30355B04}"/>
              </a:ext>
            </a:extLst>
          </p:cNvPr>
          <p:cNvSpPr txBox="1"/>
          <p:nvPr/>
        </p:nvSpPr>
        <p:spPr>
          <a:xfrm>
            <a:off x="4633045" y="3201815"/>
            <a:ext cx="2200883" cy="1554480"/>
          </a:xfrm>
          <a:prstGeom prst="rect">
            <a:avLst/>
          </a:prstGeom>
          <a:noFill/>
        </p:spPr>
        <p:txBody>
          <a:bodyPr wrap="square" rtlCol="0">
            <a:spAutoFit/>
          </a:bodyPr>
          <a:lstStyle/>
          <a:p>
            <a:pPr algn="ctr"/>
            <a:r>
              <a:rPr lang="es-MX" sz="1600" b="0" i="0" strike="noStrike" cap="none" spc="0" baseline="0">
                <a:solidFill>
                  <a:srgbClr val="29628F"/>
                </a:solidFill>
                <a:effectLst/>
                <a:latin typeface="Arial"/>
                <a:ea typeface="Arial"/>
                <a:cs typeface="Arial"/>
              </a:rPr>
              <a:t>Espacio de cobertura (agujero de dona: $4,430-$7,050)</a:t>
            </a:r>
          </a:p>
          <a:p>
            <a:pPr algn="ctr"/>
            <a:endParaRPr lang="en-US" sz="1600" b="1">
              <a:solidFill>
                <a:schemeClr val="tx1">
                  <a:lumMod val="85000"/>
                  <a:lumOff val="15000"/>
                </a:schemeClr>
              </a:solidFill>
              <a:latin typeface="Arial" panose="020B0604020202020204" pitchFamily="34" charset="0"/>
              <a:cs typeface="Arial" panose="020B0604020202020204" pitchFamily="34" charset="0"/>
            </a:endParaRPr>
          </a:p>
          <a:p>
            <a:pPr algn="ctr"/>
            <a:r>
              <a:rPr lang="es-MX" sz="1600" b="1" i="0" strike="noStrike" cap="none" spc="0" baseline="0">
                <a:solidFill>
                  <a:srgbClr val="07080B"/>
                </a:solidFill>
                <a:effectLst/>
                <a:latin typeface="Arial"/>
                <a:ea typeface="Arial"/>
                <a:cs typeface="Arial"/>
              </a:rPr>
              <a:t>Usted paga su copago</a:t>
            </a:r>
            <a:endParaRPr lang="en-US" sz="1600" b="1">
              <a:solidFill>
                <a:schemeClr val="tx1">
                  <a:lumMod val="85000"/>
                  <a:lumOff val="15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AC179F27-57D0-E242-9649-7773BB8B47F0}"/>
              </a:ext>
            </a:extLst>
          </p:cNvPr>
          <p:cNvSpPr txBox="1"/>
          <p:nvPr/>
        </p:nvSpPr>
        <p:spPr>
          <a:xfrm>
            <a:off x="6901293" y="3201815"/>
            <a:ext cx="2200883" cy="1310640"/>
          </a:xfrm>
          <a:prstGeom prst="rect">
            <a:avLst/>
          </a:prstGeom>
          <a:noFill/>
        </p:spPr>
        <p:txBody>
          <a:bodyPr wrap="square" rtlCol="0">
            <a:spAutoFit/>
          </a:bodyPr>
          <a:lstStyle/>
          <a:p>
            <a:pPr algn="ctr"/>
            <a:r>
              <a:rPr lang="es-MX" sz="1600" b="0" i="0" strike="noStrike" cap="none" spc="0" baseline="0">
                <a:solidFill>
                  <a:srgbClr val="29628F"/>
                </a:solidFill>
                <a:effectLst/>
                <a:latin typeface="Arial"/>
                <a:ea typeface="Arial"/>
                <a:cs typeface="Arial"/>
              </a:rPr>
              <a:t>Etapa catastrófica (más de $7,050)</a:t>
            </a:r>
          </a:p>
          <a:p>
            <a:pPr algn="ctr"/>
            <a:endParaRPr lang="en-US" sz="1600" b="1">
              <a:solidFill>
                <a:srgbClr val="29628F"/>
              </a:solidFill>
              <a:latin typeface="Arial" panose="020B0604020202020204" pitchFamily="34" charset="0"/>
              <a:cs typeface="Arial" panose="020B0604020202020204" pitchFamily="34" charset="0"/>
            </a:endParaRPr>
          </a:p>
          <a:p>
            <a:pPr algn="ctr"/>
            <a:r>
              <a:rPr lang="es-MX" sz="1600" b="1" i="0" strike="noStrike" cap="none" spc="0" baseline="0">
                <a:solidFill>
                  <a:srgbClr val="000000"/>
                </a:solidFill>
                <a:effectLst/>
                <a:latin typeface="Arial"/>
                <a:ea typeface="Arial"/>
                <a:cs typeface="Arial"/>
              </a:rPr>
              <a:t>Usted paga su </a:t>
            </a:r>
            <a:br>
              <a:rPr sz="1600"/>
            </a:br>
            <a:r>
              <a:rPr lang="es-MX" sz="1600" b="1" i="0" strike="noStrike" cap="none" spc="0" baseline="0">
                <a:solidFill>
                  <a:srgbClr val="000000"/>
                </a:solidFill>
                <a:effectLst/>
                <a:latin typeface="Arial"/>
                <a:ea typeface="Arial"/>
                <a:cs typeface="Arial"/>
              </a:rPr>
              <a:t>copago o menos</a:t>
            </a:r>
            <a:endParaRPr lang="en-US" sz="1600" b="1">
              <a:solidFill>
                <a:schemeClr val="tx1">
                  <a:lumMod val="85000"/>
                  <a:lumOff val="15000"/>
                </a:schemeClr>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D9605D4C-336D-FA43-8840-7A5C55126B63}"/>
              </a:ext>
            </a:extLst>
          </p:cNvPr>
          <p:cNvSpPr txBox="1"/>
          <p:nvPr/>
        </p:nvSpPr>
        <p:spPr>
          <a:xfrm>
            <a:off x="2330239" y="3201815"/>
            <a:ext cx="2200883" cy="1554480"/>
          </a:xfrm>
          <a:prstGeom prst="rect">
            <a:avLst/>
          </a:prstGeom>
          <a:noFill/>
        </p:spPr>
        <p:txBody>
          <a:bodyPr wrap="square" rtlCol="0">
            <a:spAutoFit/>
          </a:bodyPr>
          <a:lstStyle/>
          <a:p>
            <a:pPr algn="ctr"/>
            <a:r>
              <a:rPr lang="es-MX" sz="1600" b="0" i="0" strike="noStrike" cap="none" spc="0" baseline="0">
                <a:solidFill>
                  <a:srgbClr val="29628F"/>
                </a:solidFill>
                <a:effectLst/>
                <a:latin typeface="Arial"/>
                <a:ea typeface="Arial"/>
                <a:cs typeface="Arial"/>
              </a:rPr>
              <a:t>Etapa límite de cobertura inicial ($4,430)</a:t>
            </a:r>
          </a:p>
          <a:p>
            <a:pPr algn="ctr"/>
            <a:endParaRPr lang="en-US" sz="1600" b="1">
              <a:solidFill>
                <a:schemeClr val="tx1">
                  <a:lumMod val="85000"/>
                  <a:lumOff val="15000"/>
                </a:schemeClr>
              </a:solidFill>
              <a:latin typeface="Arial" panose="020B0604020202020204" pitchFamily="34" charset="0"/>
              <a:cs typeface="Arial" panose="020B0604020202020204" pitchFamily="34" charset="0"/>
            </a:endParaRPr>
          </a:p>
          <a:p>
            <a:pPr algn="ctr"/>
            <a:r>
              <a:rPr lang="es-MX" sz="1600" b="1" i="0" strike="noStrike" cap="none" spc="0" baseline="0">
                <a:solidFill>
                  <a:srgbClr val="000000"/>
                </a:solidFill>
                <a:effectLst/>
                <a:latin typeface="Arial"/>
                <a:ea typeface="Arial"/>
                <a:cs typeface="Arial"/>
              </a:rPr>
              <a:t>Usted paga su copago</a:t>
            </a:r>
            <a:endParaRPr lang="en-US" sz="1600" b="1">
              <a:solidFill>
                <a:schemeClr val="tx1">
                  <a:lumMod val="85000"/>
                  <a:lumOff val="15000"/>
                </a:schemeClr>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01AC6D02-C910-BA41-803B-D92CEFF66272}"/>
              </a:ext>
            </a:extLst>
          </p:cNvPr>
          <p:cNvSpPr txBox="1"/>
          <p:nvPr/>
        </p:nvSpPr>
        <p:spPr>
          <a:xfrm>
            <a:off x="44241" y="3201815"/>
            <a:ext cx="2200883" cy="1554480"/>
          </a:xfrm>
          <a:prstGeom prst="rect">
            <a:avLst/>
          </a:prstGeom>
          <a:noFill/>
        </p:spPr>
        <p:txBody>
          <a:bodyPr wrap="square" rtlCol="0">
            <a:spAutoFit/>
          </a:bodyPr>
          <a:lstStyle/>
          <a:p>
            <a:pPr algn="ctr"/>
            <a:r>
              <a:rPr lang="es-MX" sz="1600" b="0" i="0" strike="noStrike" cap="none" spc="0" baseline="0">
                <a:solidFill>
                  <a:srgbClr val="29628F"/>
                </a:solidFill>
                <a:effectLst/>
                <a:latin typeface="Arial"/>
                <a:ea typeface="Arial"/>
                <a:cs typeface="Arial"/>
              </a:rPr>
              <a:t>Etapa de deducible ($480 para 2022)</a:t>
            </a:r>
          </a:p>
          <a:p>
            <a:pPr algn="ctr"/>
            <a:endParaRPr lang="en-US" sz="1600" b="1">
              <a:solidFill>
                <a:srgbClr val="29628F"/>
              </a:solidFill>
              <a:latin typeface="Arial" panose="020B0604020202020204" pitchFamily="34" charset="0"/>
              <a:cs typeface="Arial" panose="020B0604020202020204" pitchFamily="34" charset="0"/>
            </a:endParaRPr>
          </a:p>
          <a:p>
            <a:pPr algn="ctr"/>
            <a:r>
              <a:rPr lang="es-MX" sz="1600" b="1" i="0" strike="noStrike" cap="none" spc="0" baseline="0">
                <a:solidFill>
                  <a:srgbClr val="000000"/>
                </a:solidFill>
                <a:effectLst/>
                <a:latin typeface="Arial"/>
                <a:ea typeface="Arial"/>
                <a:cs typeface="Arial"/>
              </a:rPr>
              <a:t>No deducible, </a:t>
            </a:r>
            <a:br>
              <a:rPr sz="1600"/>
            </a:br>
            <a:r>
              <a:rPr lang="es-MX" sz="1600" b="1" i="0" strike="noStrike" cap="none" spc="0" baseline="0">
                <a:solidFill>
                  <a:srgbClr val="000000"/>
                </a:solidFill>
                <a:effectLst/>
                <a:latin typeface="Arial"/>
                <a:ea typeface="Arial"/>
                <a:cs typeface="Arial"/>
              </a:rPr>
              <a:t>usted paga su copago</a:t>
            </a:r>
            <a:endParaRPr lang="en-US" sz="1600" b="1">
              <a:solidFill>
                <a:schemeClr val="tx1">
                  <a:lumMod val="85000"/>
                  <a:lumOff val="15000"/>
                </a:schemeClr>
              </a:solidFill>
              <a:latin typeface="Arial" panose="020B0604020202020204" pitchFamily="34" charset="0"/>
              <a:cs typeface="Arial" panose="020B0604020202020204" pitchFamily="34" charset="0"/>
            </a:endParaRPr>
          </a:p>
        </p:txBody>
      </p:sp>
      <p:sp>
        <p:nvSpPr>
          <p:cNvPr id="42" name="Oval 41">
            <a:extLst>
              <a:ext uri="{FF2B5EF4-FFF2-40B4-BE49-F238E27FC236}">
                <a16:creationId xmlns:a16="http://schemas.microsoft.com/office/drawing/2014/main" id="{A201921F-4DAA-4646-B27E-C5EE56B31323}"/>
              </a:ext>
            </a:extLst>
          </p:cNvPr>
          <p:cNvSpPr/>
          <p:nvPr/>
        </p:nvSpPr>
        <p:spPr>
          <a:xfrm>
            <a:off x="674203" y="1995310"/>
            <a:ext cx="891104" cy="891104"/>
          </a:xfrm>
          <a:prstGeom prst="ellipse">
            <a:avLst/>
          </a:prstGeom>
          <a:solidFill>
            <a:srgbClr val="296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400" b="0" i="0" strike="noStrike" cap="none" spc="0" baseline="0">
                <a:solidFill>
                  <a:srgbClr val="FFFFFF"/>
                </a:solidFill>
                <a:effectLst/>
                <a:latin typeface="Arial"/>
                <a:ea typeface="Arial"/>
                <a:cs typeface="Arial"/>
              </a:rPr>
              <a:t>1</a:t>
            </a:r>
          </a:p>
        </p:txBody>
      </p:sp>
      <p:sp>
        <p:nvSpPr>
          <p:cNvPr id="43" name="Oval 42">
            <a:extLst>
              <a:ext uri="{FF2B5EF4-FFF2-40B4-BE49-F238E27FC236}">
                <a16:creationId xmlns:a16="http://schemas.microsoft.com/office/drawing/2014/main" id="{2EE2B7CE-9414-CC49-BDFE-60AC13174AA3}"/>
              </a:ext>
            </a:extLst>
          </p:cNvPr>
          <p:cNvSpPr/>
          <p:nvPr/>
        </p:nvSpPr>
        <p:spPr>
          <a:xfrm>
            <a:off x="2998668" y="1996717"/>
            <a:ext cx="891104" cy="891104"/>
          </a:xfrm>
          <a:prstGeom prst="ellipse">
            <a:avLst/>
          </a:prstGeom>
          <a:solidFill>
            <a:srgbClr val="296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400" b="0" i="0" strike="noStrike" cap="none" spc="0" baseline="0">
                <a:solidFill>
                  <a:srgbClr val="FFFFFF"/>
                </a:solidFill>
                <a:effectLst/>
                <a:latin typeface="Arial"/>
                <a:ea typeface="Arial"/>
                <a:cs typeface="Arial"/>
              </a:rPr>
              <a:t>2</a:t>
            </a:r>
          </a:p>
        </p:txBody>
      </p:sp>
      <p:sp>
        <p:nvSpPr>
          <p:cNvPr id="44" name="Oval 43">
            <a:extLst>
              <a:ext uri="{FF2B5EF4-FFF2-40B4-BE49-F238E27FC236}">
                <a16:creationId xmlns:a16="http://schemas.microsoft.com/office/drawing/2014/main" id="{DC11F704-CEBF-934E-9834-C5F341CB059A}"/>
              </a:ext>
            </a:extLst>
          </p:cNvPr>
          <p:cNvSpPr/>
          <p:nvPr/>
        </p:nvSpPr>
        <p:spPr>
          <a:xfrm>
            <a:off x="5274318" y="1997243"/>
            <a:ext cx="891104" cy="891104"/>
          </a:xfrm>
          <a:prstGeom prst="ellipse">
            <a:avLst/>
          </a:prstGeom>
          <a:solidFill>
            <a:srgbClr val="296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400" b="0" i="0" strike="noStrike" cap="none" spc="0" baseline="0">
                <a:solidFill>
                  <a:srgbClr val="FFFFFF"/>
                </a:solidFill>
                <a:effectLst/>
                <a:latin typeface="Arial"/>
                <a:ea typeface="Arial"/>
                <a:cs typeface="Arial"/>
              </a:rPr>
              <a:t>3</a:t>
            </a:r>
          </a:p>
        </p:txBody>
      </p:sp>
      <p:sp>
        <p:nvSpPr>
          <p:cNvPr id="45" name="Oval 44">
            <a:extLst>
              <a:ext uri="{FF2B5EF4-FFF2-40B4-BE49-F238E27FC236}">
                <a16:creationId xmlns:a16="http://schemas.microsoft.com/office/drawing/2014/main" id="{65DC98F5-0BA6-1C45-9F40-74E6A50FE9A1}"/>
              </a:ext>
            </a:extLst>
          </p:cNvPr>
          <p:cNvSpPr/>
          <p:nvPr/>
        </p:nvSpPr>
        <p:spPr>
          <a:xfrm>
            <a:off x="7560317" y="1998650"/>
            <a:ext cx="891104" cy="891104"/>
          </a:xfrm>
          <a:prstGeom prst="ellipse">
            <a:avLst/>
          </a:prstGeom>
          <a:solidFill>
            <a:srgbClr val="296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400" b="0" i="0" strike="noStrike" cap="none" spc="0" baseline="0">
                <a:solidFill>
                  <a:srgbClr val="FFFFFF"/>
                </a:solidFill>
                <a:effectLst/>
                <a:latin typeface="Arial"/>
                <a:ea typeface="Arial"/>
                <a:cs typeface="Arial"/>
              </a:rPr>
              <a:t>4</a:t>
            </a:r>
          </a:p>
        </p:txBody>
      </p:sp>
    </p:spTree>
    <p:extLst>
      <p:ext uri="{BB962C8B-B14F-4D97-AF65-F5344CB8AC3E}">
        <p14:creationId xmlns:p14="http://schemas.microsoft.com/office/powerpoint/2010/main" val="4230589250"/>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BD64FC7-3E24-3440-9D63-3E8EE8007A7B}"/>
              </a:ext>
            </a:extLst>
          </p:cNvPr>
          <p:cNvPicPr>
            <a:picLocks noChangeAspect="1"/>
          </p:cNvPicPr>
          <p:nvPr/>
        </p:nvPicPr>
        <p:blipFill>
          <a:blip r:embed="rId3"/>
          <a:stretch>
            <a:fillRect/>
          </a:stretch>
        </p:blipFill>
        <p:spPr>
          <a:xfrm>
            <a:off x="0" y="0"/>
            <a:ext cx="9141291" cy="5143500"/>
          </a:xfrm>
          <a:prstGeom prst="rect">
            <a:avLst/>
          </a:prstGeom>
        </p:spPr>
      </p:pic>
      <p:sp>
        <p:nvSpPr>
          <p:cNvPr id="20" name="TextBox 19">
            <a:extLst>
              <a:ext uri="{FF2B5EF4-FFF2-40B4-BE49-F238E27FC236}">
                <a16:creationId xmlns:a16="http://schemas.microsoft.com/office/drawing/2014/main" id="{BB3A8890-BC97-5C46-8B87-F3E1FE954533}"/>
              </a:ext>
            </a:extLst>
          </p:cNvPr>
          <p:cNvSpPr txBox="1"/>
          <p:nvPr/>
        </p:nvSpPr>
        <p:spPr>
          <a:xfrm>
            <a:off x="416941" y="228433"/>
            <a:ext cx="8438301" cy="570464"/>
          </a:xfrm>
          <a:prstGeom prst="rect">
            <a:avLst/>
          </a:prstGeom>
          <a:noFill/>
        </p:spPr>
        <p:txBody>
          <a:bodyPr wrap="square" rtlCol="0" anchor="t">
            <a:noAutofit/>
          </a:bodyPr>
          <a:lstStyle/>
          <a:p>
            <a:pPr>
              <a:spcAft>
                <a:spcPts val="1800"/>
              </a:spcAft>
            </a:pPr>
            <a:r>
              <a:rPr lang="es-MX" sz="2800" b="0" i="0" strike="noStrike" cap="none" spc="0" baseline="0" dirty="0">
                <a:solidFill>
                  <a:srgbClr val="29628F"/>
                </a:solidFill>
                <a:effectLst/>
                <a:latin typeface="Arial"/>
                <a:ea typeface="Arial"/>
                <a:cs typeface="Arial"/>
              </a:rPr>
              <a:t>Ejemplo de etapa del medicamento de Medicare</a:t>
            </a:r>
          </a:p>
        </p:txBody>
      </p:sp>
      <p:sp>
        <p:nvSpPr>
          <p:cNvPr id="6" name="TextBox 5">
            <a:extLst>
              <a:ext uri="{FF2B5EF4-FFF2-40B4-BE49-F238E27FC236}">
                <a16:creationId xmlns:a16="http://schemas.microsoft.com/office/drawing/2014/main" id="{F5DBBC3E-037B-B945-A647-D23592456E2B}"/>
              </a:ext>
            </a:extLst>
          </p:cNvPr>
          <p:cNvSpPr txBox="1"/>
          <p:nvPr/>
        </p:nvSpPr>
        <p:spPr>
          <a:xfrm>
            <a:off x="355981" y="864815"/>
            <a:ext cx="7898003" cy="731520"/>
          </a:xfrm>
          <a:prstGeom prst="rect">
            <a:avLst/>
          </a:prstGeom>
          <a:noFill/>
        </p:spPr>
        <p:txBody>
          <a:bodyPr wrap="square" rtlCol="0">
            <a:spAutoFit/>
          </a:bodyPr>
          <a:lstStyle/>
          <a:p>
            <a:pPr defTabSz="514350"/>
            <a:r>
              <a:rPr lang="es-MX" sz="1400" b="0" i="0" strike="noStrike" cap="none" spc="0" baseline="0" dirty="0">
                <a:solidFill>
                  <a:srgbClr val="29628E"/>
                </a:solidFill>
                <a:effectLst/>
                <a:latin typeface="Roboto-Thin"/>
                <a:ea typeface="Roboto-Thin"/>
                <a:cs typeface="Roboto-Thin"/>
              </a:rPr>
              <a:t>Ronald toma Forteo (marca no preferida) con un suministro de 31 días. </a:t>
            </a:r>
          </a:p>
          <a:p>
            <a:pPr defTabSz="514350"/>
            <a:r>
              <a:rPr lang="es-MX" sz="1400" b="0" i="0" strike="noStrike" cap="none" spc="0" baseline="0" dirty="0">
                <a:solidFill>
                  <a:srgbClr val="29628E"/>
                </a:solidFill>
                <a:effectLst/>
                <a:latin typeface="Roboto-Thin"/>
                <a:ea typeface="Roboto-Thin"/>
                <a:cs typeface="Roboto-Thin"/>
              </a:rPr>
              <a:t>El costo de este medicamento es de $1,013. </a:t>
            </a:r>
          </a:p>
          <a:p>
            <a:pPr defTabSz="514350"/>
            <a:r>
              <a:rPr lang="es-MX" sz="1400" b="0" i="0" strike="noStrike" cap="none" spc="0" baseline="0" dirty="0">
                <a:solidFill>
                  <a:srgbClr val="29628E"/>
                </a:solidFill>
                <a:effectLst/>
                <a:latin typeface="Roboto-Thin"/>
                <a:ea typeface="Roboto-Thin"/>
                <a:cs typeface="Roboto-Thin"/>
              </a:rPr>
              <a:t>Esto es lo que ocurriría con un plan del “mercado” frente a TRS-Care Medicare Rx </a:t>
            </a:r>
          </a:p>
        </p:txBody>
      </p:sp>
      <p:graphicFrame>
        <p:nvGraphicFramePr>
          <p:cNvPr id="7" name="object 2">
            <a:extLst>
              <a:ext uri="{FF2B5EF4-FFF2-40B4-BE49-F238E27FC236}">
                <a16:creationId xmlns:a16="http://schemas.microsoft.com/office/drawing/2014/main" id="{89C2FF93-8F00-43D5-AD82-3F9E087B0658}"/>
              </a:ext>
            </a:extLst>
          </p:cNvPr>
          <p:cNvGraphicFramePr>
            <a:graphicFrameLocks noGrp="1"/>
          </p:cNvGraphicFramePr>
          <p:nvPr>
            <p:extLst>
              <p:ext uri="{D42A27DB-BD31-4B8C-83A1-F6EECF244321}">
                <p14:modId xmlns:p14="http://schemas.microsoft.com/office/powerpoint/2010/main" val="2909425335"/>
              </p:ext>
            </p:extLst>
          </p:nvPr>
        </p:nvGraphicFramePr>
        <p:xfrm>
          <a:off x="416941" y="1925826"/>
          <a:ext cx="7837043" cy="2888183"/>
        </p:xfrm>
        <a:graphic>
          <a:graphicData uri="http://schemas.openxmlformats.org/drawingml/2006/table">
            <a:tbl>
              <a:tblPr firstRow="1" bandRow="1">
                <a:tableStyleId>{3B4B98B0-60AC-42C2-AFA5-B58CD77FA1E5}</a:tableStyleId>
              </a:tblPr>
              <a:tblGrid>
                <a:gridCol w="1959261">
                  <a:extLst>
                    <a:ext uri="{9D8B030D-6E8A-4147-A177-3AD203B41FA5}">
                      <a16:colId xmlns:a16="http://schemas.microsoft.com/office/drawing/2014/main" val="20000"/>
                    </a:ext>
                  </a:extLst>
                </a:gridCol>
                <a:gridCol w="1959261">
                  <a:extLst>
                    <a:ext uri="{9D8B030D-6E8A-4147-A177-3AD203B41FA5}">
                      <a16:colId xmlns:a16="http://schemas.microsoft.com/office/drawing/2014/main" val="20001"/>
                    </a:ext>
                  </a:extLst>
                </a:gridCol>
                <a:gridCol w="2157611">
                  <a:extLst>
                    <a:ext uri="{9D8B030D-6E8A-4147-A177-3AD203B41FA5}">
                      <a16:colId xmlns:a16="http://schemas.microsoft.com/office/drawing/2014/main" val="720059769"/>
                    </a:ext>
                  </a:extLst>
                </a:gridCol>
                <a:gridCol w="1760910">
                  <a:extLst>
                    <a:ext uri="{9D8B030D-6E8A-4147-A177-3AD203B41FA5}">
                      <a16:colId xmlns:a16="http://schemas.microsoft.com/office/drawing/2014/main" val="4124397485"/>
                    </a:ext>
                  </a:extLst>
                </a:gridCol>
              </a:tblGrid>
              <a:tr h="510743">
                <a:tc>
                  <a:txBody>
                    <a:bodyPr/>
                    <a:lstStyle/>
                    <a:p>
                      <a:pPr marL="271780" algn="ctr">
                        <a:lnSpc>
                          <a:spcPct val="100000"/>
                        </a:lnSpc>
                        <a:spcBef>
                          <a:spcPts val="1850"/>
                        </a:spcBef>
                      </a:pPr>
                      <a:r>
                        <a:rPr lang="es-MX" sz="1400" b="1" i="0" strike="noStrike" cap="none" spc="10" baseline="0">
                          <a:solidFill>
                            <a:srgbClr val="000000"/>
                          </a:solidFill>
                          <a:effectLst/>
                          <a:latin typeface="Calibri"/>
                          <a:ea typeface="Calibri"/>
                          <a:cs typeface="Calibri"/>
                        </a:rPr>
                        <a:t>Fase</a:t>
                      </a:r>
                      <a:endParaRPr lang="en-US" sz="1400" spc="10">
                        <a:solidFill>
                          <a:srgbClr val="FFFFFF"/>
                        </a:solidFill>
                        <a:latin typeface="Roboto-Light"/>
                        <a:cs typeface="Roboto-Light"/>
                      </a:endParaRPr>
                    </a:p>
                  </a:txBody>
                  <a:tcPr marL="0" marR="0" marT="234950" marB="0"/>
                </a:tc>
                <a:tc>
                  <a:txBody>
                    <a:bodyPr/>
                    <a:lstStyle/>
                    <a:p>
                      <a:pPr marL="271780" algn="ctr">
                        <a:lnSpc>
                          <a:spcPct val="100000"/>
                        </a:lnSpc>
                        <a:spcBef>
                          <a:spcPts val="1850"/>
                        </a:spcBef>
                      </a:pPr>
                      <a:r>
                        <a:rPr lang="es-MX" sz="1400" b="1" i="0" strike="noStrike" cap="none" spc="10" baseline="0">
                          <a:solidFill>
                            <a:srgbClr val="000000"/>
                          </a:solidFill>
                          <a:effectLst/>
                          <a:latin typeface="Calibri"/>
                          <a:ea typeface="Calibri"/>
                          <a:cs typeface="Calibri"/>
                        </a:rPr>
                        <a:t>Plan del mercado </a:t>
                      </a:r>
                      <a:endParaRPr sz="1400">
                        <a:latin typeface="Roboto-Light"/>
                        <a:cs typeface="Roboto-Light"/>
                      </a:endParaRPr>
                    </a:p>
                  </a:txBody>
                  <a:tcPr marL="0" marR="0" marT="234950" marB="0"/>
                </a:tc>
                <a:tc>
                  <a:txBody>
                    <a:bodyPr/>
                    <a:lstStyle/>
                    <a:p>
                      <a:pPr marL="271780" marR="0" lvl="0" indent="0" algn="ctr" defTabSz="914400" eaLnBrk="1" fontAlgn="auto" latinLnBrk="0" hangingPunct="1">
                        <a:lnSpc>
                          <a:spcPct val="100000"/>
                        </a:lnSpc>
                        <a:spcBef>
                          <a:spcPts val="1850"/>
                        </a:spcBef>
                        <a:spcAft>
                          <a:spcPct val="0"/>
                        </a:spcAft>
                        <a:buClrTx/>
                        <a:buSzTx/>
                        <a:buFontTx/>
                        <a:buNone/>
                        <a:defRPr/>
                      </a:pPr>
                      <a:r>
                        <a:rPr lang="es-MX" sz="1400" b="1" i="0" strike="noStrike" cap="none" spc="10" baseline="0">
                          <a:solidFill>
                            <a:srgbClr val="000000"/>
                          </a:solidFill>
                          <a:effectLst/>
                          <a:latin typeface="Calibri"/>
                          <a:ea typeface="Calibri"/>
                          <a:cs typeface="Calibri"/>
                        </a:rPr>
                        <a:t>TRS-Care Medicare Rx</a:t>
                      </a:r>
                      <a:endParaRPr lang="en-US" sz="1400">
                        <a:latin typeface="Roboto-Light"/>
                        <a:cs typeface="Roboto-Light"/>
                      </a:endParaRPr>
                    </a:p>
                  </a:txBody>
                  <a:tcPr marL="0" marR="0" marT="234950" marB="0"/>
                </a:tc>
                <a:tc>
                  <a:txBody>
                    <a:bodyPr/>
                    <a:lstStyle/>
                    <a:p>
                      <a:pPr marL="271780" marR="0" lvl="0" indent="0" algn="ctr" defTabSz="914400" eaLnBrk="1" fontAlgn="auto" latinLnBrk="0" hangingPunct="1">
                        <a:lnSpc>
                          <a:spcPct val="100000"/>
                        </a:lnSpc>
                        <a:spcBef>
                          <a:spcPts val="1850"/>
                        </a:spcBef>
                        <a:spcAft>
                          <a:spcPct val="0"/>
                        </a:spcAft>
                        <a:buClrTx/>
                        <a:buSzTx/>
                        <a:buFontTx/>
                        <a:buNone/>
                        <a:defRPr/>
                      </a:pPr>
                      <a:r>
                        <a:rPr lang="es-MX" sz="1400" b="1" i="0" strike="noStrike" cap="none" spc="0" baseline="0">
                          <a:solidFill>
                            <a:srgbClr val="000000"/>
                          </a:solidFill>
                          <a:effectLst/>
                          <a:latin typeface="Calibri"/>
                          <a:ea typeface="Calibri"/>
                          <a:cs typeface="Calibri"/>
                        </a:rPr>
                        <a:t>Ahorros con TRS</a:t>
                      </a:r>
                      <a:endParaRPr lang="en-US" sz="1400">
                        <a:solidFill>
                          <a:schemeClr val="bg1"/>
                        </a:solidFill>
                        <a:latin typeface="Roboto-Light"/>
                        <a:cs typeface="Roboto-Light"/>
                      </a:endParaRPr>
                    </a:p>
                  </a:txBody>
                  <a:tcPr marL="0" marR="0" marT="234950" marB="0"/>
                </a:tc>
                <a:extLst>
                  <a:ext uri="{0D108BD9-81ED-4DB2-BD59-A6C34878D82A}">
                    <a16:rowId xmlns:a16="http://schemas.microsoft.com/office/drawing/2014/main" val="10000"/>
                  </a:ext>
                </a:extLst>
              </a:tr>
              <a:tr h="347962">
                <a:tc>
                  <a:txBody>
                    <a:bodyPr/>
                    <a:lstStyle/>
                    <a:p>
                      <a:pPr marL="271780" algn="ctr">
                        <a:lnSpc>
                          <a:spcPct val="100000"/>
                        </a:lnSpc>
                        <a:spcBef>
                          <a:spcPts val="2250"/>
                        </a:spcBef>
                      </a:pPr>
                      <a:r>
                        <a:rPr lang="es-MX" sz="1350" b="0" i="0" strike="noStrike" cap="none" spc="5" baseline="0">
                          <a:solidFill>
                            <a:srgbClr val="000000"/>
                          </a:solidFill>
                          <a:effectLst/>
                          <a:latin typeface="Calibri"/>
                          <a:ea typeface="Calibri"/>
                          <a:cs typeface="Calibri"/>
                        </a:rPr>
                        <a:t>Deducible</a:t>
                      </a:r>
                      <a:endParaRPr lang="en-US" sz="1350" spc="5">
                        <a:solidFill>
                          <a:srgbClr val="29628E"/>
                        </a:solidFill>
                        <a:latin typeface="Roboto-Light"/>
                        <a:cs typeface="Roboto-Light"/>
                      </a:endParaRPr>
                    </a:p>
                  </a:txBody>
                  <a:tcPr marL="0" marR="0" marT="285750" marB="0" anchor="ctr"/>
                </a:tc>
                <a:tc>
                  <a:txBody>
                    <a:bodyPr/>
                    <a:lstStyle/>
                    <a:p>
                      <a:pPr marL="271780" algn="ctr">
                        <a:lnSpc>
                          <a:spcPct val="100000"/>
                        </a:lnSpc>
                        <a:spcBef>
                          <a:spcPts val="2250"/>
                        </a:spcBef>
                      </a:pPr>
                      <a:r>
                        <a:rPr lang="es-MX" sz="1350" b="0" i="0" strike="noStrike" cap="none" spc="5" baseline="0">
                          <a:solidFill>
                            <a:srgbClr val="000000"/>
                          </a:solidFill>
                          <a:effectLst/>
                          <a:latin typeface="Calibri"/>
                          <a:ea typeface="Calibri"/>
                          <a:cs typeface="Calibri"/>
                        </a:rPr>
                        <a:t>$613.25</a:t>
                      </a:r>
                      <a:endParaRPr lang="en-US" sz="1350" spc="5">
                        <a:solidFill>
                          <a:srgbClr val="29628E"/>
                        </a:solidFill>
                        <a:latin typeface="Roboto-Light"/>
                        <a:cs typeface="Roboto-Light"/>
                      </a:endParaRPr>
                    </a:p>
                  </a:txBody>
                  <a:tcPr marL="0" marR="0" marT="285750" marB="0" anchor="ctr"/>
                </a:tc>
                <a:tc>
                  <a:txBody>
                    <a:bodyPr/>
                    <a:lstStyle/>
                    <a:p>
                      <a:pPr marL="271780" marR="0" lvl="0" indent="0" algn="ctr" defTabSz="914400" eaLnBrk="1" fontAlgn="auto" latinLnBrk="0" hangingPunct="1">
                        <a:lnSpc>
                          <a:spcPct val="100000"/>
                        </a:lnSpc>
                        <a:spcBef>
                          <a:spcPts val="2250"/>
                        </a:spcBef>
                        <a:spcAft>
                          <a:spcPct val="0"/>
                        </a:spcAft>
                        <a:buClrTx/>
                        <a:buSzTx/>
                        <a:buFontTx/>
                        <a:buNone/>
                        <a:defRPr/>
                      </a:pPr>
                      <a:r>
                        <a:rPr lang="es-MX" sz="1350" b="0" i="0" strike="noStrike" cap="none" spc="5" baseline="0">
                          <a:solidFill>
                            <a:srgbClr val="000000"/>
                          </a:solidFill>
                          <a:effectLst/>
                          <a:latin typeface="Calibri"/>
                          <a:ea typeface="Calibri"/>
                          <a:cs typeface="Calibri"/>
                        </a:rPr>
                        <a:t>$50.00</a:t>
                      </a:r>
                      <a:endParaRPr lang="en-US" sz="1350" spc="5">
                        <a:solidFill>
                          <a:srgbClr val="29628E"/>
                        </a:solidFill>
                        <a:latin typeface="Roboto-Light"/>
                        <a:cs typeface="Roboto-Light"/>
                      </a:endParaRPr>
                    </a:p>
                  </a:txBody>
                  <a:tcPr marL="0" marR="0" marT="285750" marB="0" anchor="ctr"/>
                </a:tc>
                <a:tc>
                  <a:txBody>
                    <a:bodyPr/>
                    <a:lstStyle/>
                    <a:p>
                      <a:pPr marL="271780" marR="0" lvl="0" indent="0" algn="ctr" defTabSz="914400" eaLnBrk="1" fontAlgn="auto" latinLnBrk="0" hangingPunct="1">
                        <a:lnSpc>
                          <a:spcPct val="100000"/>
                        </a:lnSpc>
                        <a:spcBef>
                          <a:spcPts val="2250"/>
                        </a:spcBef>
                        <a:spcAft>
                          <a:spcPct val="0"/>
                        </a:spcAft>
                        <a:buClrTx/>
                        <a:buSzTx/>
                        <a:buFontTx/>
                        <a:buNone/>
                        <a:defRPr/>
                      </a:pPr>
                      <a:r>
                        <a:rPr lang="es-MX" sz="1350" b="0" i="0" strike="noStrike" cap="none" spc="5" baseline="0">
                          <a:solidFill>
                            <a:srgbClr val="000000"/>
                          </a:solidFill>
                          <a:effectLst/>
                          <a:latin typeface="Calibri"/>
                          <a:ea typeface="Calibri"/>
                          <a:cs typeface="Calibri"/>
                        </a:rPr>
                        <a:t>$563.25</a:t>
                      </a:r>
                      <a:endParaRPr kumimoji="0" lang="en-US" sz="1350" b="0" i="0" u="none" strike="noStrike" kern="0" cap="none" spc="5" normalizeH="0" baseline="0" noProof="0">
                        <a:ln>
                          <a:noFill/>
                        </a:ln>
                        <a:solidFill>
                          <a:srgbClr val="29628E"/>
                        </a:solidFill>
                        <a:effectLst/>
                        <a:uLnTx/>
                        <a:uFillTx/>
                        <a:latin typeface="Roboto-Light"/>
                        <a:ea typeface="+mn-ea"/>
                        <a:cs typeface="Roboto-Light"/>
                      </a:endParaRPr>
                    </a:p>
                  </a:txBody>
                  <a:tcPr marL="0" marR="0" marT="285750" marB="0" anchor="ctr"/>
                </a:tc>
                <a:extLst>
                  <a:ext uri="{0D108BD9-81ED-4DB2-BD59-A6C34878D82A}">
                    <a16:rowId xmlns:a16="http://schemas.microsoft.com/office/drawing/2014/main" val="10001"/>
                  </a:ext>
                </a:extLst>
              </a:tr>
              <a:tr h="427705">
                <a:tc>
                  <a:txBody>
                    <a:bodyPr/>
                    <a:lstStyle/>
                    <a:p>
                      <a:pPr marL="271780" algn="ctr">
                        <a:lnSpc>
                          <a:spcPct val="100000"/>
                        </a:lnSpc>
                        <a:spcBef>
                          <a:spcPts val="2250"/>
                        </a:spcBef>
                      </a:pPr>
                      <a:r>
                        <a:rPr lang="es-MX" sz="1350" b="0" i="0" strike="noStrike" cap="none" spc="5" baseline="0">
                          <a:solidFill>
                            <a:srgbClr val="000000"/>
                          </a:solidFill>
                          <a:effectLst/>
                          <a:latin typeface="Calibri"/>
                          <a:ea typeface="Calibri"/>
                          <a:cs typeface="Calibri"/>
                        </a:rPr>
                        <a:t>Límite de cobertura inicial</a:t>
                      </a:r>
                      <a:endParaRPr lang="en-US" sz="1350" spc="5">
                        <a:solidFill>
                          <a:srgbClr val="29628E"/>
                        </a:solidFill>
                        <a:latin typeface="Roboto-Light"/>
                        <a:cs typeface="Roboto-Light"/>
                      </a:endParaRPr>
                    </a:p>
                  </a:txBody>
                  <a:tcPr marL="0" marR="0" marT="285750" marB="0" anchor="ctr"/>
                </a:tc>
                <a:tc>
                  <a:txBody>
                    <a:bodyPr/>
                    <a:lstStyle/>
                    <a:p>
                      <a:pPr marL="271780" algn="ctr">
                        <a:lnSpc>
                          <a:spcPct val="100000"/>
                        </a:lnSpc>
                        <a:spcBef>
                          <a:spcPts val="2250"/>
                        </a:spcBef>
                      </a:pPr>
                      <a:r>
                        <a:rPr lang="es-MX" sz="1350" b="0" i="0" strike="noStrike" cap="none" spc="5" baseline="0">
                          <a:solidFill>
                            <a:srgbClr val="000000"/>
                          </a:solidFill>
                          <a:effectLst/>
                          <a:latin typeface="Calibri"/>
                          <a:ea typeface="Calibri"/>
                          <a:cs typeface="Calibri"/>
                        </a:rPr>
                        <a:t>$253.25</a:t>
                      </a:r>
                      <a:endParaRPr lang="en-US" sz="1350" spc="5">
                        <a:solidFill>
                          <a:srgbClr val="29628E"/>
                        </a:solidFill>
                        <a:latin typeface="Roboto-Light"/>
                        <a:cs typeface="Roboto-Light"/>
                      </a:endParaRPr>
                    </a:p>
                  </a:txBody>
                  <a:tcPr marL="0" marR="0" marT="285750" marB="0" anchor="ctr"/>
                </a:tc>
                <a:tc>
                  <a:txBody>
                    <a:bodyPr/>
                    <a:lstStyle/>
                    <a:p>
                      <a:pPr marL="271780" marR="0" lvl="0" indent="0" algn="ctr" defTabSz="914400" eaLnBrk="1" fontAlgn="auto" latinLnBrk="0" hangingPunct="1">
                        <a:lnSpc>
                          <a:spcPct val="100000"/>
                        </a:lnSpc>
                        <a:spcBef>
                          <a:spcPts val="2250"/>
                        </a:spcBef>
                        <a:spcAft>
                          <a:spcPct val="0"/>
                        </a:spcAft>
                        <a:buClrTx/>
                        <a:buSzTx/>
                        <a:buFontTx/>
                        <a:buNone/>
                        <a:defRPr/>
                      </a:pPr>
                      <a:r>
                        <a:rPr lang="es-MX" sz="1350" b="0" i="0" strike="noStrike" cap="none" spc="5" baseline="0">
                          <a:solidFill>
                            <a:srgbClr val="000000"/>
                          </a:solidFill>
                          <a:effectLst/>
                          <a:latin typeface="Calibri"/>
                          <a:ea typeface="Calibri"/>
                          <a:cs typeface="Calibri"/>
                        </a:rPr>
                        <a:t>$50.00</a:t>
                      </a:r>
                      <a:endParaRPr lang="en-US" sz="1350" spc="5">
                        <a:solidFill>
                          <a:srgbClr val="29628E"/>
                        </a:solidFill>
                        <a:latin typeface="Roboto-Light"/>
                        <a:cs typeface="Roboto-Light"/>
                      </a:endParaRPr>
                    </a:p>
                  </a:txBody>
                  <a:tcPr marL="0" marR="0" marT="285750" marB="0" anchor="ctr"/>
                </a:tc>
                <a:tc>
                  <a:txBody>
                    <a:bodyPr/>
                    <a:lstStyle/>
                    <a:p>
                      <a:pPr marL="271780" marR="0" lvl="0" indent="0" algn="ctr" defTabSz="914400" eaLnBrk="1" fontAlgn="auto" latinLnBrk="0" hangingPunct="1">
                        <a:lnSpc>
                          <a:spcPct val="100000"/>
                        </a:lnSpc>
                        <a:spcBef>
                          <a:spcPts val="2250"/>
                        </a:spcBef>
                        <a:spcAft>
                          <a:spcPct val="0"/>
                        </a:spcAft>
                        <a:buClrTx/>
                        <a:buSzTx/>
                        <a:buFontTx/>
                        <a:buNone/>
                        <a:defRPr/>
                      </a:pPr>
                      <a:r>
                        <a:rPr lang="es-MX" sz="1350" b="0" i="0" strike="noStrike" cap="none" spc="5" baseline="0">
                          <a:solidFill>
                            <a:srgbClr val="000000"/>
                          </a:solidFill>
                          <a:effectLst/>
                          <a:latin typeface="Calibri"/>
                          <a:ea typeface="Calibri"/>
                          <a:cs typeface="Calibri"/>
                        </a:rPr>
                        <a:t>$203.25</a:t>
                      </a:r>
                      <a:endParaRPr lang="en-US" sz="1350" spc="5">
                        <a:solidFill>
                          <a:srgbClr val="29628E"/>
                        </a:solidFill>
                        <a:latin typeface="Roboto-Light"/>
                        <a:cs typeface="Roboto-Light"/>
                      </a:endParaRPr>
                    </a:p>
                  </a:txBody>
                  <a:tcPr marL="0" marR="0" marT="285750" marB="0" anchor="ctr"/>
                </a:tc>
                <a:extLst>
                  <a:ext uri="{0D108BD9-81ED-4DB2-BD59-A6C34878D82A}">
                    <a16:rowId xmlns:a16="http://schemas.microsoft.com/office/drawing/2014/main" val="10002"/>
                  </a:ext>
                </a:extLst>
              </a:tr>
              <a:tr h="347962">
                <a:tc>
                  <a:txBody>
                    <a:bodyPr/>
                    <a:lstStyle/>
                    <a:p>
                      <a:pPr marL="271780" algn="ctr">
                        <a:lnSpc>
                          <a:spcPct val="100000"/>
                        </a:lnSpc>
                        <a:spcBef>
                          <a:spcPts val="2250"/>
                        </a:spcBef>
                      </a:pPr>
                      <a:r>
                        <a:rPr lang="es-MX" sz="1350" b="0" i="0" strike="noStrike" cap="none" spc="5" baseline="0">
                          <a:solidFill>
                            <a:srgbClr val="000000"/>
                          </a:solidFill>
                          <a:effectLst/>
                          <a:latin typeface="Calibri"/>
                          <a:ea typeface="Calibri"/>
                          <a:cs typeface="Calibri"/>
                        </a:rPr>
                        <a:t>Brecha “agujero de dona”</a:t>
                      </a:r>
                      <a:endParaRPr lang="en-US" sz="1350" spc="5">
                        <a:solidFill>
                          <a:srgbClr val="29628E"/>
                        </a:solidFill>
                        <a:latin typeface="Roboto-Light"/>
                        <a:cs typeface="Roboto-Light"/>
                      </a:endParaRPr>
                    </a:p>
                  </a:txBody>
                  <a:tcPr marL="0" marR="0" marT="285750" marB="0" anchor="ctr"/>
                </a:tc>
                <a:tc>
                  <a:txBody>
                    <a:bodyPr/>
                    <a:lstStyle/>
                    <a:p>
                      <a:pPr marL="271780" algn="ctr">
                        <a:lnSpc>
                          <a:spcPct val="100000"/>
                        </a:lnSpc>
                        <a:spcBef>
                          <a:spcPts val="2250"/>
                        </a:spcBef>
                      </a:pPr>
                      <a:r>
                        <a:rPr lang="es-MX" sz="1350" b="0" i="0" strike="noStrike" cap="none" spc="5" baseline="0">
                          <a:solidFill>
                            <a:srgbClr val="000000"/>
                          </a:solidFill>
                          <a:effectLst/>
                          <a:latin typeface="Calibri"/>
                          <a:ea typeface="Calibri"/>
                          <a:cs typeface="Calibri"/>
                        </a:rPr>
                        <a:t>$253.25</a:t>
                      </a:r>
                      <a:endParaRPr lang="en-US" sz="1350" spc="5">
                        <a:solidFill>
                          <a:srgbClr val="29628E"/>
                        </a:solidFill>
                        <a:latin typeface="Roboto-Light"/>
                        <a:cs typeface="Roboto-Light"/>
                      </a:endParaRPr>
                    </a:p>
                  </a:txBody>
                  <a:tcPr marL="0" marR="0" marT="285750" marB="0" anchor="ctr"/>
                </a:tc>
                <a:tc>
                  <a:txBody>
                    <a:bodyPr/>
                    <a:lstStyle/>
                    <a:p>
                      <a:pPr marL="271780" marR="0" lvl="0" indent="0" algn="ctr" defTabSz="914400" eaLnBrk="1" fontAlgn="auto" latinLnBrk="0" hangingPunct="1">
                        <a:lnSpc>
                          <a:spcPct val="100000"/>
                        </a:lnSpc>
                        <a:spcBef>
                          <a:spcPts val="2250"/>
                        </a:spcBef>
                        <a:spcAft>
                          <a:spcPct val="0"/>
                        </a:spcAft>
                        <a:buClrTx/>
                        <a:buSzTx/>
                        <a:buFontTx/>
                        <a:buNone/>
                        <a:defRPr/>
                      </a:pPr>
                      <a:r>
                        <a:rPr lang="es-MX" sz="1350" b="0" i="0" strike="noStrike" cap="none" spc="5" baseline="0">
                          <a:solidFill>
                            <a:srgbClr val="000000"/>
                          </a:solidFill>
                          <a:effectLst/>
                          <a:latin typeface="Calibri"/>
                          <a:ea typeface="Calibri"/>
                          <a:cs typeface="Calibri"/>
                        </a:rPr>
                        <a:t>$50.00</a:t>
                      </a:r>
                      <a:endParaRPr lang="en-US" sz="1350" spc="5">
                        <a:solidFill>
                          <a:srgbClr val="29628E"/>
                        </a:solidFill>
                        <a:latin typeface="Roboto-Light"/>
                        <a:cs typeface="Roboto-Light"/>
                      </a:endParaRPr>
                    </a:p>
                  </a:txBody>
                  <a:tcPr marL="0" marR="0" marT="285750" marB="0" anchor="ctr"/>
                </a:tc>
                <a:tc>
                  <a:txBody>
                    <a:bodyPr/>
                    <a:lstStyle/>
                    <a:p>
                      <a:pPr marL="271780" marR="0" lvl="0" indent="0" algn="ctr" defTabSz="914400" eaLnBrk="1" fontAlgn="auto" latinLnBrk="0" hangingPunct="1">
                        <a:lnSpc>
                          <a:spcPct val="100000"/>
                        </a:lnSpc>
                        <a:spcBef>
                          <a:spcPts val="2250"/>
                        </a:spcBef>
                        <a:spcAft>
                          <a:spcPct val="0"/>
                        </a:spcAft>
                        <a:buClrTx/>
                        <a:buSzTx/>
                        <a:buFontTx/>
                        <a:buNone/>
                        <a:defRPr/>
                      </a:pPr>
                      <a:r>
                        <a:rPr lang="es-MX" sz="1350" b="0" i="0" strike="noStrike" cap="none" spc="5" baseline="0">
                          <a:solidFill>
                            <a:srgbClr val="000000"/>
                          </a:solidFill>
                          <a:effectLst/>
                          <a:latin typeface="Calibri"/>
                          <a:ea typeface="Calibri"/>
                          <a:cs typeface="Calibri"/>
                        </a:rPr>
                        <a:t>$203.25</a:t>
                      </a:r>
                      <a:endParaRPr kumimoji="0" lang="en-US" sz="1350" b="0" i="0" u="none" strike="noStrike" kern="0" cap="none" spc="5" normalizeH="0" baseline="0" noProof="0">
                        <a:ln>
                          <a:noFill/>
                        </a:ln>
                        <a:solidFill>
                          <a:srgbClr val="29628E"/>
                        </a:solidFill>
                        <a:effectLst/>
                        <a:uLnTx/>
                        <a:uFillTx/>
                        <a:latin typeface="Roboto-Light"/>
                        <a:ea typeface="+mn-ea"/>
                        <a:cs typeface="Roboto-Light"/>
                      </a:endParaRPr>
                    </a:p>
                  </a:txBody>
                  <a:tcPr marL="0" marR="0" marT="285750" marB="0" anchor="ctr"/>
                </a:tc>
                <a:extLst>
                  <a:ext uri="{0D108BD9-81ED-4DB2-BD59-A6C34878D82A}">
                    <a16:rowId xmlns:a16="http://schemas.microsoft.com/office/drawing/2014/main" val="10003"/>
                  </a:ext>
                </a:extLst>
              </a:tr>
              <a:tr h="347962">
                <a:tc>
                  <a:txBody>
                    <a:bodyPr/>
                    <a:lstStyle/>
                    <a:p>
                      <a:pPr marL="271780" algn="ctr">
                        <a:lnSpc>
                          <a:spcPct val="100000"/>
                        </a:lnSpc>
                        <a:spcBef>
                          <a:spcPts val="2250"/>
                        </a:spcBef>
                      </a:pPr>
                      <a:r>
                        <a:rPr lang="es-MX" sz="1350" b="0" i="0" strike="noStrike" cap="none" spc="5" baseline="0">
                          <a:solidFill>
                            <a:srgbClr val="000000"/>
                          </a:solidFill>
                          <a:effectLst/>
                          <a:latin typeface="Calibri"/>
                          <a:ea typeface="Calibri"/>
                          <a:cs typeface="Calibri"/>
                        </a:rPr>
                        <a:t>Etapa catastrófica</a:t>
                      </a:r>
                      <a:endParaRPr lang="en-US" sz="1350" spc="5">
                        <a:solidFill>
                          <a:srgbClr val="29628E"/>
                        </a:solidFill>
                        <a:latin typeface="Roboto-Light"/>
                        <a:cs typeface="Roboto-Light"/>
                      </a:endParaRPr>
                    </a:p>
                  </a:txBody>
                  <a:tcPr marL="0" marR="0" marT="285750" marB="0" anchor="ctr"/>
                </a:tc>
                <a:tc>
                  <a:txBody>
                    <a:bodyPr/>
                    <a:lstStyle/>
                    <a:p>
                      <a:pPr marL="271780" algn="ctr">
                        <a:lnSpc>
                          <a:spcPct val="100000"/>
                        </a:lnSpc>
                        <a:spcBef>
                          <a:spcPts val="2250"/>
                        </a:spcBef>
                      </a:pPr>
                      <a:r>
                        <a:rPr lang="es-MX" sz="1350" b="0" i="0" strike="noStrike" cap="none" spc="5" baseline="0">
                          <a:solidFill>
                            <a:srgbClr val="000000"/>
                          </a:solidFill>
                          <a:effectLst/>
                          <a:latin typeface="Calibri"/>
                          <a:ea typeface="Calibri"/>
                          <a:cs typeface="Calibri"/>
                        </a:rPr>
                        <a:t>$50.65</a:t>
                      </a:r>
                      <a:endParaRPr lang="en-US" sz="1350" spc="5">
                        <a:solidFill>
                          <a:srgbClr val="29628E"/>
                        </a:solidFill>
                        <a:latin typeface="Roboto-Light"/>
                        <a:cs typeface="Roboto-Light"/>
                      </a:endParaRPr>
                    </a:p>
                  </a:txBody>
                  <a:tcPr marL="0" marR="0" marT="285750" marB="0" anchor="ctr"/>
                </a:tc>
                <a:tc>
                  <a:txBody>
                    <a:bodyPr/>
                    <a:lstStyle/>
                    <a:p>
                      <a:pPr marL="271780" marR="0" lvl="0" indent="0" algn="ctr" defTabSz="914400" eaLnBrk="1" fontAlgn="auto" latinLnBrk="0" hangingPunct="1">
                        <a:lnSpc>
                          <a:spcPct val="100000"/>
                        </a:lnSpc>
                        <a:spcBef>
                          <a:spcPts val="2250"/>
                        </a:spcBef>
                        <a:spcAft>
                          <a:spcPct val="0"/>
                        </a:spcAft>
                        <a:buClrTx/>
                        <a:buSzTx/>
                        <a:buFontTx/>
                        <a:buNone/>
                        <a:defRPr/>
                      </a:pPr>
                      <a:r>
                        <a:rPr lang="es-MX" sz="1350" b="0" i="0" strike="noStrike" cap="none" spc="5" baseline="0">
                          <a:solidFill>
                            <a:srgbClr val="000000"/>
                          </a:solidFill>
                          <a:effectLst/>
                          <a:latin typeface="Calibri"/>
                          <a:ea typeface="Calibri"/>
                          <a:cs typeface="Calibri"/>
                        </a:rPr>
                        <a:t>$50.00</a:t>
                      </a:r>
                      <a:endParaRPr lang="en-US" sz="1350" spc="5">
                        <a:solidFill>
                          <a:srgbClr val="29628E"/>
                        </a:solidFill>
                        <a:latin typeface="Roboto-Light"/>
                        <a:cs typeface="Roboto-Light"/>
                      </a:endParaRPr>
                    </a:p>
                  </a:txBody>
                  <a:tcPr marL="0" marR="0" marT="285750" marB="0" anchor="ctr"/>
                </a:tc>
                <a:tc>
                  <a:txBody>
                    <a:bodyPr/>
                    <a:lstStyle/>
                    <a:p>
                      <a:pPr marL="271780" marR="0" lvl="0" indent="0" algn="ctr" defTabSz="914400" eaLnBrk="1" fontAlgn="auto" latinLnBrk="0" hangingPunct="1">
                        <a:lnSpc>
                          <a:spcPct val="100000"/>
                        </a:lnSpc>
                        <a:spcBef>
                          <a:spcPts val="2250"/>
                        </a:spcBef>
                        <a:spcAft>
                          <a:spcPct val="0"/>
                        </a:spcAft>
                        <a:buClrTx/>
                        <a:buSzTx/>
                        <a:buFontTx/>
                        <a:buNone/>
                        <a:defRPr/>
                      </a:pPr>
                      <a:r>
                        <a:rPr lang="es-MX" sz="1350" b="0" i="0" strike="noStrike" cap="none" spc="5" baseline="0" dirty="0">
                          <a:solidFill>
                            <a:srgbClr val="000000"/>
                          </a:solidFill>
                          <a:effectLst/>
                          <a:latin typeface="Calibri"/>
                          <a:ea typeface="Calibri"/>
                          <a:cs typeface="Calibri"/>
                        </a:rPr>
                        <a:t>$0.65</a:t>
                      </a:r>
                      <a:endParaRPr kumimoji="0" lang="en-US" sz="1350" b="0" i="0" u="none" strike="noStrike" kern="0" cap="none" spc="5" normalizeH="0" baseline="0" noProof="0" dirty="0">
                        <a:ln>
                          <a:noFill/>
                        </a:ln>
                        <a:solidFill>
                          <a:srgbClr val="29628E"/>
                        </a:solidFill>
                        <a:effectLst/>
                        <a:uLnTx/>
                        <a:uFillTx/>
                        <a:latin typeface="Roboto-Light"/>
                        <a:ea typeface="+mn-ea"/>
                        <a:cs typeface="Roboto-Light"/>
                      </a:endParaRPr>
                    </a:p>
                  </a:txBody>
                  <a:tcPr marL="0" marR="0" marT="28575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43167581"/>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D8E707-0E0B-CA4C-A294-2AFE530E869D}"/>
              </a:ext>
            </a:extLst>
          </p:cNvPr>
          <p:cNvPicPr>
            <a:picLocks noChangeAspect="1"/>
          </p:cNvPicPr>
          <p:nvPr/>
        </p:nvPicPr>
        <p:blipFill>
          <a:blip r:embed="rId3"/>
          <a:stretch>
            <a:fillRect/>
          </a:stretch>
        </p:blipFill>
        <p:spPr>
          <a:xfrm>
            <a:off x="1354" y="20056"/>
            <a:ext cx="9141291" cy="5143500"/>
          </a:xfrm>
          <a:prstGeom prst="rect">
            <a:avLst/>
          </a:prstGeom>
        </p:spPr>
      </p:pic>
      <p:sp>
        <p:nvSpPr>
          <p:cNvPr id="9" name="TextBox 8">
            <a:extLst>
              <a:ext uri="{FF2B5EF4-FFF2-40B4-BE49-F238E27FC236}">
                <a16:creationId xmlns:a16="http://schemas.microsoft.com/office/drawing/2014/main" id="{B40A6F5C-6A68-154E-BE60-10655F47980E}"/>
              </a:ext>
            </a:extLst>
          </p:cNvPr>
          <p:cNvSpPr txBox="1"/>
          <p:nvPr/>
        </p:nvSpPr>
        <p:spPr>
          <a:xfrm>
            <a:off x="457199" y="2626847"/>
            <a:ext cx="3499300" cy="1145573"/>
          </a:xfrm>
          <a:prstGeom prst="rect">
            <a:avLst/>
          </a:prstGeom>
          <a:noFill/>
        </p:spPr>
        <p:txBody>
          <a:bodyPr wrap="square" rtlCol="0" anchor="t">
            <a:noAutofit/>
          </a:bodyPr>
          <a:lstStyle/>
          <a:p>
            <a:pPr>
              <a:lnSpc>
                <a:spcPct val="110000"/>
              </a:lnSpc>
              <a:spcAft>
                <a:spcPts val="1800"/>
              </a:spcAft>
            </a:pPr>
            <a:r>
              <a:rPr lang="es-MX" sz="1200" b="1" i="0" strike="noStrike" cap="none" spc="0" baseline="0">
                <a:solidFill>
                  <a:srgbClr val="262626"/>
                </a:solidFill>
                <a:effectLst/>
                <a:latin typeface="Arial"/>
                <a:ea typeface="Arial"/>
                <a:cs typeface="Arial"/>
              </a:rPr>
              <a:t>Medidores, lancetas y tiras reactivas: </a:t>
            </a:r>
            <a:r>
              <a:rPr lang="es-MX" sz="1200" b="0" i="0" strike="noStrike" cap="none" spc="0" baseline="0">
                <a:solidFill>
                  <a:srgbClr val="262626"/>
                </a:solidFill>
                <a:effectLst/>
                <a:latin typeface="Arial"/>
                <a:ea typeface="Arial"/>
                <a:cs typeface="Arial"/>
              </a:rPr>
              <a:t>presente su tarjeta TRS-Care Medicare Advantage (UHC) en la farmacia cuando surta estos suministros para recibirlos sin costo alguno para usted.</a:t>
            </a:r>
          </a:p>
        </p:txBody>
      </p:sp>
      <p:sp>
        <p:nvSpPr>
          <p:cNvPr id="10" name="TextBox 9">
            <a:extLst>
              <a:ext uri="{FF2B5EF4-FFF2-40B4-BE49-F238E27FC236}">
                <a16:creationId xmlns:a16="http://schemas.microsoft.com/office/drawing/2014/main" id="{C8A05DE7-D31A-D643-A423-DE745415E699}"/>
              </a:ext>
            </a:extLst>
          </p:cNvPr>
          <p:cNvSpPr txBox="1"/>
          <p:nvPr/>
        </p:nvSpPr>
        <p:spPr>
          <a:xfrm>
            <a:off x="4412344" y="2626847"/>
            <a:ext cx="3499300" cy="1465072"/>
          </a:xfrm>
          <a:prstGeom prst="rect">
            <a:avLst/>
          </a:prstGeom>
          <a:noFill/>
        </p:spPr>
        <p:txBody>
          <a:bodyPr wrap="square" rtlCol="0" anchor="t">
            <a:noAutofit/>
          </a:bodyPr>
          <a:lstStyle/>
          <a:p>
            <a:pPr>
              <a:lnSpc>
                <a:spcPct val="110000"/>
              </a:lnSpc>
              <a:spcAft>
                <a:spcPts val="1800"/>
              </a:spcAft>
            </a:pPr>
            <a:r>
              <a:rPr lang="es-MX" sz="1200" b="1" i="0" strike="noStrike" cap="none" spc="0" baseline="0">
                <a:solidFill>
                  <a:srgbClr val="262626"/>
                </a:solidFill>
                <a:effectLst/>
                <a:latin typeface="Arial"/>
                <a:ea typeface="Arial"/>
                <a:cs typeface="Arial"/>
              </a:rPr>
              <a:t>Agujas y jeringas: </a:t>
            </a:r>
            <a:r>
              <a:rPr lang="es-MX" sz="1200" b="0" i="0" strike="noStrike" cap="none" spc="0" baseline="0">
                <a:solidFill>
                  <a:srgbClr val="262626"/>
                </a:solidFill>
                <a:effectLst/>
                <a:latin typeface="Arial"/>
                <a:ea typeface="Arial"/>
                <a:cs typeface="Arial"/>
              </a:rPr>
              <a:t>surta un suministro de 90 días a través de SilverScript para obtener agujas o jeringas sin costo alguno para usted. Si surte una receta por menos de 90 días, pagará un copago.</a:t>
            </a:r>
          </a:p>
          <a:p>
            <a:pPr>
              <a:lnSpc>
                <a:spcPct val="110000"/>
              </a:lnSpc>
              <a:spcAft>
                <a:spcPts val="1800"/>
              </a:spcAft>
            </a:pPr>
            <a:endParaRPr lang="en-US" sz="1200">
              <a:solidFill>
                <a:prstClr val="black">
                  <a:lumMod val="85000"/>
                  <a:lumOff val="15000"/>
                </a:prstClr>
              </a:solidFill>
              <a:latin typeface="Arial" panose="020B0604020202020204" pitchFamily="34" charset="0"/>
              <a:cs typeface="Arial" panose="020B0604020202020204" pitchFamily="34" charset="0"/>
            </a:endParaRPr>
          </a:p>
          <a:p>
            <a:pPr>
              <a:lnSpc>
                <a:spcPct val="110000"/>
              </a:lnSpc>
              <a:spcAft>
                <a:spcPts val="1800"/>
              </a:spcAft>
            </a:pPr>
            <a:endParaRPr lang="en-US" sz="1200" b="1">
              <a:solidFill>
                <a:prstClr val="black">
                  <a:lumMod val="85000"/>
                  <a:lumOff val="15000"/>
                </a:prst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D3CD92B-5190-B745-9E4A-F06B964A5DD0}"/>
              </a:ext>
            </a:extLst>
          </p:cNvPr>
          <p:cNvSpPr txBox="1"/>
          <p:nvPr/>
        </p:nvSpPr>
        <p:spPr>
          <a:xfrm>
            <a:off x="355980" y="814507"/>
            <a:ext cx="7774029" cy="605070"/>
          </a:xfrm>
          <a:prstGeom prst="rect">
            <a:avLst/>
          </a:prstGeom>
          <a:noFill/>
        </p:spPr>
        <p:txBody>
          <a:bodyPr wrap="square" rtlCol="0" anchor="t">
            <a:noAutofit/>
          </a:bodyPr>
          <a:lstStyle/>
          <a:p>
            <a:pPr>
              <a:spcAft>
                <a:spcPts val="1800"/>
              </a:spcAft>
            </a:pPr>
            <a:r>
              <a:rPr lang="es-MX" sz="2800" b="0" i="0" strike="noStrike" cap="none" spc="0" baseline="0">
                <a:solidFill>
                  <a:srgbClr val="29628F"/>
                </a:solidFill>
                <a:effectLst/>
                <a:latin typeface="Arial"/>
                <a:ea typeface="Arial"/>
                <a:cs typeface="Arial"/>
              </a:rPr>
              <a:t>Cobertura del suministro para diabéticos</a:t>
            </a:r>
          </a:p>
        </p:txBody>
      </p:sp>
      <p:pic>
        <p:nvPicPr>
          <p:cNvPr id="15" name="Picture 14" descr="A picture containing sign, food, drawing&#10;&#10;Description automatically generated">
            <a:extLst>
              <a:ext uri="{FF2B5EF4-FFF2-40B4-BE49-F238E27FC236}">
                <a16:creationId xmlns:a16="http://schemas.microsoft.com/office/drawing/2014/main" id="{43A7A36E-189D-7341-B4CC-C6F59063B602}"/>
              </a:ext>
            </a:extLst>
          </p:cNvPr>
          <p:cNvPicPr>
            <a:picLocks noChangeAspect="1"/>
          </p:cNvPicPr>
          <p:nvPr/>
        </p:nvPicPr>
        <p:blipFill>
          <a:blip r:embed="rId4"/>
          <a:stretch>
            <a:fillRect/>
          </a:stretch>
        </p:blipFill>
        <p:spPr>
          <a:xfrm>
            <a:off x="4434359" y="2086972"/>
            <a:ext cx="2992601" cy="570354"/>
          </a:xfrm>
          <a:prstGeom prst="rect">
            <a:avLst/>
          </a:prstGeom>
        </p:spPr>
      </p:pic>
      <p:pic>
        <p:nvPicPr>
          <p:cNvPr id="7" name="Picture 6">
            <a:extLst>
              <a:ext uri="{FF2B5EF4-FFF2-40B4-BE49-F238E27FC236}">
                <a16:creationId xmlns:a16="http://schemas.microsoft.com/office/drawing/2014/main" id="{9F7EE6D1-3F2D-4681-984E-521306F1BE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656" y="1833422"/>
            <a:ext cx="2352768" cy="738328"/>
          </a:xfrm>
          <a:prstGeom prst="rect">
            <a:avLst/>
          </a:prstGeom>
        </p:spPr>
      </p:pic>
    </p:spTree>
    <p:extLst>
      <p:ext uri="{BB962C8B-B14F-4D97-AF65-F5344CB8AC3E}">
        <p14:creationId xmlns:p14="http://schemas.microsoft.com/office/powerpoint/2010/main" val="3951728562"/>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BD64FC7-3E24-3440-9D63-3E8EE8007A7B}"/>
              </a:ext>
            </a:extLst>
          </p:cNvPr>
          <p:cNvPicPr>
            <a:picLocks noChangeAspect="1"/>
          </p:cNvPicPr>
          <p:nvPr/>
        </p:nvPicPr>
        <p:blipFill>
          <a:blip r:embed="rId3"/>
          <a:stretch>
            <a:fillRect/>
          </a:stretch>
        </p:blipFill>
        <p:spPr>
          <a:xfrm>
            <a:off x="0" y="0"/>
            <a:ext cx="9141291" cy="5143500"/>
          </a:xfrm>
          <a:prstGeom prst="rect">
            <a:avLst/>
          </a:prstGeom>
        </p:spPr>
      </p:pic>
      <p:pic>
        <p:nvPicPr>
          <p:cNvPr id="3" name="Picture 2">
            <a:extLst>
              <a:ext uri="{FF2B5EF4-FFF2-40B4-BE49-F238E27FC236}">
                <a16:creationId xmlns:a16="http://schemas.microsoft.com/office/drawing/2014/main" id="{E0166FC0-F9AF-EB4E-8B32-E6445979AFC0}"/>
              </a:ext>
            </a:extLst>
          </p:cNvPr>
          <p:cNvPicPr>
            <a:picLocks noChangeAspect="1"/>
          </p:cNvPicPr>
          <p:nvPr/>
        </p:nvPicPr>
        <p:blipFill>
          <a:blip r:embed="rId4"/>
          <a:srcRect l="37097" t="71113" r="58602" b="20860"/>
          <a:stretch>
            <a:fillRect/>
          </a:stretch>
        </p:blipFill>
        <p:spPr>
          <a:xfrm>
            <a:off x="4082481" y="1483484"/>
            <a:ext cx="393291" cy="412903"/>
          </a:xfrm>
          <a:prstGeom prst="rect">
            <a:avLst/>
          </a:prstGeom>
        </p:spPr>
      </p:pic>
      <p:pic>
        <p:nvPicPr>
          <p:cNvPr id="6" name="Picture 5">
            <a:extLst>
              <a:ext uri="{FF2B5EF4-FFF2-40B4-BE49-F238E27FC236}">
                <a16:creationId xmlns:a16="http://schemas.microsoft.com/office/drawing/2014/main" id="{679BDA23-FDDC-284A-82E2-86A1DC965E30}"/>
              </a:ext>
            </a:extLst>
          </p:cNvPr>
          <p:cNvPicPr>
            <a:picLocks noChangeAspect="1"/>
          </p:cNvPicPr>
          <p:nvPr/>
        </p:nvPicPr>
        <p:blipFill>
          <a:blip r:embed="rId4"/>
          <a:srcRect l="37097" t="71113" r="58602" b="20860"/>
          <a:stretch>
            <a:fillRect/>
          </a:stretch>
        </p:blipFill>
        <p:spPr>
          <a:xfrm>
            <a:off x="4082480" y="2369539"/>
            <a:ext cx="393291" cy="412903"/>
          </a:xfrm>
          <a:prstGeom prst="rect">
            <a:avLst/>
          </a:prstGeom>
        </p:spPr>
      </p:pic>
      <p:sp>
        <p:nvSpPr>
          <p:cNvPr id="17" name="TextBox 16">
            <a:extLst>
              <a:ext uri="{FF2B5EF4-FFF2-40B4-BE49-F238E27FC236}">
                <a16:creationId xmlns:a16="http://schemas.microsoft.com/office/drawing/2014/main" id="{F825C7A2-2F55-D640-B132-7D9E3691B9BF}"/>
              </a:ext>
            </a:extLst>
          </p:cNvPr>
          <p:cNvSpPr txBox="1"/>
          <p:nvPr/>
        </p:nvSpPr>
        <p:spPr>
          <a:xfrm>
            <a:off x="4506221" y="1438399"/>
            <a:ext cx="4178786" cy="2453640"/>
          </a:xfrm>
          <a:prstGeom prst="rect">
            <a:avLst/>
          </a:prstGeom>
          <a:noFill/>
        </p:spPr>
        <p:txBody>
          <a:bodyPr wrap="square" rtlCol="0">
            <a:spAutoFit/>
          </a:bodyPr>
          <a:lstStyle/>
          <a:p>
            <a:pPr>
              <a:spcAft>
                <a:spcPts val="1800"/>
              </a:spcAft>
            </a:pPr>
            <a:r>
              <a:rPr lang="es-MX" sz="1400" b="0" i="0" strike="noStrike" cap="none" spc="0" baseline="0" dirty="0">
                <a:solidFill>
                  <a:srgbClr val="262626"/>
                </a:solidFill>
                <a:effectLst/>
                <a:latin typeface="Arial"/>
                <a:ea typeface="Arial"/>
                <a:cs typeface="Arial"/>
              </a:rPr>
              <a:t>Las AP no se transferirán automáticamente de su cobertura de receta que no sea de Medicare. Llame al 844-345-4577 para preguntar sobre cómo obtener una nueva AP. </a:t>
            </a:r>
          </a:p>
          <a:p>
            <a:pPr>
              <a:spcAft>
                <a:spcPts val="1800"/>
              </a:spcAft>
            </a:pPr>
            <a:r>
              <a:rPr lang="es-MX" sz="1400" b="0" i="0" strike="noStrike" cap="none" spc="0" baseline="0" dirty="0">
                <a:solidFill>
                  <a:srgbClr val="262626"/>
                </a:solidFill>
                <a:effectLst/>
                <a:latin typeface="Arial"/>
                <a:ea typeface="Arial"/>
                <a:cs typeface="Arial"/>
              </a:rPr>
              <a:t>Si toma un medicamento que tiene un cambio en la restricción de uso (Límites de cantidad, Autorización previa), CMS le concederá un Surtido de transición para permitir que la Autorización previa u otra documentación se envíe a SilverScript.</a:t>
            </a:r>
          </a:p>
        </p:txBody>
      </p:sp>
      <p:sp>
        <p:nvSpPr>
          <p:cNvPr id="20" name="TextBox 19">
            <a:extLst>
              <a:ext uri="{FF2B5EF4-FFF2-40B4-BE49-F238E27FC236}">
                <a16:creationId xmlns:a16="http://schemas.microsoft.com/office/drawing/2014/main" id="{BB3A8890-BC97-5C46-8B87-F3E1FE954533}"/>
              </a:ext>
            </a:extLst>
          </p:cNvPr>
          <p:cNvSpPr txBox="1"/>
          <p:nvPr/>
        </p:nvSpPr>
        <p:spPr>
          <a:xfrm>
            <a:off x="3993900" y="251455"/>
            <a:ext cx="4861341" cy="1000006"/>
          </a:xfrm>
          <a:prstGeom prst="rect">
            <a:avLst/>
          </a:prstGeom>
          <a:noFill/>
        </p:spPr>
        <p:txBody>
          <a:bodyPr wrap="square" rtlCol="0" anchor="ctr">
            <a:noAutofit/>
          </a:bodyPr>
          <a:lstStyle/>
          <a:p>
            <a:pPr>
              <a:spcAft>
                <a:spcPts val="1800"/>
              </a:spcAft>
            </a:pPr>
            <a:r>
              <a:rPr lang="es-MX" sz="2800" b="0" i="0" strike="noStrike" cap="none" spc="0" baseline="0" dirty="0">
                <a:solidFill>
                  <a:srgbClr val="29628F"/>
                </a:solidFill>
                <a:effectLst/>
                <a:latin typeface="Arial"/>
                <a:ea typeface="Arial"/>
                <a:cs typeface="Arial"/>
              </a:rPr>
              <a:t>Autorizaciones previas (AP)</a:t>
            </a:r>
          </a:p>
        </p:txBody>
      </p:sp>
      <p:pic>
        <p:nvPicPr>
          <p:cNvPr id="11" name="Picture 10" descr="A close up of a logo&#10;&#10;Description automatically generated">
            <a:extLst>
              <a:ext uri="{FF2B5EF4-FFF2-40B4-BE49-F238E27FC236}">
                <a16:creationId xmlns:a16="http://schemas.microsoft.com/office/drawing/2014/main" id="{837DDA64-A7C9-DE4C-8C0B-88DB801C2A35}"/>
              </a:ext>
            </a:extLst>
          </p:cNvPr>
          <p:cNvPicPr>
            <a:picLocks noChangeAspect="1"/>
          </p:cNvPicPr>
          <p:nvPr/>
        </p:nvPicPr>
        <p:blipFill>
          <a:blip r:embed="rId5"/>
          <a:srcRect l="7450" t="17268" r="63670" b="31558"/>
          <a:stretch>
            <a:fillRect/>
          </a:stretch>
        </p:blipFill>
        <p:spPr>
          <a:xfrm>
            <a:off x="687827" y="1185862"/>
            <a:ext cx="2640753" cy="2632159"/>
          </a:xfrm>
          <a:prstGeom prst="rect">
            <a:avLst/>
          </a:prstGeom>
        </p:spPr>
      </p:pic>
    </p:spTree>
    <p:extLst>
      <p:ext uri="{BB962C8B-B14F-4D97-AF65-F5344CB8AC3E}">
        <p14:creationId xmlns:p14="http://schemas.microsoft.com/office/powerpoint/2010/main" val="808998535"/>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35516B1-9759-E244-A935-8C3D882798F7}"/>
              </a:ext>
            </a:extLst>
          </p:cNvPr>
          <p:cNvPicPr>
            <a:picLocks noChangeAspect="1"/>
          </p:cNvPicPr>
          <p:nvPr/>
        </p:nvPicPr>
        <p:blipFill>
          <a:blip r:embed="rId3"/>
          <a:stretch>
            <a:fillRect/>
          </a:stretch>
        </p:blipFill>
        <p:spPr>
          <a:xfrm>
            <a:off x="0" y="0"/>
            <a:ext cx="9141291" cy="5225143"/>
          </a:xfrm>
          <a:prstGeom prst="rect">
            <a:avLst/>
          </a:prstGeom>
        </p:spPr>
      </p:pic>
      <p:sp>
        <p:nvSpPr>
          <p:cNvPr id="8" name="TextBox 7">
            <a:extLst>
              <a:ext uri="{FF2B5EF4-FFF2-40B4-BE49-F238E27FC236}">
                <a16:creationId xmlns:a16="http://schemas.microsoft.com/office/drawing/2014/main" id="{1D31800E-EE7A-5043-B3CF-B6C9743077D1}"/>
              </a:ext>
            </a:extLst>
          </p:cNvPr>
          <p:cNvSpPr txBox="1"/>
          <p:nvPr/>
        </p:nvSpPr>
        <p:spPr>
          <a:xfrm>
            <a:off x="1829611" y="730067"/>
            <a:ext cx="2711538" cy="640080"/>
          </a:xfrm>
          <a:prstGeom prst="rect">
            <a:avLst/>
          </a:prstGeom>
          <a:noFill/>
        </p:spPr>
        <p:txBody>
          <a:bodyPr wrap="square" rtlCol="0">
            <a:spAutoFit/>
          </a:bodyPr>
          <a:lstStyle/>
          <a:p>
            <a:r>
              <a:rPr lang="es-MX" sz="1200" b="1" i="0" strike="noStrike" cap="none" spc="0" baseline="0" dirty="0">
                <a:solidFill>
                  <a:srgbClr val="29628F"/>
                </a:solidFill>
                <a:effectLst/>
                <a:latin typeface="Arial"/>
                <a:ea typeface="Arial"/>
                <a:cs typeface="Arial"/>
              </a:rPr>
              <a:t>Paquete Cumplir 65 de TRS: aproximadamente </a:t>
            </a:r>
            <a:br>
              <a:rPr sz="1200" dirty="0"/>
            </a:br>
            <a:r>
              <a:rPr lang="es-MX" sz="1200" b="1" i="0" strike="noStrike" cap="none" spc="0" baseline="0" dirty="0">
                <a:solidFill>
                  <a:srgbClr val="29628F"/>
                </a:solidFill>
                <a:effectLst/>
                <a:latin typeface="Arial"/>
                <a:ea typeface="Arial"/>
                <a:cs typeface="Arial"/>
              </a:rPr>
              <a:t>90 días antes de su inscripción</a:t>
            </a:r>
          </a:p>
        </p:txBody>
      </p:sp>
      <p:sp>
        <p:nvSpPr>
          <p:cNvPr id="9" name="TextBox 8">
            <a:extLst>
              <a:ext uri="{FF2B5EF4-FFF2-40B4-BE49-F238E27FC236}">
                <a16:creationId xmlns:a16="http://schemas.microsoft.com/office/drawing/2014/main" id="{71D2FA1A-CA54-1D4C-82F3-2DC4A73901BE}"/>
              </a:ext>
            </a:extLst>
          </p:cNvPr>
          <p:cNvSpPr txBox="1"/>
          <p:nvPr/>
        </p:nvSpPr>
        <p:spPr>
          <a:xfrm>
            <a:off x="5492628" y="960310"/>
            <a:ext cx="2545375" cy="822960"/>
          </a:xfrm>
          <a:prstGeom prst="rect">
            <a:avLst/>
          </a:prstGeom>
          <a:noFill/>
        </p:spPr>
        <p:txBody>
          <a:bodyPr wrap="square" rtlCol="0">
            <a:spAutoFit/>
          </a:bodyPr>
          <a:lstStyle/>
          <a:p>
            <a:r>
              <a:rPr lang="es-MX" sz="1200" b="1" i="0" strike="noStrike" cap="none" spc="0" baseline="0">
                <a:solidFill>
                  <a:srgbClr val="29628F"/>
                </a:solidFill>
                <a:effectLst/>
                <a:latin typeface="Arial"/>
                <a:ea typeface="Arial"/>
                <a:cs typeface="Arial"/>
              </a:rPr>
              <a:t>Recibirá su kit de bienvenida de SilverScript, aproximadamente 30 días antes de que el plan entre en vigor</a:t>
            </a:r>
          </a:p>
        </p:txBody>
      </p:sp>
      <p:sp>
        <p:nvSpPr>
          <p:cNvPr id="10" name="TextBox 9">
            <a:extLst>
              <a:ext uri="{FF2B5EF4-FFF2-40B4-BE49-F238E27FC236}">
                <a16:creationId xmlns:a16="http://schemas.microsoft.com/office/drawing/2014/main" id="{16F60201-0327-FF4C-91A5-6FD983A7E5D8}"/>
              </a:ext>
            </a:extLst>
          </p:cNvPr>
          <p:cNvSpPr txBox="1"/>
          <p:nvPr/>
        </p:nvSpPr>
        <p:spPr>
          <a:xfrm>
            <a:off x="1836826" y="3831964"/>
            <a:ext cx="2711538" cy="640080"/>
          </a:xfrm>
          <a:prstGeom prst="rect">
            <a:avLst/>
          </a:prstGeom>
          <a:noFill/>
        </p:spPr>
        <p:txBody>
          <a:bodyPr wrap="square" rtlCol="0">
            <a:spAutoFit/>
          </a:bodyPr>
          <a:lstStyle/>
          <a:p>
            <a:r>
              <a:rPr lang="es-MX" sz="1200" b="1" i="0" strike="noStrike" cap="none" spc="0" baseline="0" dirty="0">
                <a:solidFill>
                  <a:srgbClr val="29628F"/>
                </a:solidFill>
                <a:effectLst/>
                <a:latin typeface="Arial"/>
                <a:ea typeface="Arial"/>
                <a:cs typeface="Arial"/>
              </a:rPr>
              <a:t>Confirmación de inscripción de SilverScript: aproximadamente 30 días antes de la inscripción</a:t>
            </a:r>
          </a:p>
        </p:txBody>
      </p:sp>
      <p:sp>
        <p:nvSpPr>
          <p:cNvPr id="11" name="Oval 10">
            <a:extLst>
              <a:ext uri="{FF2B5EF4-FFF2-40B4-BE49-F238E27FC236}">
                <a16:creationId xmlns:a16="http://schemas.microsoft.com/office/drawing/2014/main" id="{6938935D-0C7B-2041-ACBA-E1E8A22BDE9F}"/>
              </a:ext>
            </a:extLst>
          </p:cNvPr>
          <p:cNvSpPr/>
          <p:nvPr/>
        </p:nvSpPr>
        <p:spPr>
          <a:xfrm>
            <a:off x="1153714" y="924608"/>
            <a:ext cx="503403" cy="503403"/>
          </a:xfrm>
          <a:prstGeom prst="ellipse">
            <a:avLst/>
          </a:prstGeom>
          <a:solidFill>
            <a:srgbClr val="296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i="0" strike="noStrike" cap="none" spc="0" baseline="0">
                <a:solidFill>
                  <a:srgbClr val="FFFFFF"/>
                </a:solidFill>
                <a:effectLst/>
                <a:latin typeface="Arial"/>
                <a:ea typeface="Arial"/>
                <a:cs typeface="Arial"/>
              </a:rPr>
              <a:t>1</a:t>
            </a:r>
          </a:p>
        </p:txBody>
      </p:sp>
      <p:sp>
        <p:nvSpPr>
          <p:cNvPr id="12" name="Oval 11">
            <a:extLst>
              <a:ext uri="{FF2B5EF4-FFF2-40B4-BE49-F238E27FC236}">
                <a16:creationId xmlns:a16="http://schemas.microsoft.com/office/drawing/2014/main" id="{87A7AE0B-4ACB-254E-BD20-F3B0C04CBAC3}"/>
              </a:ext>
            </a:extLst>
          </p:cNvPr>
          <p:cNvSpPr/>
          <p:nvPr/>
        </p:nvSpPr>
        <p:spPr>
          <a:xfrm>
            <a:off x="4982586" y="1149922"/>
            <a:ext cx="503403" cy="503403"/>
          </a:xfrm>
          <a:prstGeom prst="ellipse">
            <a:avLst/>
          </a:prstGeom>
          <a:solidFill>
            <a:srgbClr val="296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i="0" strike="noStrike" cap="none" spc="0" baseline="0">
                <a:solidFill>
                  <a:srgbClr val="FFFFFF"/>
                </a:solidFill>
                <a:effectLst/>
                <a:latin typeface="Arial"/>
                <a:ea typeface="Arial"/>
                <a:cs typeface="Arial"/>
              </a:rPr>
              <a:t>2</a:t>
            </a:r>
          </a:p>
        </p:txBody>
      </p:sp>
      <p:sp>
        <p:nvSpPr>
          <p:cNvPr id="13" name="Oval 12">
            <a:extLst>
              <a:ext uri="{FF2B5EF4-FFF2-40B4-BE49-F238E27FC236}">
                <a16:creationId xmlns:a16="http://schemas.microsoft.com/office/drawing/2014/main" id="{52F2237F-B32B-7C41-AFD5-5050E1137196}"/>
              </a:ext>
            </a:extLst>
          </p:cNvPr>
          <p:cNvSpPr/>
          <p:nvPr/>
        </p:nvSpPr>
        <p:spPr>
          <a:xfrm>
            <a:off x="1326208" y="3896903"/>
            <a:ext cx="503403" cy="503403"/>
          </a:xfrm>
          <a:prstGeom prst="ellipse">
            <a:avLst/>
          </a:prstGeom>
          <a:solidFill>
            <a:srgbClr val="296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i="0" strike="noStrike" cap="none" spc="0" baseline="0">
                <a:solidFill>
                  <a:srgbClr val="FFFFFF"/>
                </a:solidFill>
                <a:effectLst/>
                <a:latin typeface="Arial"/>
                <a:ea typeface="Arial"/>
                <a:cs typeface="Arial"/>
              </a:rPr>
              <a:t>3</a:t>
            </a:r>
          </a:p>
        </p:txBody>
      </p:sp>
      <p:sp>
        <p:nvSpPr>
          <p:cNvPr id="14" name="TextBox 13">
            <a:extLst>
              <a:ext uri="{FF2B5EF4-FFF2-40B4-BE49-F238E27FC236}">
                <a16:creationId xmlns:a16="http://schemas.microsoft.com/office/drawing/2014/main" id="{BBD3F326-6DC5-924B-85E7-0E35E85AAB1A}"/>
              </a:ext>
            </a:extLst>
          </p:cNvPr>
          <p:cNvSpPr txBox="1"/>
          <p:nvPr/>
        </p:nvSpPr>
        <p:spPr>
          <a:xfrm>
            <a:off x="577361" y="154305"/>
            <a:ext cx="7774029" cy="605070"/>
          </a:xfrm>
          <a:prstGeom prst="rect">
            <a:avLst/>
          </a:prstGeom>
          <a:noFill/>
        </p:spPr>
        <p:txBody>
          <a:bodyPr wrap="square" rtlCol="0" anchor="t">
            <a:noAutofit/>
          </a:bodyPr>
          <a:lstStyle/>
          <a:p>
            <a:pPr>
              <a:spcAft>
                <a:spcPts val="1800"/>
              </a:spcAft>
            </a:pPr>
            <a:r>
              <a:rPr lang="es-MX" sz="2800" b="0" i="0" strike="noStrike" cap="none" spc="0" baseline="0" dirty="0">
                <a:solidFill>
                  <a:srgbClr val="29628F"/>
                </a:solidFill>
                <a:effectLst/>
                <a:latin typeface="Arial"/>
                <a:ea typeface="Arial"/>
                <a:cs typeface="Arial"/>
              </a:rPr>
              <a:t>Comunicaciones requeridas por CMS </a:t>
            </a:r>
          </a:p>
        </p:txBody>
      </p:sp>
      <p:sp>
        <p:nvSpPr>
          <p:cNvPr id="20" name="TextBox 19">
            <a:extLst>
              <a:ext uri="{FF2B5EF4-FFF2-40B4-BE49-F238E27FC236}">
                <a16:creationId xmlns:a16="http://schemas.microsoft.com/office/drawing/2014/main" id="{2D3991BD-2A83-A941-8A44-8AD0B9F7A574}"/>
              </a:ext>
            </a:extLst>
          </p:cNvPr>
          <p:cNvSpPr txBox="1"/>
          <p:nvPr/>
        </p:nvSpPr>
        <p:spPr>
          <a:xfrm>
            <a:off x="1687668" y="1455964"/>
            <a:ext cx="2537366" cy="2362201"/>
          </a:xfrm>
          <a:prstGeom prst="rect">
            <a:avLst/>
          </a:prstGeom>
          <a:noFill/>
        </p:spPr>
        <p:txBody>
          <a:bodyPr wrap="square" rtlCol="0">
            <a:spAutoFit/>
          </a:bodyPr>
          <a:lstStyle/>
          <a:p>
            <a:pPr marL="228600" indent="-228600">
              <a:spcAft>
                <a:spcPts val="600"/>
              </a:spcAft>
              <a:buFont typeface="Arial" panose="020B0604020202020204" pitchFamily="34" charset="0"/>
              <a:buChar char="•"/>
            </a:pPr>
            <a:r>
              <a:rPr lang="es-MX" sz="1200" b="0" i="0" strike="noStrike" cap="none" spc="0" baseline="0" dirty="0">
                <a:solidFill>
                  <a:srgbClr val="262626"/>
                </a:solidFill>
                <a:effectLst/>
                <a:latin typeface="Arial"/>
                <a:ea typeface="Arial"/>
                <a:cs typeface="Arial"/>
              </a:rPr>
              <a:t>Incluye un Resumen de beneficios</a:t>
            </a:r>
            <a:br>
              <a:rPr sz="1200" dirty="0"/>
            </a:br>
            <a:r>
              <a:rPr lang="es-MX" sz="1200" b="0" i="0" strike="noStrike" cap="none" spc="0" baseline="0" dirty="0">
                <a:solidFill>
                  <a:srgbClr val="262626"/>
                </a:solidFill>
                <a:effectLst/>
                <a:latin typeface="Arial"/>
                <a:ea typeface="Arial"/>
                <a:cs typeface="Arial"/>
              </a:rPr>
              <a:t>para informar a los participantes de sus importes de participación de costos de 2021</a:t>
            </a:r>
          </a:p>
          <a:p>
            <a:pPr marL="228600" indent="-228600">
              <a:spcAft>
                <a:spcPts val="600"/>
              </a:spcAft>
              <a:buFont typeface="Arial" panose="020B0604020202020204" pitchFamily="34" charset="0"/>
              <a:buChar char="•"/>
            </a:pPr>
            <a:r>
              <a:rPr lang="es-MX" sz="1200" b="0" i="0" strike="noStrike" cap="none" spc="0" baseline="0" dirty="0">
                <a:solidFill>
                  <a:srgbClr val="262626"/>
                </a:solidFill>
                <a:effectLst/>
                <a:latin typeface="Arial"/>
                <a:ea typeface="Arial"/>
                <a:cs typeface="Arial"/>
              </a:rPr>
              <a:t>Si opta por no recibir esta cobertura de medicamentos con receta, perderá la cobertura de medicamentos con receta para jubilados de TRS-Care</a:t>
            </a:r>
          </a:p>
        </p:txBody>
      </p:sp>
      <p:sp>
        <p:nvSpPr>
          <p:cNvPr id="21" name="TextBox 20">
            <a:extLst>
              <a:ext uri="{FF2B5EF4-FFF2-40B4-BE49-F238E27FC236}">
                <a16:creationId xmlns:a16="http://schemas.microsoft.com/office/drawing/2014/main" id="{7AD22BE8-9888-4B44-9529-7732E0D8A109}"/>
              </a:ext>
            </a:extLst>
          </p:cNvPr>
          <p:cNvSpPr txBox="1"/>
          <p:nvPr/>
        </p:nvSpPr>
        <p:spPr>
          <a:xfrm>
            <a:off x="5484894" y="1783270"/>
            <a:ext cx="2545375" cy="822960"/>
          </a:xfrm>
          <a:prstGeom prst="rect">
            <a:avLst/>
          </a:prstGeom>
          <a:noFill/>
        </p:spPr>
        <p:txBody>
          <a:bodyPr wrap="square" rtlCol="0">
            <a:spAutoFit/>
          </a:bodyPr>
          <a:lstStyle/>
          <a:p>
            <a:pPr marL="228600" indent="-228600">
              <a:spcAft>
                <a:spcPts val="600"/>
              </a:spcAft>
              <a:buFont typeface="Arial" panose="020B0604020202020204" pitchFamily="34" charset="0"/>
              <a:buChar char="•"/>
            </a:pPr>
            <a:r>
              <a:rPr lang="es-MX" sz="1200" b="0" i="0" strike="noStrike" cap="none" spc="0" baseline="0" dirty="0">
                <a:solidFill>
                  <a:srgbClr val="262626"/>
                </a:solidFill>
                <a:effectLst/>
                <a:latin typeface="Arial"/>
                <a:ea typeface="Arial"/>
                <a:cs typeface="Arial"/>
              </a:rPr>
              <a:t>Incluye Evidencia de cobertura, Lista de medicamentos, Directorio de farmacias y un formulario de pedido por correo</a:t>
            </a:r>
          </a:p>
        </p:txBody>
      </p:sp>
      <p:sp>
        <p:nvSpPr>
          <p:cNvPr id="15" name="TextBox 14">
            <a:extLst>
              <a:ext uri="{FF2B5EF4-FFF2-40B4-BE49-F238E27FC236}">
                <a16:creationId xmlns:a16="http://schemas.microsoft.com/office/drawing/2014/main" id="{137F345D-1BF2-4475-98B4-375BCF94AEA0}"/>
              </a:ext>
            </a:extLst>
          </p:cNvPr>
          <p:cNvSpPr txBox="1"/>
          <p:nvPr/>
        </p:nvSpPr>
        <p:spPr>
          <a:xfrm>
            <a:off x="5498831" y="3146164"/>
            <a:ext cx="2711538" cy="1371600"/>
          </a:xfrm>
          <a:prstGeom prst="rect">
            <a:avLst/>
          </a:prstGeom>
          <a:noFill/>
        </p:spPr>
        <p:txBody>
          <a:bodyPr wrap="square" rtlCol="0">
            <a:spAutoFit/>
          </a:bodyPr>
          <a:lstStyle/>
          <a:p>
            <a:r>
              <a:rPr lang="es-MX" sz="1200" b="1" i="0" strike="noStrike" cap="none" spc="0" baseline="0" dirty="0">
                <a:solidFill>
                  <a:srgbClr val="29628F"/>
                </a:solidFill>
                <a:effectLst/>
                <a:latin typeface="Arial"/>
                <a:ea typeface="Arial"/>
                <a:cs typeface="Arial"/>
              </a:rPr>
              <a:t>Los participantes que utilicen su beneficio de medicamento con receta recibirán una Explicación de los beneficios (EOB) mensual que resume todos los medicamentos que han surtido el mes anterior. </a:t>
            </a:r>
          </a:p>
        </p:txBody>
      </p:sp>
      <p:sp>
        <p:nvSpPr>
          <p:cNvPr id="17" name="Oval 16">
            <a:extLst>
              <a:ext uri="{FF2B5EF4-FFF2-40B4-BE49-F238E27FC236}">
                <a16:creationId xmlns:a16="http://schemas.microsoft.com/office/drawing/2014/main" id="{414E126A-8A58-450C-972A-41D937D8996C}"/>
              </a:ext>
            </a:extLst>
          </p:cNvPr>
          <p:cNvSpPr/>
          <p:nvPr/>
        </p:nvSpPr>
        <p:spPr>
          <a:xfrm>
            <a:off x="4892047" y="3238474"/>
            <a:ext cx="503403" cy="503403"/>
          </a:xfrm>
          <a:prstGeom prst="ellipse">
            <a:avLst/>
          </a:prstGeom>
          <a:solidFill>
            <a:srgbClr val="296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i="0" strike="noStrike" cap="none" spc="0" baseline="0" dirty="0">
                <a:solidFill>
                  <a:srgbClr val="FFFFFF"/>
                </a:solidFill>
                <a:effectLst/>
                <a:latin typeface="Arial"/>
                <a:ea typeface="Arial"/>
                <a:cs typeface="Arial"/>
              </a:rPr>
              <a:t>4</a:t>
            </a:r>
          </a:p>
        </p:txBody>
      </p:sp>
      <p:sp>
        <p:nvSpPr>
          <p:cNvPr id="18" name="TextBox 17">
            <a:extLst>
              <a:ext uri="{FF2B5EF4-FFF2-40B4-BE49-F238E27FC236}">
                <a16:creationId xmlns:a16="http://schemas.microsoft.com/office/drawing/2014/main" id="{2F861B0B-2D36-4EBD-BD54-D554AEF37BB9}"/>
              </a:ext>
            </a:extLst>
          </p:cNvPr>
          <p:cNvSpPr txBox="1"/>
          <p:nvPr/>
        </p:nvSpPr>
        <p:spPr>
          <a:xfrm>
            <a:off x="1836826" y="4514754"/>
            <a:ext cx="2545375" cy="457200"/>
          </a:xfrm>
          <a:prstGeom prst="rect">
            <a:avLst/>
          </a:prstGeom>
          <a:noFill/>
        </p:spPr>
        <p:txBody>
          <a:bodyPr wrap="square" rtlCol="0">
            <a:spAutoFit/>
          </a:bodyPr>
          <a:lstStyle/>
          <a:p>
            <a:pPr marL="228600" indent="-228600">
              <a:spcAft>
                <a:spcPts val="600"/>
              </a:spcAft>
              <a:buFont typeface="Arial" panose="020B0604020202020204" pitchFamily="34" charset="0"/>
              <a:buChar char="•"/>
            </a:pPr>
            <a:r>
              <a:rPr lang="es-MX" sz="1200" b="0" i="0" strike="noStrike" cap="none" spc="0" baseline="0">
                <a:solidFill>
                  <a:srgbClr val="262626"/>
                </a:solidFill>
                <a:effectLst/>
                <a:latin typeface="Arial"/>
                <a:ea typeface="Arial"/>
                <a:cs typeface="Arial"/>
              </a:rPr>
              <a:t>Contiene tarjeta de identificación</a:t>
            </a:r>
          </a:p>
        </p:txBody>
      </p:sp>
    </p:spTree>
    <p:extLst>
      <p:ext uri="{BB962C8B-B14F-4D97-AF65-F5344CB8AC3E}">
        <p14:creationId xmlns:p14="http://schemas.microsoft.com/office/powerpoint/2010/main" val="3163989877"/>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BD64FC7-3E24-3440-9D63-3E8EE8007A7B}"/>
              </a:ext>
            </a:extLst>
          </p:cNvPr>
          <p:cNvPicPr>
            <a:picLocks noChangeAspect="1"/>
          </p:cNvPicPr>
          <p:nvPr/>
        </p:nvPicPr>
        <p:blipFill>
          <a:blip r:embed="rId3"/>
          <a:stretch>
            <a:fillRect/>
          </a:stretch>
        </p:blipFill>
        <p:spPr>
          <a:xfrm>
            <a:off x="0" y="0"/>
            <a:ext cx="9144000" cy="5145024"/>
          </a:xfrm>
          <a:prstGeom prst="rect">
            <a:avLst/>
          </a:prstGeom>
          <a:ln>
            <a:noFill/>
          </a:ln>
        </p:spPr>
      </p:pic>
      <p:pic>
        <p:nvPicPr>
          <p:cNvPr id="3" name="Picture 2">
            <a:extLst>
              <a:ext uri="{FF2B5EF4-FFF2-40B4-BE49-F238E27FC236}">
                <a16:creationId xmlns:a16="http://schemas.microsoft.com/office/drawing/2014/main" id="{E0166FC0-F9AF-EB4E-8B32-E6445979AFC0}"/>
              </a:ext>
            </a:extLst>
          </p:cNvPr>
          <p:cNvPicPr>
            <a:picLocks noChangeAspect="1"/>
          </p:cNvPicPr>
          <p:nvPr/>
        </p:nvPicPr>
        <p:blipFill>
          <a:blip r:embed="rId4"/>
          <a:srcRect l="37097" t="71113" r="58602" b="20860"/>
          <a:stretch>
            <a:fillRect/>
          </a:stretch>
        </p:blipFill>
        <p:spPr>
          <a:xfrm>
            <a:off x="4082481" y="2071949"/>
            <a:ext cx="393291" cy="412903"/>
          </a:xfrm>
          <a:prstGeom prst="rect">
            <a:avLst/>
          </a:prstGeom>
        </p:spPr>
      </p:pic>
      <p:sp>
        <p:nvSpPr>
          <p:cNvPr id="17" name="TextBox 16">
            <a:extLst>
              <a:ext uri="{FF2B5EF4-FFF2-40B4-BE49-F238E27FC236}">
                <a16:creationId xmlns:a16="http://schemas.microsoft.com/office/drawing/2014/main" id="{F825C7A2-2F55-D640-B132-7D9E3691B9BF}"/>
              </a:ext>
            </a:extLst>
          </p:cNvPr>
          <p:cNvSpPr txBox="1"/>
          <p:nvPr/>
        </p:nvSpPr>
        <p:spPr>
          <a:xfrm>
            <a:off x="4506221" y="2070824"/>
            <a:ext cx="4178786" cy="944880"/>
          </a:xfrm>
          <a:prstGeom prst="rect">
            <a:avLst/>
          </a:prstGeom>
          <a:noFill/>
        </p:spPr>
        <p:txBody>
          <a:bodyPr wrap="square" rtlCol="0">
            <a:spAutoFit/>
          </a:bodyPr>
          <a:lstStyle/>
          <a:p>
            <a:pPr>
              <a:spcAft>
                <a:spcPts val="1800"/>
              </a:spcAft>
            </a:pPr>
            <a:r>
              <a:rPr lang="es-MX" sz="1400" b="1" i="0" strike="noStrike" cap="none" spc="0" baseline="0">
                <a:solidFill>
                  <a:srgbClr val="262626"/>
                </a:solidFill>
                <a:effectLst/>
                <a:latin typeface="Arial"/>
                <a:ea typeface="Arial"/>
                <a:cs typeface="Arial"/>
              </a:rPr>
              <a:t>Visite info.Caremark.com/trscaremedicarx o llame a Atención al cliente de SilverScript al 1-844-345-4577, las 24 horas del día,</a:t>
            </a:r>
            <a:r>
              <a:rPr lang="es-MX" sz="1400" b="0" i="0" strike="noStrike" cap="none" spc="0" baseline="0">
                <a:solidFill>
                  <a:srgbClr val="262626"/>
                </a:solidFill>
                <a:effectLst/>
                <a:latin typeface="Arial"/>
                <a:ea typeface="Arial"/>
                <a:cs typeface="Arial"/>
              </a:rPr>
              <a:t> los 7 días de la semana. Los usuarios de TTY llaman al 711.</a:t>
            </a:r>
          </a:p>
        </p:txBody>
      </p:sp>
      <p:sp>
        <p:nvSpPr>
          <p:cNvPr id="20" name="TextBox 19">
            <a:extLst>
              <a:ext uri="{FF2B5EF4-FFF2-40B4-BE49-F238E27FC236}">
                <a16:creationId xmlns:a16="http://schemas.microsoft.com/office/drawing/2014/main" id="{BB3A8890-BC97-5C46-8B87-F3E1FE954533}"/>
              </a:ext>
            </a:extLst>
          </p:cNvPr>
          <p:cNvSpPr txBox="1"/>
          <p:nvPr/>
        </p:nvSpPr>
        <p:spPr>
          <a:xfrm>
            <a:off x="4000500" y="1375057"/>
            <a:ext cx="4462272" cy="664843"/>
          </a:xfrm>
          <a:prstGeom prst="rect">
            <a:avLst/>
          </a:prstGeom>
          <a:noFill/>
        </p:spPr>
        <p:txBody>
          <a:bodyPr wrap="square" rtlCol="0" anchor="ctr">
            <a:noAutofit/>
          </a:bodyPr>
          <a:lstStyle/>
          <a:p>
            <a:pPr>
              <a:spcAft>
                <a:spcPts val="1800"/>
              </a:spcAft>
            </a:pPr>
            <a:r>
              <a:rPr lang="es-MX" sz="2800" b="0" i="0" strike="noStrike" cap="none" spc="0" baseline="0">
                <a:solidFill>
                  <a:srgbClr val="29628F"/>
                </a:solidFill>
                <a:effectLst/>
                <a:latin typeface="Arial"/>
                <a:ea typeface="Arial"/>
                <a:cs typeface="Arial"/>
              </a:rPr>
              <a:t>Gracias</a:t>
            </a:r>
          </a:p>
        </p:txBody>
      </p:sp>
      <p:sp>
        <p:nvSpPr>
          <p:cNvPr id="10" name="TextBox 9">
            <a:extLst>
              <a:ext uri="{FF2B5EF4-FFF2-40B4-BE49-F238E27FC236}">
                <a16:creationId xmlns:a16="http://schemas.microsoft.com/office/drawing/2014/main" id="{DB48D67C-AF14-C24A-AADB-C2750B0CFC0A}"/>
              </a:ext>
            </a:extLst>
          </p:cNvPr>
          <p:cNvSpPr txBox="1"/>
          <p:nvPr/>
        </p:nvSpPr>
        <p:spPr>
          <a:xfrm>
            <a:off x="4506221" y="3005124"/>
            <a:ext cx="4178786" cy="304800"/>
          </a:xfrm>
          <a:prstGeom prst="rect">
            <a:avLst/>
          </a:prstGeom>
          <a:noFill/>
        </p:spPr>
        <p:txBody>
          <a:bodyPr wrap="square" rtlCol="0">
            <a:spAutoFit/>
          </a:bodyPr>
          <a:lstStyle/>
          <a:p>
            <a:pPr>
              <a:spcAft>
                <a:spcPts val="1800"/>
              </a:spcAft>
            </a:pPr>
            <a:r>
              <a:rPr lang="es-MX" sz="1400" b="0" i="0" strike="noStrike" cap="none" spc="0" baseline="0">
                <a:solidFill>
                  <a:srgbClr val="262626"/>
                </a:solidFill>
                <a:effectLst/>
                <a:latin typeface="Arial"/>
                <a:ea typeface="Arial"/>
                <a:cs typeface="Arial"/>
              </a:rPr>
              <a:t>A continuación: Cierre</a:t>
            </a:r>
          </a:p>
        </p:txBody>
      </p:sp>
      <p:pic>
        <p:nvPicPr>
          <p:cNvPr id="11" name="Picture 10">
            <a:extLst>
              <a:ext uri="{FF2B5EF4-FFF2-40B4-BE49-F238E27FC236}">
                <a16:creationId xmlns:a16="http://schemas.microsoft.com/office/drawing/2014/main" id="{06B46139-2360-7742-9392-95B4EE0E5941}"/>
              </a:ext>
            </a:extLst>
          </p:cNvPr>
          <p:cNvPicPr>
            <a:picLocks noChangeAspect="1"/>
          </p:cNvPicPr>
          <p:nvPr/>
        </p:nvPicPr>
        <p:blipFill>
          <a:blip r:embed="rId4"/>
          <a:srcRect l="37097" t="71113" r="58602" b="20860"/>
          <a:stretch>
            <a:fillRect/>
          </a:stretch>
        </p:blipFill>
        <p:spPr>
          <a:xfrm>
            <a:off x="4082481" y="2952560"/>
            <a:ext cx="393291" cy="412903"/>
          </a:xfrm>
          <a:prstGeom prst="rect">
            <a:avLst/>
          </a:prstGeom>
        </p:spPr>
      </p:pic>
      <p:sp>
        <p:nvSpPr>
          <p:cNvPr id="12" name="Oval 11">
            <a:extLst>
              <a:ext uri="{FF2B5EF4-FFF2-40B4-BE49-F238E27FC236}">
                <a16:creationId xmlns:a16="http://schemas.microsoft.com/office/drawing/2014/main" id="{7EF8EE19-DEC5-2B4B-95CE-93D54FFB2B86}"/>
              </a:ext>
            </a:extLst>
          </p:cNvPr>
          <p:cNvSpPr/>
          <p:nvPr/>
        </p:nvSpPr>
        <p:spPr>
          <a:xfrm>
            <a:off x="877890" y="1420315"/>
            <a:ext cx="2302870" cy="2302870"/>
          </a:xfrm>
          <a:prstGeom prst="ellipse">
            <a:avLst/>
          </a:prstGeom>
          <a:solidFill>
            <a:srgbClr val="296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0A161076-C40D-7342-9CDC-0E5BFA34269D}"/>
              </a:ext>
            </a:extLst>
          </p:cNvPr>
          <p:cNvPicPr>
            <a:picLocks noChangeAspect="1"/>
          </p:cNvPicPr>
          <p:nvPr/>
        </p:nvPicPr>
        <p:blipFill>
          <a:blip r:embed="rId5"/>
          <a:stretch>
            <a:fillRect/>
          </a:stretch>
        </p:blipFill>
        <p:spPr>
          <a:xfrm>
            <a:off x="1246261" y="1945939"/>
            <a:ext cx="1566127" cy="1404368"/>
          </a:xfrm>
          <a:prstGeom prst="rect">
            <a:avLst/>
          </a:prstGeom>
        </p:spPr>
      </p:pic>
    </p:spTree>
    <p:extLst>
      <p:ext uri="{BB962C8B-B14F-4D97-AF65-F5344CB8AC3E}">
        <p14:creationId xmlns:p14="http://schemas.microsoft.com/office/powerpoint/2010/main" val="3974028881"/>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857F8F-185C-DB41-90D8-E1F144CC6112}"/>
              </a:ext>
            </a:extLst>
          </p:cNvPr>
          <p:cNvSpPr/>
          <p:nvPr/>
        </p:nvSpPr>
        <p:spPr>
          <a:xfrm>
            <a:off x="0" y="-2"/>
            <a:ext cx="9144000" cy="5143501"/>
          </a:xfrm>
          <a:prstGeom prst="rect">
            <a:avLst/>
          </a:prstGeom>
          <a:solidFill>
            <a:srgbClr val="3583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B961457-5E60-B543-894E-C756295C48AB}"/>
              </a:ext>
            </a:extLst>
          </p:cNvPr>
          <p:cNvSpPr txBox="1"/>
          <p:nvPr/>
        </p:nvSpPr>
        <p:spPr>
          <a:xfrm>
            <a:off x="476250" y="-706071"/>
            <a:ext cx="2514600" cy="12893039"/>
          </a:xfrm>
          <a:prstGeom prst="rect">
            <a:avLst/>
          </a:prstGeom>
          <a:noFill/>
        </p:spPr>
        <p:txBody>
          <a:bodyPr wrap="square" rtlCol="0">
            <a:spAutoFit/>
          </a:bodyPr>
          <a:lstStyle/>
          <a:p>
            <a:r>
              <a:rPr lang="es-MX" sz="42000" b="0" i="0" strike="noStrike" cap="none" spc="0" baseline="0">
                <a:solidFill>
                  <a:srgbClr val="FFFFFF">
                    <a:alpha val="14902"/>
                  </a:srgbClr>
                </a:solidFill>
                <a:effectLst/>
                <a:latin typeface="Arial"/>
                <a:ea typeface="Arial"/>
                <a:cs typeface="Arial"/>
              </a:rPr>
              <a:t>65</a:t>
            </a:r>
          </a:p>
        </p:txBody>
      </p:sp>
      <p:sp>
        <p:nvSpPr>
          <p:cNvPr id="5" name="TextBox 4">
            <a:extLst>
              <a:ext uri="{FF2B5EF4-FFF2-40B4-BE49-F238E27FC236}">
                <a16:creationId xmlns:a16="http://schemas.microsoft.com/office/drawing/2014/main" id="{CF56B10B-4095-4B42-9A3A-974F325A0246}"/>
              </a:ext>
            </a:extLst>
          </p:cNvPr>
          <p:cNvSpPr txBox="1"/>
          <p:nvPr/>
        </p:nvSpPr>
        <p:spPr>
          <a:xfrm>
            <a:off x="1866900" y="0"/>
            <a:ext cx="5238750" cy="5143499"/>
          </a:xfrm>
          <a:prstGeom prst="rect">
            <a:avLst/>
          </a:prstGeom>
          <a:noFill/>
        </p:spPr>
        <p:txBody>
          <a:bodyPr wrap="square" rtlCol="0" anchor="ctr">
            <a:noAutofit/>
          </a:bodyPr>
          <a:lstStyle/>
          <a:p>
            <a:pPr algn="r">
              <a:lnSpc>
                <a:spcPct val="90000"/>
              </a:lnSpc>
            </a:pPr>
            <a:r>
              <a:rPr lang="es-MX" sz="3600" b="0" i="0" strike="noStrike" cap="none" spc="0" baseline="0">
                <a:solidFill>
                  <a:srgbClr val="FFFFFF"/>
                </a:solidFill>
                <a:effectLst/>
                <a:latin typeface="Arial"/>
                <a:ea typeface="Arial"/>
                <a:cs typeface="Arial"/>
              </a:rPr>
              <a:t>Cierre</a:t>
            </a:r>
          </a:p>
        </p:txBody>
      </p:sp>
    </p:spTree>
    <p:extLst>
      <p:ext uri="{BB962C8B-B14F-4D97-AF65-F5344CB8AC3E}">
        <p14:creationId xmlns:p14="http://schemas.microsoft.com/office/powerpoint/2010/main" val="832416920"/>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BD64FC7-3E24-3440-9D63-3E8EE8007A7B}"/>
              </a:ext>
            </a:extLst>
          </p:cNvPr>
          <p:cNvPicPr>
            <a:picLocks noChangeAspect="1"/>
          </p:cNvPicPr>
          <p:nvPr/>
        </p:nvPicPr>
        <p:blipFill>
          <a:blip r:embed="rId3"/>
          <a:stretch>
            <a:fillRect/>
          </a:stretch>
        </p:blipFill>
        <p:spPr>
          <a:xfrm>
            <a:off x="0" y="0"/>
            <a:ext cx="9144000" cy="5145024"/>
          </a:xfrm>
          <a:prstGeom prst="rect">
            <a:avLst/>
          </a:prstGeom>
          <a:ln>
            <a:noFill/>
          </a:ln>
        </p:spPr>
      </p:pic>
      <p:pic>
        <p:nvPicPr>
          <p:cNvPr id="3" name="Picture 2">
            <a:extLst>
              <a:ext uri="{FF2B5EF4-FFF2-40B4-BE49-F238E27FC236}">
                <a16:creationId xmlns:a16="http://schemas.microsoft.com/office/drawing/2014/main" id="{E0166FC0-F9AF-EB4E-8B32-E6445979AFC0}"/>
              </a:ext>
            </a:extLst>
          </p:cNvPr>
          <p:cNvPicPr>
            <a:picLocks noChangeAspect="1"/>
          </p:cNvPicPr>
          <p:nvPr/>
        </p:nvPicPr>
        <p:blipFill>
          <a:blip r:embed="rId4"/>
          <a:srcRect l="37097" t="71113" r="58602" b="20860"/>
          <a:stretch>
            <a:fillRect/>
          </a:stretch>
        </p:blipFill>
        <p:spPr>
          <a:xfrm>
            <a:off x="4489985" y="1664445"/>
            <a:ext cx="393291" cy="412903"/>
          </a:xfrm>
          <a:prstGeom prst="rect">
            <a:avLst/>
          </a:prstGeom>
        </p:spPr>
      </p:pic>
      <p:sp>
        <p:nvSpPr>
          <p:cNvPr id="17" name="TextBox 16">
            <a:extLst>
              <a:ext uri="{FF2B5EF4-FFF2-40B4-BE49-F238E27FC236}">
                <a16:creationId xmlns:a16="http://schemas.microsoft.com/office/drawing/2014/main" id="{F825C7A2-2F55-D640-B132-7D9E3691B9BF}"/>
              </a:ext>
            </a:extLst>
          </p:cNvPr>
          <p:cNvSpPr txBox="1"/>
          <p:nvPr/>
        </p:nvSpPr>
        <p:spPr>
          <a:xfrm>
            <a:off x="4924245" y="1315469"/>
            <a:ext cx="4178786" cy="1384995"/>
          </a:xfrm>
          <a:prstGeom prst="rect">
            <a:avLst/>
          </a:prstGeom>
          <a:noFill/>
        </p:spPr>
        <p:txBody>
          <a:bodyPr wrap="square" rtlCol="0">
            <a:spAutoFit/>
          </a:bodyPr>
          <a:lstStyle/>
          <a:p>
            <a:r>
              <a:rPr lang="es-MX" sz="1400" b="1" i="0" strike="noStrike" cap="none" spc="0" baseline="0" dirty="0">
                <a:solidFill>
                  <a:srgbClr val="000000"/>
                </a:solidFill>
                <a:effectLst/>
                <a:latin typeface="Arial"/>
                <a:ea typeface="Arial"/>
                <a:cs typeface="Arial"/>
              </a:rPr>
              <a:t>TRS-Care Medicare Advantage (médico)</a:t>
            </a:r>
          </a:p>
          <a:p>
            <a:endParaRPr lang="en-US" sz="1400" b="1" dirty="0">
              <a:latin typeface="Arial" panose="020B0604020202020204" pitchFamily="34" charset="0"/>
              <a:cs typeface="Arial" panose="020B0604020202020204" pitchFamily="34" charset="0"/>
            </a:endParaRPr>
          </a:p>
          <a:p>
            <a:r>
              <a:rPr lang="es-MX" sz="1400" b="0" i="0" strike="noStrike" cap="none" spc="0" baseline="0" dirty="0">
                <a:solidFill>
                  <a:srgbClr val="000000"/>
                </a:solidFill>
                <a:effectLst/>
                <a:latin typeface="Arial"/>
                <a:ea typeface="Arial"/>
                <a:cs typeface="Arial"/>
              </a:rPr>
              <a:t>Visite </a:t>
            </a:r>
            <a:r>
              <a:rPr lang="es-MX" sz="1400" b="0" i="0" strike="noStrike" cap="none" spc="0" baseline="0" dirty="0">
                <a:solidFill>
                  <a:srgbClr val="000000"/>
                </a:solidFill>
                <a:latin typeface="Arial"/>
                <a:ea typeface="Arial"/>
                <a:cs typeface="Arial"/>
                <a:hlinkClick r:id="rId5" history="0"/>
              </a:rPr>
              <a:t>www.uhcretiree.com/TRS-CareMA</a:t>
            </a:r>
            <a:r>
              <a:rPr lang="es-MX" sz="1400" b="0" i="0" strike="noStrike" cap="none" spc="0" baseline="0" dirty="0">
                <a:solidFill>
                  <a:srgbClr val="000000"/>
                </a:solidFill>
                <a:effectLst/>
                <a:latin typeface="Arial"/>
                <a:ea typeface="Arial"/>
                <a:cs typeface="Arial"/>
              </a:rPr>
              <a:t> o </a:t>
            </a:r>
            <a:r>
              <a:rPr lang="es-MX" sz="1400" b="0" i="0" strike="noStrike" cap="none" spc="0" baseline="0" dirty="0">
                <a:solidFill>
                  <a:srgbClr val="262626"/>
                </a:solidFill>
                <a:effectLst/>
                <a:latin typeface="Arial"/>
                <a:ea typeface="Arial"/>
                <a:cs typeface="Arial"/>
              </a:rPr>
              <a:t>llame al Servicio al cliente de UnitedHealthcare al </a:t>
            </a:r>
            <a:r>
              <a:rPr lang="es-MX" sz="1400" b="1" i="0" strike="noStrike" cap="none" spc="0" baseline="0" dirty="0">
                <a:solidFill>
                  <a:srgbClr val="000000"/>
                </a:solidFill>
                <a:effectLst/>
                <a:latin typeface="Arial"/>
                <a:ea typeface="Arial"/>
                <a:cs typeface="Arial"/>
              </a:rPr>
              <a:t>1-866-347-9507</a:t>
            </a:r>
            <a:r>
              <a:rPr lang="es-MX" sz="1400" b="0" i="0" strike="noStrike" cap="none" spc="0" baseline="0" dirty="0">
                <a:solidFill>
                  <a:srgbClr val="000000"/>
                </a:solidFill>
                <a:effectLst/>
                <a:latin typeface="Arial"/>
                <a:ea typeface="Arial"/>
                <a:cs typeface="Arial"/>
              </a:rPr>
              <a:t>, de lunes a viernes de 7:00 a 18:00 hora del Centro. Los usuarios de TTY llaman al 711.</a:t>
            </a:r>
          </a:p>
        </p:txBody>
      </p:sp>
      <p:sp>
        <p:nvSpPr>
          <p:cNvPr id="20" name="TextBox 19">
            <a:extLst>
              <a:ext uri="{FF2B5EF4-FFF2-40B4-BE49-F238E27FC236}">
                <a16:creationId xmlns:a16="http://schemas.microsoft.com/office/drawing/2014/main" id="{BB3A8890-BC97-5C46-8B87-F3E1FE954533}"/>
              </a:ext>
            </a:extLst>
          </p:cNvPr>
          <p:cNvSpPr txBox="1"/>
          <p:nvPr/>
        </p:nvSpPr>
        <p:spPr>
          <a:xfrm>
            <a:off x="2625460" y="457131"/>
            <a:ext cx="3195430" cy="664843"/>
          </a:xfrm>
          <a:prstGeom prst="rect">
            <a:avLst/>
          </a:prstGeom>
          <a:noFill/>
        </p:spPr>
        <p:txBody>
          <a:bodyPr wrap="square" rtlCol="0" anchor="ctr">
            <a:noAutofit/>
          </a:bodyPr>
          <a:lstStyle/>
          <a:p>
            <a:pPr>
              <a:spcAft>
                <a:spcPts val="1800"/>
              </a:spcAft>
            </a:pPr>
            <a:r>
              <a:rPr lang="es-MX" sz="2800" b="0" i="0" strike="noStrike" cap="none" spc="0" baseline="0" dirty="0">
                <a:solidFill>
                  <a:srgbClr val="29628F"/>
                </a:solidFill>
                <a:effectLst/>
                <a:latin typeface="Arial"/>
                <a:ea typeface="Arial"/>
                <a:cs typeface="Arial"/>
              </a:rPr>
              <a:t>Atención al cliente</a:t>
            </a:r>
          </a:p>
        </p:txBody>
      </p:sp>
      <p:sp>
        <p:nvSpPr>
          <p:cNvPr id="10" name="TextBox 9">
            <a:extLst>
              <a:ext uri="{FF2B5EF4-FFF2-40B4-BE49-F238E27FC236}">
                <a16:creationId xmlns:a16="http://schemas.microsoft.com/office/drawing/2014/main" id="{DB48D67C-AF14-C24A-AADB-C2750B0CFC0A}"/>
              </a:ext>
            </a:extLst>
          </p:cNvPr>
          <p:cNvSpPr txBox="1"/>
          <p:nvPr/>
        </p:nvSpPr>
        <p:spPr>
          <a:xfrm>
            <a:off x="4913727" y="3092920"/>
            <a:ext cx="4178786" cy="1386840"/>
          </a:xfrm>
          <a:prstGeom prst="rect">
            <a:avLst/>
          </a:prstGeom>
          <a:noFill/>
        </p:spPr>
        <p:txBody>
          <a:bodyPr wrap="square" rtlCol="0">
            <a:spAutoFit/>
          </a:bodyPr>
          <a:lstStyle/>
          <a:p>
            <a:pPr>
              <a:spcAft>
                <a:spcPts val="1800"/>
              </a:spcAft>
            </a:pPr>
            <a:r>
              <a:rPr lang="es-MX" sz="1400" b="1" i="0" strike="noStrike" cap="none" spc="0" baseline="0" dirty="0">
                <a:solidFill>
                  <a:srgbClr val="262626"/>
                </a:solidFill>
                <a:effectLst/>
                <a:latin typeface="Arial"/>
                <a:ea typeface="Arial"/>
                <a:cs typeface="Arial"/>
              </a:rPr>
              <a:t>TRS-Care Medicare Advantage Rx (farmacia)</a:t>
            </a:r>
          </a:p>
          <a:p>
            <a:pPr>
              <a:spcAft>
                <a:spcPts val="1800"/>
              </a:spcAft>
            </a:pPr>
            <a:r>
              <a:rPr lang="es-MX" sz="1400" b="0" i="0" strike="noStrike" cap="none" spc="0" baseline="0" dirty="0">
                <a:solidFill>
                  <a:srgbClr val="262626"/>
                </a:solidFill>
                <a:effectLst/>
                <a:latin typeface="Arial"/>
                <a:ea typeface="Arial"/>
                <a:cs typeface="Arial"/>
              </a:rPr>
              <a:t>Visite info.Caremark.com/trscaremedicarx o llame a Atención al cliente de SilverScript al </a:t>
            </a:r>
            <a:r>
              <a:rPr lang="es-MX" sz="1400" b="1" i="0" strike="noStrike" cap="none" spc="0" baseline="0" dirty="0">
                <a:solidFill>
                  <a:srgbClr val="262626"/>
                </a:solidFill>
                <a:effectLst/>
                <a:latin typeface="Arial"/>
                <a:ea typeface="Arial"/>
                <a:cs typeface="Arial"/>
              </a:rPr>
              <a:t>1-844-345-4577</a:t>
            </a:r>
            <a:r>
              <a:rPr lang="es-MX" sz="1400" b="0" i="0" strike="noStrike" cap="none" spc="0" baseline="0" dirty="0">
                <a:solidFill>
                  <a:srgbClr val="262626"/>
                </a:solidFill>
                <a:effectLst/>
                <a:latin typeface="Arial"/>
                <a:ea typeface="Arial"/>
                <a:cs typeface="Arial"/>
              </a:rPr>
              <a:t>, las 24 horas del día, los 7 días de la semana. Los usuarios de TTY llaman al 711.</a:t>
            </a:r>
          </a:p>
        </p:txBody>
      </p:sp>
      <p:pic>
        <p:nvPicPr>
          <p:cNvPr id="11" name="Picture 10">
            <a:extLst>
              <a:ext uri="{FF2B5EF4-FFF2-40B4-BE49-F238E27FC236}">
                <a16:creationId xmlns:a16="http://schemas.microsoft.com/office/drawing/2014/main" id="{06B46139-2360-7742-9392-95B4EE0E5941}"/>
              </a:ext>
            </a:extLst>
          </p:cNvPr>
          <p:cNvPicPr>
            <a:picLocks noChangeAspect="1"/>
          </p:cNvPicPr>
          <p:nvPr/>
        </p:nvPicPr>
        <p:blipFill>
          <a:blip r:embed="rId4"/>
          <a:srcRect l="37097" t="71113" r="58602" b="20860"/>
          <a:stretch>
            <a:fillRect/>
          </a:stretch>
        </p:blipFill>
        <p:spPr>
          <a:xfrm>
            <a:off x="4489985" y="3040356"/>
            <a:ext cx="393291" cy="412903"/>
          </a:xfrm>
          <a:prstGeom prst="rect">
            <a:avLst/>
          </a:prstGeom>
        </p:spPr>
      </p:pic>
      <p:pic>
        <p:nvPicPr>
          <p:cNvPr id="18" name="Picture 17">
            <a:extLst>
              <a:ext uri="{FF2B5EF4-FFF2-40B4-BE49-F238E27FC236}">
                <a16:creationId xmlns:a16="http://schemas.microsoft.com/office/drawing/2014/main" id="{9ED6437A-2B23-4275-AE71-2D3E5517BF1B}"/>
              </a:ext>
            </a:extLst>
          </p:cNvPr>
          <p:cNvPicPr>
            <a:picLocks noChangeAspect="1"/>
          </p:cNvPicPr>
          <p:nvPr/>
        </p:nvPicPr>
        <p:blipFill>
          <a:blip r:embed="rId4"/>
          <a:srcRect l="37097" t="71113" r="58602" b="20860"/>
          <a:stretch>
            <a:fillRect/>
          </a:stretch>
        </p:blipFill>
        <p:spPr>
          <a:xfrm>
            <a:off x="73825" y="1666153"/>
            <a:ext cx="393291" cy="412903"/>
          </a:xfrm>
          <a:prstGeom prst="rect">
            <a:avLst/>
          </a:prstGeom>
        </p:spPr>
      </p:pic>
      <p:sp>
        <p:nvSpPr>
          <p:cNvPr id="21" name="TextBox 20">
            <a:extLst>
              <a:ext uri="{FF2B5EF4-FFF2-40B4-BE49-F238E27FC236}">
                <a16:creationId xmlns:a16="http://schemas.microsoft.com/office/drawing/2014/main" id="{79162DE1-E256-46B1-875E-26A60FE84977}"/>
              </a:ext>
            </a:extLst>
          </p:cNvPr>
          <p:cNvSpPr txBox="1"/>
          <p:nvPr/>
        </p:nvSpPr>
        <p:spPr>
          <a:xfrm>
            <a:off x="497566" y="1665028"/>
            <a:ext cx="4178786" cy="1371600"/>
          </a:xfrm>
          <a:prstGeom prst="rect">
            <a:avLst/>
          </a:prstGeom>
          <a:noFill/>
        </p:spPr>
        <p:txBody>
          <a:bodyPr wrap="square" rtlCol="0">
            <a:spAutoFit/>
          </a:bodyPr>
          <a:lstStyle/>
          <a:p>
            <a:r>
              <a:rPr lang="es-MX" sz="1400" b="1" i="0" strike="noStrike" cap="none" spc="0" baseline="0" dirty="0">
                <a:solidFill>
                  <a:srgbClr val="000000"/>
                </a:solidFill>
                <a:effectLst/>
                <a:latin typeface="Arial"/>
                <a:ea typeface="Arial"/>
                <a:cs typeface="Arial"/>
              </a:rPr>
              <a:t>Sistema de jubilación de profesores de Texas</a:t>
            </a:r>
          </a:p>
          <a:p>
            <a:endParaRPr lang="en-US" sz="1400" b="1" dirty="0">
              <a:latin typeface="Arial" panose="020B0604020202020204" pitchFamily="34" charset="0"/>
              <a:cs typeface="Arial" panose="020B0604020202020204" pitchFamily="34" charset="0"/>
            </a:endParaRPr>
          </a:p>
          <a:p>
            <a:r>
              <a:rPr lang="es-MX" sz="1400" b="0" i="0" strike="noStrike" cap="none" spc="0" baseline="0" dirty="0">
                <a:solidFill>
                  <a:srgbClr val="000000"/>
                </a:solidFill>
                <a:effectLst/>
                <a:latin typeface="Arial"/>
                <a:ea typeface="Arial"/>
                <a:cs typeface="Arial"/>
              </a:rPr>
              <a:t>Visite </a:t>
            </a:r>
            <a:r>
              <a:rPr lang="es-MX" sz="1400" b="0" i="0" strike="noStrike" cap="none" spc="0" baseline="0" dirty="0">
                <a:solidFill>
                  <a:srgbClr val="000000"/>
                </a:solidFill>
                <a:latin typeface="Arial"/>
                <a:ea typeface="Arial"/>
                <a:cs typeface="Arial"/>
                <a:hlinkClick r:id="rId6" history="0"/>
              </a:rPr>
              <a:t>www.trs.texas.gov</a:t>
            </a:r>
            <a:r>
              <a:rPr lang="es-MX" sz="1400" b="0" i="0" strike="noStrike" cap="none" spc="0" baseline="0" dirty="0">
                <a:solidFill>
                  <a:srgbClr val="000000"/>
                </a:solidFill>
                <a:effectLst/>
                <a:latin typeface="Arial"/>
                <a:ea typeface="Arial"/>
                <a:cs typeface="Arial"/>
              </a:rPr>
              <a:t> o </a:t>
            </a:r>
            <a:r>
              <a:rPr lang="es-MX" sz="1400" b="0" i="0" strike="noStrike" cap="none" spc="0" baseline="0" dirty="0">
                <a:solidFill>
                  <a:srgbClr val="262626"/>
                </a:solidFill>
                <a:effectLst/>
                <a:latin typeface="Arial"/>
                <a:ea typeface="Arial"/>
                <a:cs typeface="Arial"/>
              </a:rPr>
              <a:t>llame al Departamento de Beneficios de Seguro y Salud de TRS al </a:t>
            </a:r>
            <a:r>
              <a:rPr lang="es-MX" sz="1400" b="1" i="0" strike="noStrike" cap="none" spc="0" baseline="0" dirty="0">
                <a:solidFill>
                  <a:srgbClr val="262626"/>
                </a:solidFill>
                <a:effectLst/>
                <a:latin typeface="Arial"/>
                <a:ea typeface="Arial"/>
                <a:cs typeface="Arial"/>
              </a:rPr>
              <a:t>1-888-237-6762</a:t>
            </a:r>
            <a:r>
              <a:rPr lang="es-MX" sz="1400" b="0" i="0" strike="noStrike" cap="none" spc="0" baseline="0" dirty="0">
                <a:solidFill>
                  <a:srgbClr val="000000"/>
                </a:solidFill>
                <a:effectLst/>
                <a:latin typeface="Arial"/>
                <a:ea typeface="Arial"/>
                <a:cs typeface="Arial"/>
              </a:rPr>
              <a:t>, de lunes a viernes </a:t>
            </a:r>
            <a:r>
              <a:rPr lang="es-MX" sz="1400" b="0" i="0" strike="noStrike" cap="none" spc="0" baseline="0">
                <a:solidFill>
                  <a:srgbClr val="000000"/>
                </a:solidFill>
                <a:effectLst/>
                <a:latin typeface="Arial"/>
                <a:ea typeface="Arial"/>
                <a:cs typeface="Arial"/>
              </a:rPr>
              <a:t>de 7:00 </a:t>
            </a:r>
            <a:r>
              <a:rPr lang="es-MX" sz="1400" b="0" i="0" strike="noStrike" cap="none" spc="0" baseline="0" dirty="0">
                <a:solidFill>
                  <a:srgbClr val="000000"/>
                </a:solidFill>
                <a:effectLst/>
                <a:latin typeface="Arial"/>
                <a:ea typeface="Arial"/>
                <a:cs typeface="Arial"/>
              </a:rPr>
              <a:t>a 18:00 hora del Centro. </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626273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801FEF-6C99-FF41-B84D-913E56DE6C15}"/>
              </a:ext>
            </a:extLst>
          </p:cNvPr>
          <p:cNvPicPr>
            <a:picLocks noChangeAspect="1"/>
          </p:cNvPicPr>
          <p:nvPr/>
        </p:nvPicPr>
        <p:blipFill>
          <a:blip r:embed="rId3"/>
          <a:stretch>
            <a:fillRect/>
          </a:stretch>
        </p:blipFill>
        <p:spPr>
          <a:xfrm>
            <a:off x="1354" y="0"/>
            <a:ext cx="9141291" cy="5143500"/>
          </a:xfrm>
          <a:prstGeom prst="rect">
            <a:avLst/>
          </a:prstGeom>
        </p:spPr>
      </p:pic>
      <p:sp>
        <p:nvSpPr>
          <p:cNvPr id="3" name="Rectangle 2">
            <a:extLst>
              <a:ext uri="{FF2B5EF4-FFF2-40B4-BE49-F238E27FC236}">
                <a16:creationId xmlns:a16="http://schemas.microsoft.com/office/drawing/2014/main" id="{36A61AEA-0FEB-8A44-B332-FFCB14AD2C0C}"/>
              </a:ext>
            </a:extLst>
          </p:cNvPr>
          <p:cNvSpPr/>
          <p:nvPr/>
        </p:nvSpPr>
        <p:spPr>
          <a:xfrm>
            <a:off x="2878667" y="0"/>
            <a:ext cx="6263978" cy="5143499"/>
          </a:xfrm>
          <a:prstGeom prst="rect">
            <a:avLst/>
          </a:prstGeom>
          <a:solidFill>
            <a:schemeClr val="bg1"/>
          </a:solidFill>
          <a:ln>
            <a:noFill/>
          </a:ln>
          <a:effectLst>
            <a:outerShdw blurRad="127000" dist="139700" dir="10800000" algn="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EDCBFF3-CAAF-D245-AC6C-89DC3348E3CD}"/>
              </a:ext>
            </a:extLst>
          </p:cNvPr>
          <p:cNvSpPr txBox="1"/>
          <p:nvPr/>
        </p:nvSpPr>
        <p:spPr>
          <a:xfrm>
            <a:off x="0" y="0"/>
            <a:ext cx="2400300" cy="5143500"/>
          </a:xfrm>
          <a:prstGeom prst="rect">
            <a:avLst/>
          </a:prstGeom>
          <a:noFill/>
        </p:spPr>
        <p:txBody>
          <a:bodyPr wrap="square" rtlCol="0" anchor="ctr">
            <a:noAutofit/>
          </a:bodyPr>
          <a:lstStyle/>
          <a:p>
            <a:pPr algn="r"/>
            <a:r>
              <a:rPr lang="es-MX" sz="3600" b="0" i="0" strike="noStrike" cap="none" spc="0" baseline="0">
                <a:solidFill>
                  <a:srgbClr val="29628F"/>
                </a:solidFill>
                <a:effectLst/>
                <a:latin typeface="Arial"/>
                <a:ea typeface="Arial"/>
                <a:cs typeface="Arial"/>
              </a:rPr>
              <a:t>Agenda</a:t>
            </a:r>
          </a:p>
        </p:txBody>
      </p:sp>
      <p:sp>
        <p:nvSpPr>
          <p:cNvPr id="5" name="TextBox 4">
            <a:extLst>
              <a:ext uri="{FF2B5EF4-FFF2-40B4-BE49-F238E27FC236}">
                <a16:creationId xmlns:a16="http://schemas.microsoft.com/office/drawing/2014/main" id="{2041E61B-6ADD-A947-B09F-EA12D87C31FA}"/>
              </a:ext>
            </a:extLst>
          </p:cNvPr>
          <p:cNvSpPr txBox="1"/>
          <p:nvPr/>
        </p:nvSpPr>
        <p:spPr>
          <a:xfrm>
            <a:off x="3352800" y="1"/>
            <a:ext cx="5789845" cy="5143499"/>
          </a:xfrm>
          <a:prstGeom prst="rect">
            <a:avLst/>
          </a:prstGeom>
          <a:noFill/>
        </p:spPr>
        <p:txBody>
          <a:bodyPr wrap="square" rtlCol="0" anchor="ctr">
            <a:noAutofit/>
          </a:bodyPr>
          <a:lstStyle/>
          <a:p>
            <a:pPr marL="342900" indent="-342900">
              <a:spcAft>
                <a:spcPts val="3600"/>
              </a:spcAft>
              <a:buFont typeface="+mj-lt"/>
              <a:buAutoNum type="arabicPeriod"/>
            </a:pPr>
            <a:r>
              <a:rPr lang="es-MX" sz="1600" b="0" i="0" strike="noStrike" cap="none" spc="0" baseline="0">
                <a:solidFill>
                  <a:srgbClr val="35835C"/>
                </a:solidFill>
                <a:effectLst/>
                <a:latin typeface="Arial"/>
                <a:ea typeface="Arial"/>
                <a:cs typeface="Arial"/>
              </a:rPr>
              <a:t>¿Qué es Medicare?</a:t>
            </a:r>
          </a:p>
          <a:p>
            <a:pPr marL="342900" indent="-342900">
              <a:spcAft>
                <a:spcPts val="3600"/>
              </a:spcAft>
              <a:buFont typeface="+mj-lt"/>
              <a:buAutoNum type="arabicPeriod"/>
            </a:pPr>
            <a:r>
              <a:rPr lang="es-MX" sz="1600" b="0" i="0" strike="noStrike" cap="none" spc="0" baseline="0">
                <a:solidFill>
                  <a:srgbClr val="35835C"/>
                </a:solidFill>
                <a:effectLst/>
                <a:latin typeface="Arial"/>
                <a:ea typeface="Arial"/>
                <a:cs typeface="Arial"/>
              </a:rPr>
              <a:t>Costos de Medicare y TRS-Care</a:t>
            </a:r>
          </a:p>
          <a:p>
            <a:pPr marL="342900" indent="-342900">
              <a:spcAft>
                <a:spcPts val="3600"/>
              </a:spcAft>
              <a:buFont typeface="+mj-lt"/>
              <a:buAutoNum type="arabicPeriod"/>
            </a:pPr>
            <a:r>
              <a:rPr lang="es-MX" sz="1600" b="0" i="0" strike="noStrike" cap="none" spc="0" baseline="0">
                <a:solidFill>
                  <a:srgbClr val="35835C"/>
                </a:solidFill>
                <a:effectLst/>
                <a:latin typeface="Arial"/>
                <a:ea typeface="Arial"/>
                <a:cs typeface="Arial"/>
              </a:rPr>
              <a:t>Inscribirse en los planes de TRS-Care Medicare</a:t>
            </a:r>
          </a:p>
          <a:p>
            <a:pPr marL="342900" indent="-342900">
              <a:spcAft>
                <a:spcPts val="3600"/>
              </a:spcAft>
              <a:buFont typeface="+mj-lt"/>
              <a:buAutoNum type="arabicPeriod"/>
            </a:pPr>
            <a:r>
              <a:rPr lang="es-MX" sz="1600" b="0" i="0" strike="noStrike" cap="none" spc="0" baseline="0">
                <a:solidFill>
                  <a:srgbClr val="35835C"/>
                </a:solidFill>
                <a:effectLst/>
                <a:latin typeface="Arial"/>
                <a:ea typeface="Arial"/>
                <a:cs typeface="Arial"/>
              </a:rPr>
              <a:t>Cosas a considerar </a:t>
            </a:r>
          </a:p>
          <a:p>
            <a:pPr marL="342900" indent="-342900">
              <a:spcAft>
                <a:spcPts val="3600"/>
              </a:spcAft>
              <a:buFont typeface="+mj-lt"/>
              <a:buAutoNum type="arabicPeriod"/>
            </a:pPr>
            <a:r>
              <a:rPr lang="es-MX" sz="1600" b="0" i="0" strike="noStrike" cap="none" spc="0" baseline="0">
                <a:solidFill>
                  <a:srgbClr val="35835C"/>
                </a:solidFill>
                <a:effectLst/>
                <a:latin typeface="Arial"/>
                <a:ea typeface="Arial"/>
                <a:cs typeface="Arial"/>
              </a:rPr>
              <a:t>TRS-Care Medicare Advantage (UnitedHealthcare)</a:t>
            </a:r>
          </a:p>
          <a:p>
            <a:pPr marL="342900" indent="-342900">
              <a:spcAft>
                <a:spcPts val="3600"/>
              </a:spcAft>
              <a:buFont typeface="+mj-lt"/>
              <a:buAutoNum type="arabicPeriod"/>
            </a:pPr>
            <a:r>
              <a:rPr lang="es-MX" sz="1600" b="0" i="0" strike="noStrike" cap="none" spc="0" baseline="0">
                <a:solidFill>
                  <a:srgbClr val="35835C"/>
                </a:solidFill>
                <a:effectLst/>
                <a:latin typeface="Arial"/>
                <a:ea typeface="Arial"/>
                <a:cs typeface="Arial"/>
              </a:rPr>
              <a:t>TRS-Care Medicare Rx (SilverScript)</a:t>
            </a:r>
          </a:p>
        </p:txBody>
      </p:sp>
    </p:spTree>
    <p:extLst>
      <p:ext uri="{BB962C8B-B14F-4D97-AF65-F5344CB8AC3E}">
        <p14:creationId xmlns:p14="http://schemas.microsoft.com/office/powerpoint/2010/main" val="413619117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3097F-DC02-B041-9D36-5CD164C9E3B4}"/>
              </a:ext>
            </a:extLst>
          </p:cNvPr>
          <p:cNvSpPr/>
          <p:nvPr/>
        </p:nvSpPr>
        <p:spPr>
          <a:xfrm>
            <a:off x="0" y="-2"/>
            <a:ext cx="9144000" cy="5143501"/>
          </a:xfrm>
          <a:prstGeom prst="rect">
            <a:avLst/>
          </a:prstGeom>
          <a:solidFill>
            <a:srgbClr val="3583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CFC2A0-49EB-CE45-9364-4A2F5EC64247}"/>
              </a:ext>
            </a:extLst>
          </p:cNvPr>
          <p:cNvSpPr/>
          <p:nvPr/>
        </p:nvSpPr>
        <p:spPr>
          <a:xfrm>
            <a:off x="5127329" y="0"/>
            <a:ext cx="4015316" cy="5143501"/>
          </a:xfrm>
          <a:prstGeom prst="rect">
            <a:avLst/>
          </a:prstGeom>
          <a:solidFill>
            <a:schemeClr val="bg1">
              <a:alpha val="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F450B5F-3469-D842-BC9D-7838F5123821}"/>
              </a:ext>
            </a:extLst>
          </p:cNvPr>
          <p:cNvSpPr txBox="1"/>
          <p:nvPr/>
        </p:nvSpPr>
        <p:spPr>
          <a:xfrm>
            <a:off x="457200" y="-706071"/>
            <a:ext cx="2514600" cy="6492240"/>
          </a:xfrm>
          <a:prstGeom prst="rect">
            <a:avLst/>
          </a:prstGeom>
          <a:noFill/>
        </p:spPr>
        <p:txBody>
          <a:bodyPr wrap="square" rtlCol="0">
            <a:spAutoFit/>
          </a:bodyPr>
          <a:lstStyle/>
          <a:p>
            <a:r>
              <a:rPr lang="es-MX" sz="42000" b="0" i="0" strike="noStrike" cap="none" spc="0" baseline="0">
                <a:solidFill>
                  <a:srgbClr val="FFFFFF">
                    <a:alpha val="14902"/>
                  </a:srgbClr>
                </a:solidFill>
                <a:effectLst/>
                <a:latin typeface="Arial"/>
                <a:ea typeface="Arial"/>
                <a:cs typeface="Arial"/>
              </a:rPr>
              <a:t>1</a:t>
            </a:r>
          </a:p>
        </p:txBody>
      </p:sp>
      <p:sp>
        <p:nvSpPr>
          <p:cNvPr id="5" name="TextBox 4">
            <a:extLst>
              <a:ext uri="{FF2B5EF4-FFF2-40B4-BE49-F238E27FC236}">
                <a16:creationId xmlns:a16="http://schemas.microsoft.com/office/drawing/2014/main" id="{F2080D01-6BF4-3E4D-8946-E73CB863AB22}"/>
              </a:ext>
            </a:extLst>
          </p:cNvPr>
          <p:cNvSpPr txBox="1"/>
          <p:nvPr/>
        </p:nvSpPr>
        <p:spPr>
          <a:xfrm>
            <a:off x="0" y="0"/>
            <a:ext cx="4705350" cy="5143499"/>
          </a:xfrm>
          <a:prstGeom prst="rect">
            <a:avLst/>
          </a:prstGeom>
          <a:noFill/>
        </p:spPr>
        <p:txBody>
          <a:bodyPr wrap="square" rtlCol="0" anchor="ctr">
            <a:noAutofit/>
          </a:bodyPr>
          <a:lstStyle/>
          <a:p>
            <a:pPr algn="r"/>
            <a:r>
              <a:rPr lang="es-MX" sz="3600" b="0" i="0" strike="noStrike" cap="none" spc="0" baseline="0">
                <a:solidFill>
                  <a:srgbClr val="FFFFFF"/>
                </a:solidFill>
                <a:effectLst/>
                <a:latin typeface="Arial"/>
                <a:ea typeface="Arial"/>
                <a:cs typeface="Arial"/>
              </a:rPr>
              <a:t>¿Qué es Medicare?</a:t>
            </a:r>
          </a:p>
        </p:txBody>
      </p:sp>
      <p:sp>
        <p:nvSpPr>
          <p:cNvPr id="6" name="TextBox 5">
            <a:extLst>
              <a:ext uri="{FF2B5EF4-FFF2-40B4-BE49-F238E27FC236}">
                <a16:creationId xmlns:a16="http://schemas.microsoft.com/office/drawing/2014/main" id="{F70A3937-A09D-8349-BFCD-0CCC7F04B2C6}"/>
              </a:ext>
            </a:extLst>
          </p:cNvPr>
          <p:cNvSpPr txBox="1"/>
          <p:nvPr/>
        </p:nvSpPr>
        <p:spPr>
          <a:xfrm>
            <a:off x="5692676" y="1"/>
            <a:ext cx="3449969" cy="5143499"/>
          </a:xfrm>
          <a:prstGeom prst="rect">
            <a:avLst/>
          </a:prstGeom>
          <a:noFill/>
        </p:spPr>
        <p:txBody>
          <a:bodyPr wrap="square" rtlCol="0" anchor="ctr">
            <a:noAutofit/>
          </a:bodyPr>
          <a:lstStyle/>
          <a:p>
            <a:pPr marL="230188" indent="-230188">
              <a:spcAft>
                <a:spcPts val="3600"/>
              </a:spcAft>
              <a:buFont typeface="Arial" panose="020B0604020202020204" pitchFamily="34" charset="0"/>
              <a:buChar char="•"/>
            </a:pPr>
            <a:r>
              <a:rPr lang="es-MX" sz="1800" b="0" i="0" strike="noStrike" cap="none" spc="0" baseline="0">
                <a:solidFill>
                  <a:srgbClr val="FFFFFF"/>
                </a:solidFill>
                <a:effectLst/>
                <a:latin typeface="Arial"/>
                <a:ea typeface="Arial"/>
                <a:cs typeface="Arial"/>
              </a:rPr>
              <a:t>Definido por Medicare</a:t>
            </a:r>
          </a:p>
          <a:p>
            <a:pPr marL="230188" indent="-230188">
              <a:spcAft>
                <a:spcPts val="3600"/>
              </a:spcAft>
              <a:buFont typeface="Arial" panose="020B0604020202020204" pitchFamily="34" charset="0"/>
              <a:buChar char="•"/>
            </a:pPr>
            <a:r>
              <a:rPr lang="es-MX" sz="1800" b="0" i="0" strike="noStrike" cap="none" spc="0" baseline="0">
                <a:solidFill>
                  <a:srgbClr val="FFFFFF"/>
                </a:solidFill>
                <a:effectLst/>
                <a:latin typeface="Arial"/>
                <a:ea typeface="Arial"/>
                <a:cs typeface="Arial"/>
              </a:rPr>
              <a:t>Partes de Medicare</a:t>
            </a:r>
          </a:p>
        </p:txBody>
      </p:sp>
    </p:spTree>
    <p:extLst>
      <p:ext uri="{BB962C8B-B14F-4D97-AF65-F5344CB8AC3E}">
        <p14:creationId xmlns:p14="http://schemas.microsoft.com/office/powerpoint/2010/main" val="389104768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1.02.28"/>
  <p:tag name="AS_TITLE" val="Aspose.Slides for Java"/>
  <p:tag name="AS_VERSION" val="21.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Collabware CLM Item Unique ID</Name>
    <Synchronization>Synchronous</Synchronization>
    <Type>1</Type>
    <SequenceNumber>1</SequenceNumber>
    <Url/>
    <Assembly>Collabware.SharePoint.RecordsManagement, Version=1.0.0.0, Culture=neutral, PublicKeyToken=801662d3f2b71412</Assembly>
    <Class>Collabware.SharePoint.RecordsManagement.ItemUniqueIdContentTypeReceiver</Class>
    <Data/>
    <Filter/>
  </Receiver>
  <Receiver>
    <Name>Collabware CLM Item Unique ID</Name>
    <Synchronization>Synchronous</Synchronization>
    <Type>10002</Type>
    <SequenceNumber>10500</SequenceNumber>
    <Url/>
    <Assembly>Collabware.SharePoint.RecordsManagement, Version=1.0.0.0, Culture=neutral, PublicKeyToken=801662d3f2b71412</Assembly>
    <Class>Collabware.SharePoint.RecordsManagement.ItemUniqueIdContentTypeReceiver</Class>
    <Data/>
    <Filter/>
  </Receiver>
  <Receiver>
    <Name>Collabware CLM Item Unique ID</Name>
    <Synchronization>Synchronous</Synchronization>
    <Type>10004</Type>
    <SequenceNumber>10501</SequenceNumber>
    <Url/>
    <Assembly>Collabware.SharePoint.RecordsManagement, Version=1.0.0.0, Culture=neutral, PublicKeyToken=801662d3f2b71412</Assembly>
    <Class>Collabware.SharePoint.RecordsManagement.ItemUniqueIdContentTypeReceiver</Class>
    <Data/>
    <Filter/>
  </Receiver>
  <Receiver>
    <Name>Collabware CLM Item Unique ID</Name>
    <Synchronization>Synchronous</Synchronization>
    <Type>10006</Type>
    <SequenceNumber>10502</SequenceNumber>
    <Url/>
    <Assembly>Collabware.SharePoint.RecordsManagement, Version=1.0.0.0, Culture=neutral, PublicKeyToken=801662d3f2b71412</Assembly>
    <Class>Collabware.SharePoint.RecordsManagement.ItemUniqueIdContentTypeReceiver</Class>
    <Data/>
    <Filter/>
  </Receiver>
  <Receiver>
    <Name>Collabware CLM Item Processing</Name>
    <Synchronization>Synchronous</Synchronization>
    <Type>10001</Type>
    <SequenceNumber>12000</SequenceNumber>
    <Url/>
    <Assembly>Collabware.SharePoint.RecordsManagement, Version=1.0.0.0, Culture=neutral, PublicKeyToken=801662d3f2b71412</Assembly>
    <Class>Collabware.SharePoint.RecordsManagement.ItemProcessingContentTypeReceiver</Class>
    <Data/>
    <Filter/>
  </Receiver>
  <Receiver>
    <Name>Collabware CLM Item Processing</Name>
    <Synchronization>Asynchronous</Synchronization>
    <Type>10002</Type>
    <SequenceNumber>12001</SequenceNumber>
    <Url/>
    <Assembly>Collabware.SharePoint.RecordsManagement, Version=1.0.0.0, Culture=neutral, PublicKeyToken=801662d3f2b71412</Assembly>
    <Class>Collabware.SharePoint.RecordsManagement.ItemProcessingContentTypeReceiver</Class>
    <Data/>
    <Filter/>
  </Receiver>
  <Receiver>
    <Name>Collabware CLM Item Processing</Name>
    <Synchronization>Asynchronous</Synchronization>
    <Type>10004</Type>
    <SequenceNumber>12002</SequenceNumber>
    <Url/>
    <Assembly>Collabware.SharePoint.RecordsManagement, Version=1.0.0.0, Culture=neutral, PublicKeyToken=801662d3f2b71412</Assembly>
    <Class>Collabware.SharePoint.RecordsManagement.ItemProcessingContentTypeReceiver</Class>
    <Data/>
    <Filter/>
  </Receiver>
  <Receiver>
    <Name>Collabware CLM Item Audit</Name>
    <Synchronization>Asynchronous</Synchronization>
    <Type>10001</Type>
    <SequenceNumber>11000</SequenceNumber>
    <Url/>
    <Assembly>Collabware.SharePoint.RecordsManagement, Version=1.0.0.0, Culture=neutral, PublicKeyToken=801662d3f2b71412</Assembly>
    <Class>Collabware.SharePoint.RecordsManagement.ItemAuditContentTypeReceiver</Class>
    <Data/>
    <Filter/>
  </Receiver>
  <Receiver>
    <Name>Collabware CLM Item Audit</Name>
    <Synchronization>Asynchronous</Synchronization>
    <Type>10002</Type>
    <SequenceNumber>11001</SequenceNumber>
    <Url/>
    <Assembly>Collabware.SharePoint.RecordsManagement, Version=1.0.0.0, Culture=neutral, PublicKeyToken=801662d3f2b71412</Assembly>
    <Class>Collabware.SharePoint.RecordsManagement.ItemAuditContentTypeReceiver</Class>
    <Data/>
    <Filter/>
  </Receiver>
  <Receiver>
    <Name>Collabware CLM Item Audit</Name>
    <Synchronization>Asynchronous</Synchronization>
    <Type>10005</Type>
    <SequenceNumber>11002</SequenceNumber>
    <Url/>
    <Assembly>Collabware.SharePoint.RecordsManagement, Version=1.0.0.0, Culture=neutral, PublicKeyToken=801662d3f2b71412</Assembly>
    <Class>Collabware.SharePoint.RecordsManagement.ItemAuditContentTypeReceiver</Class>
    <Data/>
    <Filter/>
  </Receiver>
  <Receiver>
    <Name>Collabware CLM Item Audit</Name>
    <Synchronization>Asynchronous</Synchronization>
    <Type>10006</Type>
    <SequenceNumber>11003</SequenceNumber>
    <Url/>
    <Assembly>Collabware.SharePoint.RecordsManagement, Version=1.0.0.0, Culture=neutral, PublicKeyToken=801662d3f2b71412</Assembly>
    <Class>Collabware.SharePoint.RecordsManagement.ItemAuditContentTypeReceiver</Class>
    <Data/>
    <Filter/>
  </Receiver>
  <Receiver>
    <Name>Collabware CLM Item Audit</Name>
    <Synchronization>Asynchronous</Synchronization>
    <Type>10004</Type>
    <SequenceNumber>11004</SequenceNumber>
    <Url/>
    <Assembly>Collabware.SharePoint.RecordsManagement, Version=1.0.0.0, Culture=neutral, PublicKeyToken=801662d3f2b71412</Assembly>
    <Class>Collabware.SharePoint.RecordsManagement.ItemAuditContentTypeReceiver</Class>
    <Data/>
    <Filter/>
  </Receiver>
  <Receiver>
    <Name>Collabware CLM Item Audit</Name>
    <Synchronization>Synchronous</Synchronization>
    <Type>3</Type>
    <SequenceNumber>11005</SequenceNumber>
    <Url/>
    <Assembly>Collabware.SharePoint.RecordsManagement, Version=1.0.0.0, Culture=neutral, PublicKeyToken=801662d3f2b71412</Assembly>
    <Class>Collabware.SharePoint.RecordsManagement.ItemAuditContentTypeReceiver</Class>
    <Data/>
    <Filter/>
  </Receiver>
  <Receiver>
    <Name>Collabware CLM Item Security</Name>
    <Synchronization>Asynchronous</Synchronization>
    <Type>10002</Type>
    <SequenceNumber>13000</SequenceNumber>
    <Url/>
    <Assembly>Collabware.SharePoint.RecordsManagement, Version=1.0.0.0, Culture=neutral, PublicKeyToken=801662d3f2b71412</Assembly>
    <Class>Collabware.SharePoint.RecordsManagement.ItemSecurityContentTypeReceiver</Class>
    <Data/>
    <Filter/>
  </Receiver>
</spe:Receiver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TaxCatchAll xmlns="8a076bde-a3a2-4cad-8ed4-f6a95bc9b502">
      <Value>657</Value>
      <Value>9</Value>
      <Value>7</Value>
    </TaxCatchAll>
    <p8d76a189bd84531aabcaa83fae0ab1b xmlns="8a076bde-a3a2-4cad-8ed4-f6a95bc9b502">
      <Terms xmlns="http://schemas.microsoft.com/office/infopath/2007/PartnerControls"/>
    </p8d76a189bd84531aabcaa83fae0ab1b>
    <TRSGeneralSingleLineofText2 xmlns="8a076bde-a3a2-4cad-8ed4-f6a95bc9b502" xsi:nil="true"/>
    <b7f557035d154ec09f7dbbd1044aa482 xmlns="8a076bde-a3a2-4cad-8ed4-f6a95bc9b502">
      <Terms xmlns="http://schemas.microsoft.com/office/infopath/2007/PartnerControls"/>
    </b7f557035d154ec09f7dbbd1044aa482>
    <TRSGeneralSingleLineofText1 xmlns="8a076bde-a3a2-4cad-8ed4-f6a95bc9b502" xsi:nil="true"/>
    <PublishingIsFurlPage xmlns="http://schemas.microsoft.com/sharepoint/v3">false</PublishingIsFurlPage>
    <TRSGeneralCheckbox1 xmlns="8a076bde-a3a2-4cad-8ed4-f6a95bc9b502">true</TRSGeneralCheckbox1>
    <PersonResponsible xmlns="e53605fc-3e7f-4a20-9679-c0e44c05c8df">Health Care Benefits-TRS-Care</PersonResponsible>
    <TRSGeneralNumberContent1 xmlns="8a076bde-a3a2-4cad-8ed4-f6a95bc9b502" xsi:nil="true"/>
    <TRSGeneralDate1 xmlns="8a076bde-a3a2-4cad-8ed4-f6a95bc9b502" xsi:nil="true"/>
    <n28f09058eba4d25920c18a47d993548 xmlns="8a076bde-a3a2-4cad-8ed4-f6a95bc9b502">
      <Terms xmlns="http://schemas.microsoft.com/office/infopath/2007/PartnerControls">
        <TermInfo xmlns="http://schemas.microsoft.com/office/infopath/2007/PartnerControls">
          <TermName xmlns="http://schemas.microsoft.com/office/infopath/2007/PartnerControls">Retirees</TermName>
          <TermId xmlns="http://schemas.microsoft.com/office/infopath/2007/PartnerControls">ec7a40a3-23a0-4951-a8fb-5fab053f2c51</TermId>
        </TermInfo>
        <TermInfo xmlns="http://schemas.microsoft.com/office/infopath/2007/PartnerControls">
          <TermName xmlns="http://schemas.microsoft.com/office/infopath/2007/PartnerControls">Beneficiary</TermName>
          <TermId xmlns="http://schemas.microsoft.com/office/infopath/2007/PartnerControls">8ae1259c-a3b6-46b1-a370-ed9bd9545b5c</TermId>
        </TermInfo>
      </Terms>
    </n28f09058eba4d25920c18a47d993548>
    <SeoRobotsNoIndex xmlns="http://schemas.microsoft.com/sharepoint/v3" xsi:nil="true"/>
    <k2c2464eeb9f4dc5989b5762d034f9a2 xmlns="8a076bde-a3a2-4cad-8ed4-f6a95bc9b502">
      <Terms xmlns="http://schemas.microsoft.com/office/infopath/2007/PartnerControls">
        <TermInfo xmlns="http://schemas.microsoft.com/office/infopath/2007/PartnerControls">
          <TermName xmlns="http://schemas.microsoft.com/office/infopath/2007/PartnerControls">TRS-Care Medicare</TermName>
          <TermId xmlns="http://schemas.microsoft.com/office/infopath/2007/PartnerControls">f2b607f3-9bbb-4306-ac48-225d0a4f247d</TermId>
        </TermInfo>
      </Terms>
    </k2c2464eeb9f4dc5989b5762d034f9a2>
    <_dlc_DocId xmlns="8a076bde-a3a2-4cad-8ed4-f6a95bc9b502">2FYZ7VVNDPDX-721353832-2376</_dlc_DocId>
    <_dlc_DocIdUrl xmlns="8a076bde-a3a2-4cad-8ed4-f6a95bc9b502">
      <Url>https://authoring.trs.texas.gov/_layouts/15/DocIdRedir.aspx?ID=2FYZ7VVNDPDX-721353832-2376</Url>
      <Description>2FYZ7VVNDPDX-721353832-2376</Description>
    </_dlc_DocIdUrl>
  </documentManagement>
</p:properties>
</file>

<file path=customXml/item5.xml><?xml version="1.0" encoding="utf-8"?>
<ct:contentTypeSchema xmlns:ct="http://schemas.microsoft.com/office/2006/metadata/contentType" xmlns:ma="http://schemas.microsoft.com/office/2006/metadata/properties/metaAttributes" ct:_="" ma:_="" ma:contentTypeName="TRS Document" ma:contentTypeID="0x010100B7A052C72D924F02B7C6198B974652540055F48E8858CD2A4CA2AE277776EF72D0" ma:contentTypeVersion="8" ma:contentTypeDescription="Content type for all TRS documents (Policies, Handbook etc.)" ma:contentTypeScope="" ma:versionID="8559fb0d8c7407384ae19072d40c630c">
  <xsd:schema xmlns:xsd="http://www.w3.org/2001/XMLSchema" xmlns:xs="http://www.w3.org/2001/XMLSchema" xmlns:p="http://schemas.microsoft.com/office/2006/metadata/properties" xmlns:ns1="http://schemas.microsoft.com/sharepoint/v3" xmlns:ns2="8a076bde-a3a2-4cad-8ed4-f6a95bc9b502" xmlns:ns3="e53605fc-3e7f-4a20-9679-c0e44c05c8df" targetNamespace="http://schemas.microsoft.com/office/2006/metadata/properties" ma:root="true" ma:fieldsID="40f2608e5751faeb77190381b394217e" ns1:_="" ns2:_="" ns3:_="">
    <xsd:import namespace="http://schemas.microsoft.com/sharepoint/v3"/>
    <xsd:import namespace="8a076bde-a3a2-4cad-8ed4-f6a95bc9b502"/>
    <xsd:import namespace="e53605fc-3e7f-4a20-9679-c0e44c05c8df"/>
    <xsd:element name="properties">
      <xsd:complexType>
        <xsd:sequence>
          <xsd:element name="documentManagement">
            <xsd:complexType>
              <xsd:all>
                <xsd:element ref="ns2:_dlc_DocId" minOccurs="0"/>
                <xsd:element ref="ns2:_dlc_DocIdUrl" minOccurs="0"/>
                <xsd:element ref="ns2:_dlc_DocIdPersistId" minOccurs="0"/>
                <xsd:element ref="ns2:TRSGeneralDate1" minOccurs="0"/>
                <xsd:element ref="ns2:TaxCatchAll" minOccurs="0"/>
                <xsd:element ref="ns2:n28f09058eba4d25920c18a47d993548" minOccurs="0"/>
                <xsd:element ref="ns2:k2c2464eeb9f4dc5989b5762d034f9a2" minOccurs="0"/>
                <xsd:element ref="ns2:b7f557035d154ec09f7dbbd1044aa482" minOccurs="0"/>
                <xsd:element ref="ns3:PersonResponsible" minOccurs="0"/>
                <xsd:element ref="ns2:TRSGeneralCheckbox1" minOccurs="0"/>
                <xsd:element ref="ns2:TRSGeneralSingleLineofText1" minOccurs="0"/>
                <xsd:element ref="ns2:TRSGeneralNumberContent1" minOccurs="0"/>
                <xsd:element ref="ns2:p8d76a189bd84531aabcaa83fae0ab1b" minOccurs="0"/>
                <xsd:element ref="ns2:TaxCatchAllLabel" minOccurs="0"/>
                <xsd:element ref="ns2:TRSGeneralSingleLineofText2" minOccurs="0"/>
                <xsd:element ref="ns1:SeoRobotsNoIndex" minOccurs="0"/>
                <xsd:element ref="ns1:PublishingIsFurlPag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SeoRobotsNoIndex" ma:index="27" nillable="true" ma:displayName="Hide from Internet Search Engines" ma:description="Hide from Internet Search Engines is a site column created by the Publishing feature. It is used to indicate to search engine crawlers that a particular page should not be indexed." ma:hidden="true" ma:internalName="Hide_x0020_from_x0020_Internet_x0020_Search_x0020_Engines" ma:readOnly="false">
      <xsd:simpleType>
        <xsd:restriction base="dms:Boolean"/>
      </xsd:simpleType>
    </xsd:element>
    <xsd:element name="PublishingIsFurlPage" ma:index="28" nillable="true" ma:displayName="Hide physical URLs from search" ma:description="If checked, the physical URL of this page will not appear in search results. Friendly URLs assigned to this page will always appear." ma:internalName="Hide_x0020_physical_x0020_URLs_x0020_from_x0020_search"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a076bde-a3a2-4cad-8ed4-f6a95bc9b50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RSGeneralDate1" ma:index="14" nillable="true" ma:displayName="Certification Date" ma:format="DateOnly" ma:internalName="TRSGeneralDate1">
      <xsd:simpleType>
        <xsd:restriction base="dms:DateTime"/>
      </xsd:simpleType>
    </xsd:element>
    <xsd:element name="TaxCatchAll" ma:index="15" nillable="true" ma:displayName="Taxonomy Catch All Column" ma:hidden="true" ma:list="{fdc01d17-8e1c-4bc4-aa00-3125b36ec993}" ma:internalName="TaxCatchAll" ma:showField="CatchAllData" ma:web="8a076bde-a3a2-4cad-8ed4-f6a95bc9b502">
      <xsd:complexType>
        <xsd:complexContent>
          <xsd:extension base="dms:MultiChoiceLookup">
            <xsd:sequence>
              <xsd:element name="Value" type="dms:Lookup" maxOccurs="unbounded" minOccurs="0" nillable="true"/>
            </xsd:sequence>
          </xsd:extension>
        </xsd:complexContent>
      </xsd:complexType>
    </xsd:element>
    <xsd:element name="n28f09058eba4d25920c18a47d993548" ma:index="16" nillable="true" ma:taxonomy="true" ma:internalName="n28f09058eba4d25920c18a47d993548" ma:taxonomyFieldName="TRSAudiences" ma:displayName="Audiences" ma:default="" ma:fieldId="{728f0905-8eba-4d25-920c-18a47d993548}" ma:taxonomyMulti="true" ma:sspId="e349e825-a563-46bc-b51c-c0dd459b4822" ma:termSetId="e4df77c5-3b03-49d0-b27b-ab5843672d94" ma:anchorId="00000000-0000-0000-0000-000000000000" ma:open="false" ma:isKeyword="false">
      <xsd:complexType>
        <xsd:sequence>
          <xsd:element ref="pc:Terms" minOccurs="0" maxOccurs="1"/>
        </xsd:sequence>
      </xsd:complexType>
    </xsd:element>
    <xsd:element name="k2c2464eeb9f4dc5989b5762d034f9a2" ma:index="17" nillable="true" ma:taxonomy="true" ma:internalName="k2c2464eeb9f4dc5989b5762d034f9a2" ma:taxonomyFieldName="TRSSubjects" ma:displayName="Subjects" ma:default="" ma:fieldId="{42c2464e-eb9f-4dc5-989b-5762d034f9a2}" ma:taxonomyMulti="true" ma:sspId="e349e825-a563-46bc-b51c-c0dd459b4822" ma:termSetId="3d098cdf-d656-4512-8f06-bc7e9de9f654" ma:anchorId="00000000-0000-0000-0000-000000000000" ma:open="false" ma:isKeyword="false">
      <xsd:complexType>
        <xsd:sequence>
          <xsd:element ref="pc:Terms" minOccurs="0" maxOccurs="1"/>
        </xsd:sequence>
      </xsd:complexType>
    </xsd:element>
    <xsd:element name="b7f557035d154ec09f7dbbd1044aa482" ma:index="18" nillable="true" ma:taxonomy="true" ma:internalName="b7f557035d154ec09f7dbbd1044aa482" ma:taxonomyFieldName="TRSActions" ma:displayName="Actions" ma:fieldId="{b7f55703-5d15-4ec0-9f7d-bbd1044aa482}"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TRSGeneralCheckbox1" ma:index="20" nillable="true" ma:displayName="Open In New Window" ma:default="1" ma:internalName="TRSGeneralCheckbox1">
      <xsd:simpleType>
        <xsd:restriction base="dms:Boolean"/>
      </xsd:simpleType>
    </xsd:element>
    <xsd:element name="TRSGeneralSingleLineofText1" ma:index="21" nillable="true" ma:displayName="Short Description" ma:internalName="TRSGeneralSingleLineofText1">
      <xsd:simpleType>
        <xsd:restriction base="dms:Text">
          <xsd:maxLength value="255"/>
        </xsd:restriction>
      </xsd:simpleType>
    </xsd:element>
    <xsd:element name="TRSGeneralNumberContent1" ma:index="22" nillable="true" ma:displayName="Sort Order" ma:decimals="0" ma:internalName="TRSGeneralNumberContent1" ma:percentage="FALSE">
      <xsd:simpleType>
        <xsd:restriction base="dms:Number"/>
      </xsd:simpleType>
    </xsd:element>
    <xsd:element name="p8d76a189bd84531aabcaa83fae0ab1b" ma:index="23" nillable="true" ma:taxonomy="true" ma:internalName="p8d76a189bd84531aabcaa83fae0ab1b" ma:taxonomyFieldName="TRSGroupID" ma:displayName="GroupID" ma:default="" ma:fieldId="{98d76a18-9bd8-4531-aabc-aa83fae0ab1b}" ma:taxonomyMulti="true" ma:sspId="e349e825-a563-46bc-b51c-c0dd459b4822" ma:termSetId="bbc3e42a-62e6-4b0f-9274-fe90b3b455b9" ma:anchorId="00000000-0000-0000-0000-000000000000" ma:open="false" ma:isKeyword="false">
      <xsd:complexType>
        <xsd:sequence>
          <xsd:element ref="pc:Terms" minOccurs="0" maxOccurs="1"/>
        </xsd:sequence>
      </xsd:complexType>
    </xsd:element>
    <xsd:element name="TaxCatchAllLabel" ma:index="24" nillable="true" ma:displayName="Taxonomy Catch All Column1" ma:hidden="true" ma:list="{fdc01d17-8e1c-4bc4-aa00-3125b36ec993}" ma:internalName="TaxCatchAllLabel" ma:readOnly="true" ma:showField="CatchAllDataLabel" ma:web="8a076bde-a3a2-4cad-8ed4-f6a95bc9b502">
      <xsd:complexType>
        <xsd:complexContent>
          <xsd:extension base="dms:MultiChoiceLookup">
            <xsd:sequence>
              <xsd:element name="Value" type="dms:Lookup" maxOccurs="unbounded" minOccurs="0" nillable="true"/>
            </xsd:sequence>
          </xsd:extension>
        </xsd:complexContent>
      </xsd:complexType>
    </xsd:element>
    <xsd:element name="TRSGeneralSingleLineofText2" ma:index="26" nillable="true" ma:displayName="Document Owner" ma:internalName="TRSGeneralSingleLineofText2">
      <xsd:simpleType>
        <xsd:restriction base="dms:Text">
          <xsd:maxLength value="255"/>
        </xsd:restriction>
      </xsd:simpleType>
    </xsd:element>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53605fc-3e7f-4a20-9679-c0e44c05c8df" elementFormDefault="qualified">
    <xsd:import namespace="http://schemas.microsoft.com/office/2006/documentManagement/types"/>
    <xsd:import namespace="http://schemas.microsoft.com/office/infopath/2007/PartnerControls"/>
    <xsd:element name="PersonResponsible" ma:index="19" nillable="true" ma:displayName="Pillar" ma:format="Dropdown" ma:internalName="PersonResponsible">
      <xsd:simpleType>
        <xsd:restriction base="dms:Choice">
          <xsd:enumeration value="403(b)"/>
          <xsd:enumeration value="About TRS"/>
          <xsd:enumeration value="About TRS-Actuarial Valuation"/>
          <xsd:enumeration value="About TRS-Archive News Release"/>
          <xsd:enumeration value="About TRS-Archive Newsletter"/>
          <xsd:enumeration value="About TRS-Board Agenda"/>
          <xsd:enumeration value="About TRS-Board Book"/>
          <xsd:enumeration value="About TRS-Board Minutes"/>
          <xsd:enumeration value="About TRS-CAFR"/>
          <xsd:enumeration value="About TRS-Ethics"/>
          <xsd:enumeration value="About TRS-Ethics Forms"/>
          <xsd:enumeration value="About TRS-Legislation"/>
          <xsd:enumeration value="About TRS-News Release"/>
          <xsd:enumeration value="About TRS-Procurement"/>
          <xsd:enumeration value="About TRS-Strategic Plan"/>
          <xsd:enumeration value="About TRS-Transcript"/>
          <xsd:enumeration value="About TRS-TRS News"/>
          <xsd:enumeration value="Active Member"/>
          <xsd:enumeration value="Active Member-Form"/>
          <xsd:enumeration value="Careers"/>
          <xsd:enumeration value="Contractor"/>
          <xsd:enumeration value="Contractor-Form"/>
          <xsd:enumeration value="Health Care Benefits-TRS-ActiveCare"/>
          <xsd:enumeration value="Health Care Benefits-TRS-Care"/>
          <xsd:enumeration value="Investment"/>
          <xsd:enumeration value="Pension Benefits"/>
          <xsd:enumeration value="Procurement"/>
          <xsd:enumeration value="Reporting Entity"/>
          <xsd:enumeration value="Reporting Entity-Audit"/>
          <xsd:enumeration value="Reporting Entity-EAG"/>
          <xsd:enumeration value="Reporting Entity-Form"/>
          <xsd:enumeration value="Reporting Entity-GASB"/>
          <xsd:enumeration value="Reporting Entity-Update"/>
          <xsd:enumeration value="Retiree Beneficiary-Form"/>
          <xsd:enumeration value="Whats-New"/>
          <xsd:enumeration value="COVID-19"/>
          <xsd:enumeration value="Employee Resources (Hidden From Search)"/>
          <xsd:enumeration value="Z_Hide From Search"/>
          <xsd:enumeration value="Z_Not Surfac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54846B-47F9-438F-BF4C-53C41B46B574}">
  <ds:schemaRefs>
    <ds:schemaRef ds:uri="http://schemas.microsoft.com/sharepoint/v3/contenttype/forms"/>
  </ds:schemaRefs>
</ds:datastoreItem>
</file>

<file path=customXml/itemProps2.xml><?xml version="1.0" encoding="utf-8"?>
<ds:datastoreItem xmlns:ds="http://schemas.openxmlformats.org/officeDocument/2006/customXml" ds:itemID="{3904D45E-3775-4CD4-AA6C-7F54EDD6BE95}">
  <ds:schemaRefs>
    <ds:schemaRef ds:uri="http://schemas.microsoft.com/sharepoint/events"/>
  </ds:schemaRefs>
</ds:datastoreItem>
</file>

<file path=customXml/itemProps3.xml><?xml version="1.0" encoding="utf-8"?>
<ds:datastoreItem xmlns:ds="http://schemas.openxmlformats.org/officeDocument/2006/customXml" ds:itemID="{8C5EFCC7-19D8-4B3E-9113-33DD67A449DF}"/>
</file>

<file path=customXml/itemProps4.xml><?xml version="1.0" encoding="utf-8"?>
<ds:datastoreItem xmlns:ds="http://schemas.openxmlformats.org/officeDocument/2006/customXml" ds:itemID="{960F40CD-486C-4B4A-963E-49E1493F2CBB}">
  <ds:schemaRefs>
    <ds:schemaRef ds:uri="http://purl.org/dc/terms/"/>
    <ds:schemaRef ds:uri="c5b5009f-843b-44ad-8459-261282077631"/>
    <ds:schemaRef ds:uri="http://schemas.microsoft.com/office/2006/documentManagement/types"/>
    <ds:schemaRef ds:uri="http://schemas.openxmlformats.org/package/2006/metadata/core-properties"/>
    <ds:schemaRef ds:uri="62162242-aca5-4ce2-aac8-7c60e4c6474b"/>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5.xml><?xml version="1.0" encoding="utf-8"?>
<ds:datastoreItem xmlns:ds="http://schemas.openxmlformats.org/officeDocument/2006/customXml" ds:itemID="{68041345-384B-4DCC-A504-E6FEFD235FF6}"/>
</file>

<file path=docProps/app.xml><?xml version="1.0" encoding="utf-8"?>
<Properties xmlns="http://schemas.openxmlformats.org/officeDocument/2006/extended-properties" xmlns:vt="http://schemas.openxmlformats.org/officeDocument/2006/docPropsVTypes">
  <Template>Office Theme</Template>
  <TotalTime>93</TotalTime>
  <Words>16732</Words>
  <Application>Microsoft Office PowerPoint</Application>
  <PresentationFormat>On-screen Show (16:9)</PresentationFormat>
  <Paragraphs>1137</Paragraphs>
  <Slides>79</Slides>
  <Notes>73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79</vt:i4>
      </vt:variant>
    </vt:vector>
  </HeadingPairs>
  <TitlesOfParts>
    <vt:vector size="91" baseType="lpstr">
      <vt:lpstr>Arial</vt:lpstr>
      <vt:lpstr>Calibri</vt:lpstr>
      <vt:lpstr>Calibri Light</vt:lpstr>
      <vt:lpstr>FS Humana</vt:lpstr>
      <vt:lpstr>Georgia</vt:lpstr>
      <vt:lpstr>Roboto Light</vt:lpstr>
      <vt:lpstr>Roboto-Light</vt:lpstr>
      <vt:lpstr>Roboto-Thin</vt:lpstr>
      <vt:lpstr>System Font Regular</vt:lpstr>
      <vt:lpstr>Times New Roman</vt:lpstr>
      <vt:lpstr>UHCSans-Medium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Beneficios de TRS-Care Medicare Advantage</vt:lpstr>
      <vt:lpstr>Beneficios de TRS-Care Medicare Advantage</vt:lpstr>
      <vt:lpstr>Explicación de los beneficios (EOB) </vt:lpstr>
      <vt:lpstr>Preventivo* frente a diagnóstico</vt:lpstr>
      <vt:lpstr>Asistencia de enfermería telefónica</vt:lpstr>
      <vt:lpstr>PowerPoint Presentation</vt:lpstr>
      <vt:lpstr>PowerPoint Presentation</vt:lpstr>
      <vt:lpstr>PowerPoint Presentation</vt:lpstr>
      <vt:lpstr>PowerPoint Presentation</vt:lpstr>
      <vt:lpstr>PowerPoint Presentation</vt:lpstr>
      <vt:lpstr>Visitas virtuales       </vt:lpstr>
      <vt:lpstr>PowerPoint Presentation</vt:lpstr>
      <vt:lpstr>PowerPoint Presentation</vt:lpstr>
      <vt:lpstr>Beneficios y recursos adicionales:  Programas Rally Coach</vt:lpstr>
      <vt:lpstr>Membresía de gimnasio y acondicionamiento  </vt:lpstr>
      <vt:lpstr>UnitedHealthcare Hearing</vt:lpstr>
      <vt:lpstr>Cuidado de confianza en casa cuando  lo necesite </vt:lpstr>
      <vt:lpstr>Programa Routine Transportation</vt:lpstr>
      <vt:lpstr>Healthy at Home: ¡Nuevo para 2022!</vt:lpstr>
      <vt:lpstr>Sistema personal de respuesta ante  emergencias (PERS)</vt:lpstr>
      <vt:lpstr>Beneficio de productos de salud FirstLine Essentials+</vt:lpstr>
      <vt:lpstr>PowerPoint Presentation</vt:lpstr>
      <vt:lpstr>PowerPoint Presentation</vt:lpstr>
      <vt:lpstr>PowerPoint Presentation</vt:lpstr>
      <vt:lpstr>Qué esperar después de la inscripción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Sesión Informativa de TRS-Care Medicare y Usted</dc:title>
  <dc:creator>Microsoft Office User</dc:creator>
  <cp:lastModifiedBy>Lau, Lynn</cp:lastModifiedBy>
  <cp:revision>447</cp:revision>
  <cp:lastPrinted>2019-03-26T19:45:13Z</cp:lastPrinted>
  <dcterms:created xsi:type="dcterms:W3CDTF">2018-12-19T19:14:21Z</dcterms:created>
  <dcterms:modified xsi:type="dcterms:W3CDTF">2021-12-02T18:04:11Z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ItemScheduleId">
    <vt:lpwstr>0</vt:lpwstr>
  </property>
  <property fmtid="{D5CDD505-2E9C-101B-9397-08002B2CF9AE}" pid="3" name="_dlc_ItemStageId">
    <vt:lpwstr/>
  </property>
  <property fmtid="{D5CDD505-2E9C-101B-9397-08002B2CF9AE}" pid="4" name="_dlc_policyId">
    <vt:lpwstr>0x01010019F84FDE1334C741A429AB2DD47A85F61A|-1480286487</vt:lpwstr>
  </property>
  <property fmtid="{D5CDD505-2E9C-101B-9397-08002B2CF9AE}" pid="5" name="ContentTypeId">
    <vt:lpwstr>0x010100B7A052C72D924F02B7C6198B974652540055F48E8858CD2A4CA2AE277776EF72D0</vt:lpwstr>
  </property>
  <property fmtid="{D5CDD505-2E9C-101B-9397-08002B2CF9AE}" pid="6" name="CWRMItemRecordClassification">
    <vt:lpwstr/>
  </property>
  <property fmtid="{D5CDD505-2E9C-101B-9397-08002B2CF9AE}" pid="7" name="Division">
    <vt:lpwstr>2;#Health and Insurance Benefits|c8247fea-2127-4359-bc1f-5300982bac32</vt:lpwstr>
  </property>
  <property fmtid="{D5CDD505-2E9C-101B-9397-08002B2CF9AE}" pid="8" name="ecm_ItemDeleteBlockHolders">
    <vt:lpwstr/>
  </property>
  <property fmtid="{D5CDD505-2E9C-101B-9397-08002B2CF9AE}" pid="9" name="ecm_ItemLockHolders">
    <vt:lpwstr/>
  </property>
  <property fmtid="{D5CDD505-2E9C-101B-9397-08002B2CF9AE}" pid="10" name="ecm_RecordRestrictions">
    <vt:lpwstr/>
  </property>
  <property fmtid="{D5CDD505-2E9C-101B-9397-08002B2CF9AE}" pid="11" name="Function">
    <vt:lpwstr>34;#Healthcare Benefit Communications|84c2687a-fc2e-4abd-8f56-9a53333788a9</vt:lpwstr>
  </property>
  <property fmtid="{D5CDD505-2E9C-101B-9397-08002B2CF9AE}" pid="12" name="GeneralSubject">
    <vt:lpwstr>16;#Communications|1eec9b51-5e15-4c4a-8761-0083e018ac7f</vt:lpwstr>
  </property>
  <property fmtid="{D5CDD505-2E9C-101B-9397-08002B2CF9AE}" pid="13" name="ItemRetentionFormula">
    <vt:lpwstr>&lt;formula id="Microsoft.Office.RecordsManagement.PolicyFeatures.Expiration.Formula.BuiltIn"&gt;&lt;number&gt;3&lt;/number&gt;&lt;property&gt;Modified&lt;/property&gt;&lt;propertyId&gt;28cf69c5-fa48-462a-b5cd-27b6f9d2bd5f&lt;/propertyId&gt;&lt;period&gt;months&lt;/period&gt;&lt;/formula&gt;</vt:lpwstr>
  </property>
  <property fmtid="{D5CDD505-2E9C-101B-9397-08002B2CF9AE}" pid="14" name="_dlc_DocIdItemGuid">
    <vt:lpwstr>18889433-7b89-4b4a-a52c-2d93bcc88446</vt:lpwstr>
  </property>
  <property fmtid="{D5CDD505-2E9C-101B-9397-08002B2CF9AE}" pid="15" name="TRSAudiences">
    <vt:lpwstr>7;#Retirees|ec7a40a3-23a0-4951-a8fb-5fab053f2c51;#9;#Beneficiary|8ae1259c-a3b6-46b1-a370-ed9bd9545b5c</vt:lpwstr>
  </property>
  <property fmtid="{D5CDD505-2E9C-101B-9397-08002B2CF9AE}" pid="16" name="TRSGroupID">
    <vt:lpwstr/>
  </property>
  <property fmtid="{D5CDD505-2E9C-101B-9397-08002B2CF9AE}" pid="17" name="TRSSubjects">
    <vt:lpwstr>657;#TRS-Care Medicare|f2b607f3-9bbb-4306-ac48-225d0a4f247d</vt:lpwstr>
  </property>
  <property fmtid="{D5CDD505-2E9C-101B-9397-08002B2CF9AE}" pid="18" name="TRSActions">
    <vt:lpwstr/>
  </property>
</Properties>
</file>