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7"/>
  </p:sldMasterIdLst>
  <p:notesMasterIdLst>
    <p:notesMasterId r:id="rId38"/>
  </p:notesMasterIdLst>
  <p:handoutMasterIdLst>
    <p:handoutMasterId r:id="rId39"/>
  </p:handoutMasterIdLst>
  <p:sldIdLst>
    <p:sldId id="523" r:id="rId8"/>
    <p:sldId id="526" r:id="rId9"/>
    <p:sldId id="517" r:id="rId10"/>
    <p:sldId id="519" r:id="rId11"/>
    <p:sldId id="306" r:id="rId12"/>
    <p:sldId id="307" r:id="rId13"/>
    <p:sldId id="315" r:id="rId14"/>
    <p:sldId id="259" r:id="rId15"/>
    <p:sldId id="310" r:id="rId16"/>
    <p:sldId id="520" r:id="rId17"/>
    <p:sldId id="501" r:id="rId18"/>
    <p:sldId id="503" r:id="rId19"/>
    <p:sldId id="504" r:id="rId20"/>
    <p:sldId id="490" r:id="rId21"/>
    <p:sldId id="502" r:id="rId22"/>
    <p:sldId id="322" r:id="rId23"/>
    <p:sldId id="344" r:id="rId24"/>
    <p:sldId id="518" r:id="rId25"/>
    <p:sldId id="483" r:id="rId26"/>
    <p:sldId id="303" r:id="rId27"/>
    <p:sldId id="333" r:id="rId28"/>
    <p:sldId id="506" r:id="rId29"/>
    <p:sldId id="340" r:id="rId30"/>
    <p:sldId id="529" r:id="rId31"/>
    <p:sldId id="273" r:id="rId32"/>
    <p:sldId id="515" r:id="rId33"/>
    <p:sldId id="288" r:id="rId34"/>
    <p:sldId id="528" r:id="rId35"/>
    <p:sldId id="527" r:id="rId36"/>
    <p:sldId id="280"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rez, Cristina" initials="JC" lastIdx="26" clrIdx="0"/>
  <p:cmAuthor id="2" name="McKay, Kyle" initials="MK" lastIdx="4" clrIdx="1">
    <p:extLst>
      <p:ext uri="{19B8F6BF-5375-455C-9EA6-DF929625EA0E}">
        <p15:presenceInfo xmlns:p15="http://schemas.microsoft.com/office/powerpoint/2012/main" userId="S-1-5-21-30542332-1949975913-965413785-88637" providerId="AD"/>
      </p:ext>
    </p:extLst>
  </p:cmAuthor>
  <p:cmAuthor id="3" name="Bludau, Meaghan" initials="BM" lastIdx="6" clrIdx="2">
    <p:extLst>
      <p:ext uri="{19B8F6BF-5375-455C-9EA6-DF929625EA0E}">
        <p15:presenceInfo xmlns:p15="http://schemas.microsoft.com/office/powerpoint/2012/main" userId="S-1-5-21-30542332-1949975913-965413785-43630" providerId="AD"/>
      </p:ext>
    </p:extLst>
  </p:cmAuthor>
  <p:cmAuthor id="4" name="Bludau, Meaghan" initials="BM [2]" lastIdx="27" clrIdx="3">
    <p:extLst>
      <p:ext uri="{19B8F6BF-5375-455C-9EA6-DF929625EA0E}">
        <p15:presenceInfo xmlns:p15="http://schemas.microsoft.com/office/powerpoint/2012/main" userId="S::Meaghan.Bludau@TRS.TEXAS.GOV::f9c3251c-7a1a-4787-b2e2-e0d6cc3885b9" providerId="AD"/>
      </p:ext>
    </p:extLst>
  </p:cmAuthor>
  <p:cmAuthor id="5" name="Snow, Phoebe" initials="SP" lastIdx="5" clrIdx="4">
    <p:extLst>
      <p:ext uri="{19B8F6BF-5375-455C-9EA6-DF929625EA0E}">
        <p15:presenceInfo xmlns:p15="http://schemas.microsoft.com/office/powerpoint/2012/main" userId="S::psnow@segalbenz.com::db483789-8dc4-4d2d-abc1-6dfb994806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A9"/>
    <a:srgbClr val="6698C9"/>
    <a:srgbClr val="29618D"/>
    <a:srgbClr val="00833D"/>
    <a:srgbClr val="7B003B"/>
    <a:srgbClr val="F0CA00"/>
    <a:srgbClr val="33845B"/>
    <a:srgbClr val="6386A9"/>
    <a:srgbClr val="AFABAB"/>
    <a:srgbClr val="76A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26" autoAdjust="0"/>
    <p:restoredTop sz="64326" autoAdjust="0"/>
  </p:normalViewPr>
  <p:slideViewPr>
    <p:cSldViewPr snapToGrid="0">
      <p:cViewPr varScale="1">
        <p:scale>
          <a:sx n="40" d="100"/>
          <a:sy n="40" d="100"/>
        </p:scale>
        <p:origin x="1900" y="32"/>
      </p:cViewPr>
      <p:guideLst/>
    </p:cSldViewPr>
  </p:slideViewPr>
  <p:outlineViewPr>
    <p:cViewPr>
      <p:scale>
        <a:sx n="33" d="100"/>
        <a:sy n="33" d="100"/>
      </p:scale>
      <p:origin x="0" y="-250"/>
    </p:cViewPr>
  </p:outlineViewPr>
  <p:notesTextViewPr>
    <p:cViewPr>
      <p:scale>
        <a:sx n="135" d="100"/>
        <a:sy n="135" d="100"/>
      </p:scale>
      <p:origin x="0" y="0"/>
    </p:cViewPr>
  </p:notesTextViewPr>
  <p:sorterViewPr>
    <p:cViewPr>
      <p:scale>
        <a:sx n="100" d="100"/>
        <a:sy n="100" d="100"/>
      </p:scale>
      <p:origin x="0" y="-11358"/>
    </p:cViewPr>
  </p:sorterViewPr>
  <p:notesViewPr>
    <p:cSldViewPr snapToGrid="0">
      <p:cViewPr>
        <p:scale>
          <a:sx n="100" d="100"/>
          <a:sy n="100" d="100"/>
        </p:scale>
        <p:origin x="4528" y="14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presProps" Target="presProps.xml"/><Relationship Id="rId1" Type="http://schemas.openxmlformats.org/officeDocument/2006/relationships/customXml" Target="../customXml/item1.xml"/><Relationship Id="rId40" Type="http://schemas.openxmlformats.org/officeDocument/2006/relationships/commentAuthors" Target="commentAuthors.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36" Type="http://schemas.openxmlformats.org/officeDocument/2006/relationships/slide" Target="slides/slide29.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52"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oleObject" Target="file:///\\ad.trs.state.tx.us\dfs\Users\TRSIY5\Board%20Slides\December\Contribution%20Comparison.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https://trsfusion/health/home/aa/AnnualReport/Kaiser%20Comparison.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https://trsfusion/health/home/aa/AnnualReport/TRS-ERS%20Funding%20Comparison_FY%202018%20KM%20update.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ad.trs.state.tx.us\dfs\Users\TRSIY5\Annual%20Report\Funding%20by%20Source\Charts%20by%20Program.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TRSIY5\AppData\Local\Microsoft\Windows\INetCache\Content.Outlook\04X6GA12\FY20%20AC%20Premium%20Tiering%20Illustrative%20Rates.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C</a:t>
            </a:r>
            <a:r>
              <a:rPr lang="en-US" sz="1800" b="1" dirty="0">
                <a:latin typeface="Arial" panose="020B0604020202020204" pitchFamily="34" charset="0"/>
                <a:cs typeface="Arial" panose="020B0604020202020204" pitchFamily="34" charset="0"/>
              </a:rPr>
              <a:t>umulative Per-Person Cost</a:t>
            </a:r>
            <a:r>
              <a:rPr lang="en-US" sz="1800" b="1" baseline="0" dirty="0">
                <a:latin typeface="Arial" panose="020B0604020202020204" pitchFamily="34" charset="0"/>
                <a:cs typeface="Arial" panose="020B0604020202020204" pitchFamily="34" charset="0"/>
              </a:rPr>
              <a:t> Growth in Texas </a:t>
            </a:r>
          </a:p>
          <a:p>
            <a:pPr>
              <a:defRPr sz="1800"/>
            </a:pPr>
            <a:r>
              <a:rPr lang="en-US" sz="1800" baseline="0" dirty="0">
                <a:latin typeface="Arial" panose="020B0604020202020204" pitchFamily="34" charset="0"/>
                <a:cs typeface="Arial" panose="020B0604020202020204" pitchFamily="34" charset="0"/>
              </a:rPr>
              <a:t>Employer-based coverage</a:t>
            </a:r>
          </a:p>
          <a:p>
            <a:pPr>
              <a:defRPr sz="1800"/>
            </a:pPr>
            <a:r>
              <a:rPr lang="en-US" sz="1800" baseline="0" dirty="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Sheet1!$A$11</c:f>
              <c:strCache>
                <c:ptCount val="1"/>
                <c:pt idx="0">
                  <c:v>Utilization</c:v>
                </c:pt>
              </c:strCache>
            </c:strRef>
          </c:tx>
          <c:spPr>
            <a:ln w="38100" cap="rnd">
              <a:solidFill>
                <a:schemeClr val="bg2">
                  <a:lumMod val="50000"/>
                </a:schemeClr>
              </a:solidFill>
              <a:round/>
            </a:ln>
            <a:effectLst/>
          </c:spPr>
          <c:marker>
            <c:symbol val="none"/>
          </c:marker>
          <c:dLbls>
            <c:dLbl>
              <c:idx val="4"/>
              <c:layout>
                <c:manualLayout>
                  <c:x val="-2.4496362505705034E-3"/>
                  <c:y val="-0.10706972337465344"/>
                </c:manualLayout>
              </c:layout>
              <c:tx>
                <c:rich>
                  <a:bodyPr rot="0" spcFirstLastPara="1" vertOverflow="clip" horzOverflow="clip"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fld id="{32D97411-510F-4E73-B558-981578368BB3}" type="SERIESNAME">
                      <a:rPr lang="en-US" sz="1800">
                        <a:latin typeface="Arial" panose="020B0604020202020204" pitchFamily="34" charset="0"/>
                        <a:cs typeface="Arial" panose="020B0604020202020204" pitchFamily="34" charset="0"/>
                      </a:rPr>
                      <a:pPr>
                        <a:defRPr sz="1800">
                          <a:solidFill>
                            <a:schemeClr val="bg1"/>
                          </a:solidFill>
                        </a:defRPr>
                      </a:pPr>
                      <a:t>[SERIES NAME]</a:t>
                    </a:fld>
                    <a:r>
                      <a:rPr lang="en-US" sz="1800" baseline="0" dirty="0">
                        <a:latin typeface="Arial" panose="020B0604020202020204" pitchFamily="34" charset="0"/>
                        <a:cs typeface="Arial" panose="020B0604020202020204" pitchFamily="34" charset="0"/>
                      </a:rPr>
                      <a:t>, </a:t>
                    </a:r>
                    <a:fld id="{4A6904FB-F954-489A-A2F8-5497D42AF147}" type="VALUE">
                      <a:rPr lang="en-US" sz="1800" baseline="0">
                        <a:latin typeface="Arial" panose="020B0604020202020204" pitchFamily="34" charset="0"/>
                        <a:cs typeface="Arial" panose="020B0604020202020204" pitchFamily="34" charset="0"/>
                      </a:rPr>
                      <a:pPr>
                        <a:defRPr sz="1800">
                          <a:solidFill>
                            <a:schemeClr val="bg1"/>
                          </a:solidFill>
                        </a:defRPr>
                      </a:pPr>
                      <a:t>[VALUE]</a:t>
                    </a:fld>
                    <a:endParaRPr lang="en-US" sz="1800" baseline="0" dirty="0">
                      <a:latin typeface="Arial" panose="020B0604020202020204" pitchFamily="34" charset="0"/>
                      <a:cs typeface="Arial" panose="020B0604020202020204" pitchFamily="34" charset="0"/>
                    </a:endParaRPr>
                  </a:p>
                </c:rich>
              </c:tx>
              <c:numFmt formatCode="0%" sourceLinked="0"/>
              <c:spPr>
                <a:xfrm>
                  <a:off x="5204335" y="2973634"/>
                  <a:ext cx="1158552" cy="628120"/>
                </a:xfrm>
                <a:solidFill>
                  <a:srgbClr val="000000">
                    <a:lumMod val="65000"/>
                    <a:lumOff val="35000"/>
                  </a:srgbClr>
                </a:solidFill>
                <a:ln>
                  <a:no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gd name="adj1" fmla="val -856"/>
                        <a:gd name="adj2" fmla="val 79553"/>
                      </a:avLst>
                    </a:prstGeom>
                    <a:noFill/>
                    <a:ln>
                      <a:noFill/>
                    </a:ln>
                  </c15:spPr>
                  <c15:layout>
                    <c:manualLayout>
                      <c:w val="0.19499359773614455"/>
                      <c:h val="0.1359940745718852"/>
                    </c:manualLayout>
                  </c15:layout>
                  <c15:dlblFieldTable/>
                  <c15:showDataLabelsRange val="0"/>
                </c:ext>
                <c:ext xmlns:c16="http://schemas.microsoft.com/office/drawing/2014/chart" uri="{C3380CC4-5D6E-409C-BE32-E72D297353CC}">
                  <c16:uniqueId val="{00000005-86CC-4DCA-9307-A760C7C91025}"/>
                </c:ext>
              </c:extLst>
            </c:dLbl>
            <c:numFmt formatCode="0%" sourceLinked="0"/>
            <c:spPr>
              <a:solidFill>
                <a:srgbClr val="000000">
                  <a:lumMod val="65000"/>
                  <a:lumOff val="35000"/>
                </a:srgbClr>
              </a:solidFill>
              <a:ln w="9525" cap="flat" cmpd="sng" algn="ctr">
                <a:no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Sheet1!$B$10:$F$10</c:f>
              <c:numCache>
                <c:formatCode>General</c:formatCode>
                <c:ptCount val="5"/>
                <c:pt idx="0">
                  <c:v>2013</c:v>
                </c:pt>
                <c:pt idx="1">
                  <c:v>2014</c:v>
                </c:pt>
                <c:pt idx="2">
                  <c:v>2015</c:v>
                </c:pt>
                <c:pt idx="3">
                  <c:v>2016</c:v>
                </c:pt>
                <c:pt idx="4">
                  <c:v>2017</c:v>
                </c:pt>
              </c:numCache>
            </c:numRef>
          </c:cat>
          <c:val>
            <c:numRef>
              <c:f>Sheet1!$B$11:$F$11</c:f>
              <c:numCache>
                <c:formatCode>General</c:formatCode>
                <c:ptCount val="5"/>
                <c:pt idx="0">
                  <c:v>0</c:v>
                </c:pt>
                <c:pt idx="1">
                  <c:v>2.3392053553835E-3</c:v>
                </c:pt>
                <c:pt idx="2">
                  <c:v>8.7909460999071997E-3</c:v>
                </c:pt>
                <c:pt idx="3">
                  <c:v>2.4174953883630199E-2</c:v>
                </c:pt>
                <c:pt idx="4">
                  <c:v>2.3998344608116898E-2</c:v>
                </c:pt>
              </c:numCache>
            </c:numRef>
          </c:val>
          <c:smooth val="0"/>
          <c:extLst>
            <c:ext xmlns:c16="http://schemas.microsoft.com/office/drawing/2014/chart" uri="{C3380CC4-5D6E-409C-BE32-E72D297353CC}">
              <c16:uniqueId val="{00000000-86CC-4DCA-9307-A760C7C91025}"/>
            </c:ext>
          </c:extLst>
        </c:ser>
        <c:ser>
          <c:idx val="1"/>
          <c:order val="1"/>
          <c:tx>
            <c:strRef>
              <c:f>Sheet1!$A$12</c:f>
              <c:strCache>
                <c:ptCount val="1"/>
                <c:pt idx="0">
                  <c:v>Price</c:v>
                </c:pt>
              </c:strCache>
            </c:strRef>
          </c:tx>
          <c:spPr>
            <a:ln w="38100" cap="rnd">
              <a:solidFill>
                <a:schemeClr val="accent2"/>
              </a:solidFill>
              <a:round/>
            </a:ln>
            <a:effectLst/>
          </c:spPr>
          <c:marker>
            <c:symbol val="none"/>
          </c:marker>
          <c:dLbls>
            <c:dLbl>
              <c:idx val="4"/>
              <c:layout>
                <c:manualLayout>
                  <c:x val="-6.1858603185428809E-3"/>
                  <c:y val="0.12642408720148873"/>
                </c:manualLayout>
              </c:layout>
              <c:tx>
                <c:rich>
                  <a:bodyPr rot="0" spcFirstLastPara="1" vertOverflow="clip" horzOverflow="clip"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fld id="{D1800D26-163A-48FE-9507-9F3EC89B1190}" type="SERIESNAME">
                      <a:rPr lang="en-US" sz="1800">
                        <a:solidFill>
                          <a:schemeClr val="bg1"/>
                        </a:solidFill>
                        <a:latin typeface="Arial" panose="020B0604020202020204" pitchFamily="34" charset="0"/>
                        <a:cs typeface="Arial" panose="020B0604020202020204" pitchFamily="34" charset="0"/>
                      </a:rPr>
                      <a:pPr>
                        <a:defRPr sz="1800">
                          <a:solidFill>
                            <a:schemeClr val="bg1"/>
                          </a:solidFill>
                        </a:defRPr>
                      </a:pPr>
                      <a:t>[SERIES NAME]</a:t>
                    </a:fld>
                    <a:r>
                      <a:rPr lang="en-US" sz="1800" baseline="0" dirty="0">
                        <a:solidFill>
                          <a:schemeClr val="bg1"/>
                        </a:solidFill>
                        <a:latin typeface="Arial" panose="020B0604020202020204" pitchFamily="34" charset="0"/>
                        <a:cs typeface="Arial" panose="020B0604020202020204" pitchFamily="34" charset="0"/>
                      </a:rPr>
                      <a:t>, </a:t>
                    </a:r>
                    <a:fld id="{AB27394F-4FFE-4261-A084-448C814FB30E}" type="VALUE">
                      <a:rPr lang="en-US" sz="1800" baseline="0">
                        <a:solidFill>
                          <a:schemeClr val="bg1"/>
                        </a:solidFill>
                        <a:latin typeface="Arial" panose="020B0604020202020204" pitchFamily="34" charset="0"/>
                        <a:cs typeface="Arial" panose="020B0604020202020204" pitchFamily="34" charset="0"/>
                      </a:rPr>
                      <a:pPr>
                        <a:defRPr sz="1800">
                          <a:solidFill>
                            <a:schemeClr val="bg1"/>
                          </a:solidFill>
                        </a:defRPr>
                      </a:pPr>
                      <a:t>[VALUE]</a:t>
                    </a:fld>
                    <a:endParaRPr lang="en-US" sz="1800" baseline="0" dirty="0">
                      <a:solidFill>
                        <a:schemeClr val="bg1"/>
                      </a:solidFill>
                      <a:latin typeface="Arial" panose="020B0604020202020204" pitchFamily="34" charset="0"/>
                      <a:cs typeface="Arial" panose="020B0604020202020204" pitchFamily="34" charset="0"/>
                    </a:endParaRPr>
                  </a:p>
                </c:rich>
              </c:tx>
              <c:numFmt formatCode="0%" sourceLinked="0"/>
              <c:spPr>
                <a:xfrm>
                  <a:off x="5203061" y="2016936"/>
                  <a:ext cx="1151672" cy="628120"/>
                </a:xfrm>
                <a:solidFill>
                  <a:srgbClr val="00833D"/>
                </a:solidFill>
                <a:ln>
                  <a:no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gd name="adj1" fmla="val -1144"/>
                        <a:gd name="adj2" fmla="val -92457"/>
                      </a:avLst>
                    </a:prstGeom>
                    <a:noFill/>
                    <a:ln>
                      <a:noFill/>
                    </a:ln>
                  </c15:spPr>
                  <c15:layout>
                    <c:manualLayout>
                      <c:w val="0.18898847181712869"/>
                      <c:h val="0.13599411921066507"/>
                    </c:manualLayout>
                  </c15:layout>
                  <c15:dlblFieldTable/>
                  <c15:showDataLabelsRange val="0"/>
                </c:ext>
                <c:ext xmlns:c16="http://schemas.microsoft.com/office/drawing/2014/chart" uri="{C3380CC4-5D6E-409C-BE32-E72D297353CC}">
                  <c16:uniqueId val="{00000004-86CC-4DCA-9307-A760C7C91025}"/>
                </c:ext>
              </c:extLst>
            </c:dLbl>
            <c:numFmt formatCode="0%" sourceLinked="0"/>
            <c:spPr>
              <a:solidFill>
                <a:srgbClr val="00833D"/>
              </a:solidFill>
              <a:ln w="9525" cap="flat" cmpd="sng" algn="ctr">
                <a:no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accent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Sheet1!$B$10:$F$10</c:f>
              <c:numCache>
                <c:formatCode>General</c:formatCode>
                <c:ptCount val="5"/>
                <c:pt idx="0">
                  <c:v>2013</c:v>
                </c:pt>
                <c:pt idx="1">
                  <c:v>2014</c:v>
                </c:pt>
                <c:pt idx="2">
                  <c:v>2015</c:v>
                </c:pt>
                <c:pt idx="3">
                  <c:v>2016</c:v>
                </c:pt>
                <c:pt idx="4">
                  <c:v>2017</c:v>
                </c:pt>
              </c:numCache>
            </c:numRef>
          </c:cat>
          <c:val>
            <c:numRef>
              <c:f>Sheet1!$B$12:$F$12</c:f>
              <c:numCache>
                <c:formatCode>General</c:formatCode>
                <c:ptCount val="5"/>
                <c:pt idx="0">
                  <c:v>0</c:v>
                </c:pt>
                <c:pt idx="1">
                  <c:v>5.0446514040231698E-2</c:v>
                </c:pt>
                <c:pt idx="2">
                  <c:v>9.8732206970453304E-2</c:v>
                </c:pt>
                <c:pt idx="3">
                  <c:v>0.14136984571814501</c:v>
                </c:pt>
                <c:pt idx="4">
                  <c:v>0.15937393158674201</c:v>
                </c:pt>
              </c:numCache>
            </c:numRef>
          </c:val>
          <c:smooth val="0"/>
          <c:extLst>
            <c:ext xmlns:c16="http://schemas.microsoft.com/office/drawing/2014/chart" uri="{C3380CC4-5D6E-409C-BE32-E72D297353CC}">
              <c16:uniqueId val="{00000001-86CC-4DCA-9307-A760C7C91025}"/>
            </c:ext>
          </c:extLst>
        </c:ser>
        <c:ser>
          <c:idx val="2"/>
          <c:order val="2"/>
          <c:tx>
            <c:strRef>
              <c:f>Sheet1!$A$13</c:f>
              <c:strCache>
                <c:ptCount val="1"/>
                <c:pt idx="0">
                  <c:v>Spending</c:v>
                </c:pt>
              </c:strCache>
            </c:strRef>
          </c:tx>
          <c:spPr>
            <a:ln w="41275" cap="rnd">
              <a:solidFill>
                <a:schemeClr val="accent1"/>
              </a:solidFill>
              <a:round/>
            </a:ln>
            <a:effectLst/>
          </c:spPr>
          <c:marker>
            <c:symbol val="none"/>
          </c:marker>
          <c:dLbls>
            <c:dLbl>
              <c:idx val="4"/>
              <c:layout>
                <c:manualLayout>
                  <c:x val="-1.5627004067813203E-2"/>
                  <c:y val="-9.1753344525766112E-2"/>
                </c:manualLayout>
              </c:layout>
              <c:numFmt formatCode="0%" sourceLinked="0"/>
              <c:spPr>
                <a:solidFill>
                  <a:srgbClr val="29618D"/>
                </a:solidFill>
                <a:ln w="9525" cap="flat" cmpd="sng" algn="ctr">
                  <a:no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8149735041814025"/>
                      <c:h val="0.14240956511424332"/>
                    </c:manualLayout>
                  </c15:layout>
                </c:ext>
                <c:ext xmlns:c16="http://schemas.microsoft.com/office/drawing/2014/chart" uri="{C3380CC4-5D6E-409C-BE32-E72D297353CC}">
                  <c16:uniqueId val="{00000003-86CC-4DCA-9307-A760C7C91025}"/>
                </c:ext>
              </c:extLst>
            </c:dLbl>
            <c:numFmt formatCode="0%" sourceLinked="0"/>
            <c:spPr>
              <a:solidFill>
                <a:srgbClr val="29618D"/>
              </a:solidFill>
              <a:ln>
                <a:no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Sheet1!$B$10:$F$10</c:f>
              <c:numCache>
                <c:formatCode>General</c:formatCode>
                <c:ptCount val="5"/>
                <c:pt idx="0">
                  <c:v>2013</c:v>
                </c:pt>
                <c:pt idx="1">
                  <c:v>2014</c:v>
                </c:pt>
                <c:pt idx="2">
                  <c:v>2015</c:v>
                </c:pt>
                <c:pt idx="3">
                  <c:v>2016</c:v>
                </c:pt>
                <c:pt idx="4">
                  <c:v>2017</c:v>
                </c:pt>
              </c:numCache>
            </c:numRef>
          </c:cat>
          <c:val>
            <c:numRef>
              <c:f>Sheet1!$B$13:$F$13</c:f>
              <c:numCache>
                <c:formatCode>General</c:formatCode>
                <c:ptCount val="5"/>
                <c:pt idx="0">
                  <c:v>0</c:v>
                </c:pt>
                <c:pt idx="1">
                  <c:v>5.1660805999999997E-2</c:v>
                </c:pt>
                <c:pt idx="2">
                  <c:v>0.1066072</c:v>
                </c:pt>
                <c:pt idx="3">
                  <c:v>0.16627723999999999</c:v>
                </c:pt>
                <c:pt idx="4">
                  <c:v>0.18523373000000001</c:v>
                </c:pt>
              </c:numCache>
            </c:numRef>
          </c:val>
          <c:smooth val="0"/>
          <c:extLst>
            <c:ext xmlns:c16="http://schemas.microsoft.com/office/drawing/2014/chart" uri="{C3380CC4-5D6E-409C-BE32-E72D297353CC}">
              <c16:uniqueId val="{00000002-86CC-4DCA-9307-A760C7C91025}"/>
            </c:ext>
          </c:extLst>
        </c:ser>
        <c:dLbls>
          <c:showLegendKey val="0"/>
          <c:showVal val="0"/>
          <c:showCatName val="0"/>
          <c:showSerName val="0"/>
          <c:showPercent val="0"/>
          <c:showBubbleSize val="0"/>
        </c:dLbls>
        <c:smooth val="0"/>
        <c:axId val="129825296"/>
        <c:axId val="129825856"/>
      </c:lineChart>
      <c:catAx>
        <c:axId val="12982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9825856"/>
        <c:crosses val="autoZero"/>
        <c:auto val="1"/>
        <c:lblAlgn val="ctr"/>
        <c:lblOffset val="100"/>
        <c:noMultiLvlLbl val="0"/>
      </c:catAx>
      <c:valAx>
        <c:axId val="12982585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9825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2400" b="0" i="0" baseline="0" dirty="0">
                <a:solidFill>
                  <a:schemeClr val="tx1"/>
                </a:solidFill>
                <a:effectLst/>
                <a:latin typeface="Arial" panose="020B0604020202020204" pitchFamily="34" charset="0"/>
                <a:cs typeface="Arial" panose="020B0604020202020204" pitchFamily="34" charset="0"/>
              </a:rPr>
              <a:t>Cumulative Increase in Per-Member Allowed Charges Since 2013</a:t>
            </a:r>
            <a:endParaRPr lang="en-US" sz="2400" dirty="0">
              <a:solidFill>
                <a:schemeClr val="tx1"/>
              </a:solidFill>
              <a:effectLst/>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7.3661600941970079E-2"/>
          <c:y val="0.11872246691217561"/>
          <c:w val="0.77451579395398751"/>
          <c:h val="0.76606469074030847"/>
        </c:manualLayout>
      </c:layout>
      <c:lineChart>
        <c:grouping val="standard"/>
        <c:varyColors val="0"/>
        <c:ser>
          <c:idx val="1"/>
          <c:order val="0"/>
          <c:tx>
            <c:strRef>
              <c:f>'[Copy of HealthCare Trend Exhibit (20190612) modified KM.xlsx]KM Calculations'!$K$3</c:f>
              <c:strCache>
                <c:ptCount val="1"/>
                <c:pt idx="0">
                  <c:v>Texas-ASO</c:v>
                </c:pt>
              </c:strCache>
            </c:strRef>
          </c:tx>
          <c:spPr>
            <a:ln w="44450" cap="rnd">
              <a:solidFill>
                <a:schemeClr val="bg1">
                  <a:lumMod val="65000"/>
                </a:schemeClr>
              </a:solidFill>
              <a:round/>
            </a:ln>
            <a:effectLst/>
          </c:spPr>
          <c:marker>
            <c:symbol val="none"/>
          </c:marker>
          <c:dLbls>
            <c:dLbl>
              <c:idx val="5"/>
              <c:layout>
                <c:manualLayout>
                  <c:x val="3.0004582966609097E-2"/>
                  <c:y val="-4.3692048051629059E-2"/>
                </c:manualLayout>
              </c:layout>
              <c:spPr>
                <a:solidFill>
                  <a:srgbClr val="A5A5A5"/>
                </a:solidFill>
                <a:ln w="25400" cap="flat" cmpd="sng" algn="ctr">
                  <a:noFill/>
                  <a:prstDash val="solid"/>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0-1EA7-4A83-AE33-53F2D8A9FF8C}"/>
                </c:ext>
              </c:extLst>
            </c:dLbl>
            <c:spPr>
              <a:solidFill>
                <a:srgbClr val="A5A5A5"/>
              </a:solidFill>
              <a:ln w="25400" cap="flat" cmpd="sng" algn="ctr">
                <a:noFill/>
                <a:prstDash val="solid"/>
              </a:ln>
              <a:effectLst/>
            </c:spPr>
            <c:txPr>
              <a:bodyPr rot="0" spcFirstLastPara="1" vertOverflow="clip" horzOverflow="clip"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'[Copy of HealthCare Trend Exhibit (20190612) modified KM.xlsx]KM Calculations'!$A$4:$A$9</c:f>
              <c:strCache>
                <c:ptCount val="6"/>
                <c:pt idx="0">
                  <c:v>FY13</c:v>
                </c:pt>
                <c:pt idx="1">
                  <c:v>FY14</c:v>
                </c:pt>
                <c:pt idx="2">
                  <c:v>FY15</c:v>
                </c:pt>
                <c:pt idx="3">
                  <c:v>FY16</c:v>
                </c:pt>
                <c:pt idx="4">
                  <c:v>FY17</c:v>
                </c:pt>
                <c:pt idx="5">
                  <c:v>FY18</c:v>
                </c:pt>
              </c:strCache>
            </c:strRef>
          </c:cat>
          <c:val>
            <c:numRef>
              <c:f>'[Copy of HealthCare Trend Exhibit (20190612) modified KM.xlsx]KM Calculations'!$K$4:$K$9</c:f>
              <c:numCache>
                <c:formatCode>0.00%</c:formatCode>
                <c:ptCount val="6"/>
                <c:pt idx="0" formatCode="0%">
                  <c:v>0</c:v>
                </c:pt>
                <c:pt idx="1">
                  <c:v>3.7277422929082218E-2</c:v>
                </c:pt>
                <c:pt idx="2">
                  <c:v>8.5686227429833672E-2</c:v>
                </c:pt>
                <c:pt idx="3">
                  <c:v>0.15703078633592979</c:v>
                </c:pt>
                <c:pt idx="4">
                  <c:v>0.16484013631163377</c:v>
                </c:pt>
                <c:pt idx="5">
                  <c:v>0.20778970875369332</c:v>
                </c:pt>
              </c:numCache>
            </c:numRef>
          </c:val>
          <c:smooth val="0"/>
          <c:extLst>
            <c:ext xmlns:c16="http://schemas.microsoft.com/office/drawing/2014/chart" uri="{C3380CC4-5D6E-409C-BE32-E72D297353CC}">
              <c16:uniqueId val="{00000001-1EA7-4A83-AE33-53F2D8A9FF8C}"/>
            </c:ext>
          </c:extLst>
        </c:ser>
        <c:ser>
          <c:idx val="0"/>
          <c:order val="1"/>
          <c:tx>
            <c:strRef>
              <c:f>'[Copy of HealthCare Trend Exhibit (20190612) modified KM.xlsx]KM Calculations'!$J$3</c:f>
              <c:strCache>
                <c:ptCount val="1"/>
                <c:pt idx="0">
                  <c:v>TRS All Plans</c:v>
                </c:pt>
              </c:strCache>
            </c:strRef>
          </c:tx>
          <c:spPr>
            <a:ln w="44450" cap="rnd">
              <a:solidFill>
                <a:schemeClr val="accent2"/>
              </a:solidFill>
              <a:round/>
            </a:ln>
            <a:effectLst/>
          </c:spPr>
          <c:marker>
            <c:symbol val="none"/>
          </c:marker>
          <c:dLbls>
            <c:dLbl>
              <c:idx val="5"/>
              <c:layout>
                <c:manualLayout>
                  <c:x val="3.7241870797270482E-2"/>
                  <c:y val="-0.15040379492646438"/>
                </c:manualLayout>
              </c:layout>
              <c:spPr>
                <a:solidFill>
                  <a:srgbClr val="00833D"/>
                </a:solidFill>
                <a:ln w="25400" cap="flat" cmpd="sng" algn="ctr">
                  <a:noFill/>
                  <a:prstDash val="solid"/>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1"/>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0.15214869170033266"/>
                      <c:h val="0.1827870041091435"/>
                    </c:manualLayout>
                  </c15:layout>
                </c:ext>
                <c:ext xmlns:c16="http://schemas.microsoft.com/office/drawing/2014/chart" uri="{C3380CC4-5D6E-409C-BE32-E72D297353CC}">
                  <c16:uniqueId val="{00000002-1EA7-4A83-AE33-53F2D8A9FF8C}"/>
                </c:ext>
              </c:extLst>
            </c:dLbl>
            <c:spPr>
              <a:solidFill>
                <a:srgbClr val="00833D"/>
              </a:solidFill>
              <a:ln w="25400" cap="flat" cmpd="sng" algn="ctr">
                <a:noFill/>
                <a:prstDash val="solid"/>
              </a:ln>
              <a:effectLst/>
            </c:spPr>
            <c:txPr>
              <a:bodyPr rot="0" spcFirstLastPara="1" vertOverflow="clip" horzOverflow="clip"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'[Copy of HealthCare Trend Exhibit (20190612) modified KM.xlsx]KM Calculations'!$A$4:$A$9</c:f>
              <c:strCache>
                <c:ptCount val="6"/>
                <c:pt idx="0">
                  <c:v>FY13</c:v>
                </c:pt>
                <c:pt idx="1">
                  <c:v>FY14</c:v>
                </c:pt>
                <c:pt idx="2">
                  <c:v>FY15</c:v>
                </c:pt>
                <c:pt idx="3">
                  <c:v>FY16</c:v>
                </c:pt>
                <c:pt idx="4">
                  <c:v>FY17</c:v>
                </c:pt>
                <c:pt idx="5">
                  <c:v>FY18</c:v>
                </c:pt>
              </c:strCache>
            </c:strRef>
          </c:cat>
          <c:val>
            <c:numRef>
              <c:f>'[Copy of HealthCare Trend Exhibit (20190612) modified KM.xlsx]KM Calculations'!$J$4:$J$9</c:f>
              <c:numCache>
                <c:formatCode>0.00%</c:formatCode>
                <c:ptCount val="6"/>
                <c:pt idx="0" formatCode="0%">
                  <c:v>0</c:v>
                </c:pt>
                <c:pt idx="1">
                  <c:v>1.5127070589071145E-2</c:v>
                </c:pt>
                <c:pt idx="2">
                  <c:v>3.0285635619870716E-2</c:v>
                </c:pt>
                <c:pt idx="3">
                  <c:v>8.5285067218967614E-2</c:v>
                </c:pt>
                <c:pt idx="4">
                  <c:v>0.10539976369482706</c:v>
                </c:pt>
                <c:pt idx="5">
                  <c:v>8.6659185746390019E-2</c:v>
                </c:pt>
              </c:numCache>
            </c:numRef>
          </c:val>
          <c:smooth val="0"/>
          <c:extLst>
            <c:ext xmlns:c16="http://schemas.microsoft.com/office/drawing/2014/chart" uri="{C3380CC4-5D6E-409C-BE32-E72D297353CC}">
              <c16:uniqueId val="{00000003-1EA7-4A83-AE33-53F2D8A9FF8C}"/>
            </c:ext>
          </c:extLst>
        </c:ser>
        <c:dLbls>
          <c:showLegendKey val="0"/>
          <c:showVal val="0"/>
          <c:showCatName val="0"/>
          <c:showSerName val="0"/>
          <c:showPercent val="0"/>
          <c:showBubbleSize val="0"/>
        </c:dLbls>
        <c:smooth val="0"/>
        <c:axId val="155735008"/>
        <c:axId val="155735568"/>
      </c:lineChart>
      <c:catAx>
        <c:axId val="15573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5735568"/>
        <c:crosses val="autoZero"/>
        <c:auto val="1"/>
        <c:lblAlgn val="ctr"/>
        <c:lblOffset val="100"/>
        <c:noMultiLvlLbl val="0"/>
      </c:catAx>
      <c:valAx>
        <c:axId val="15573556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5735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Sheet1!$B$2</c:f>
              <c:strCache>
                <c:ptCount val="1"/>
                <c:pt idx="0">
                  <c:v>Employer</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TRS Active-Care (1-HD)</c:v>
                </c:pt>
                <c:pt idx="1">
                  <c:v>Texas Non-Participating Schools Avg (HD Plans)</c:v>
                </c:pt>
                <c:pt idx="2">
                  <c:v>U.S. Public Education Average (All Plan Types)</c:v>
                </c:pt>
              </c:strCache>
            </c:strRef>
          </c:cat>
          <c:val>
            <c:numRef>
              <c:f>Sheet1!$B$3:$B$5</c:f>
              <c:numCache>
                <c:formatCode>General</c:formatCode>
                <c:ptCount val="3"/>
                <c:pt idx="0">
                  <c:v>298</c:v>
                </c:pt>
                <c:pt idx="1">
                  <c:v>407</c:v>
                </c:pt>
                <c:pt idx="2">
                  <c:v>544</c:v>
                </c:pt>
              </c:numCache>
            </c:numRef>
          </c:val>
          <c:extLst>
            <c:ext xmlns:c16="http://schemas.microsoft.com/office/drawing/2014/chart" uri="{C3380CC4-5D6E-409C-BE32-E72D297353CC}">
              <c16:uniqueId val="{00000000-1B66-4349-8DFF-A9C1B53EB1CB}"/>
            </c:ext>
          </c:extLst>
        </c:ser>
        <c:ser>
          <c:idx val="1"/>
          <c:order val="1"/>
          <c:tx>
            <c:strRef>
              <c:f>Sheet1!$C$2</c:f>
              <c:strCache>
                <c:ptCount val="1"/>
                <c:pt idx="0">
                  <c:v>Employee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TRS Active-Care (1-HD)</c:v>
                </c:pt>
                <c:pt idx="1">
                  <c:v>Texas Non-Participating Schools Avg (HD Plans)</c:v>
                </c:pt>
                <c:pt idx="2">
                  <c:v>U.S. Public Education Average (All Plan Types)</c:v>
                </c:pt>
              </c:strCache>
            </c:strRef>
          </c:cat>
          <c:val>
            <c:numRef>
              <c:f>Sheet1!$C$3:$C$5</c:f>
              <c:numCache>
                <c:formatCode>General</c:formatCode>
                <c:ptCount val="3"/>
                <c:pt idx="0">
                  <c:v>79</c:v>
                </c:pt>
                <c:pt idx="1">
                  <c:v>110</c:v>
                </c:pt>
                <c:pt idx="2">
                  <c:v>104</c:v>
                </c:pt>
              </c:numCache>
            </c:numRef>
          </c:val>
          <c:extLst>
            <c:ext xmlns:c16="http://schemas.microsoft.com/office/drawing/2014/chart" uri="{C3380CC4-5D6E-409C-BE32-E72D297353CC}">
              <c16:uniqueId val="{00000001-1B66-4349-8DFF-A9C1B53EB1CB}"/>
            </c:ext>
          </c:extLst>
        </c:ser>
        <c:dLbls>
          <c:showLegendKey val="0"/>
          <c:showVal val="0"/>
          <c:showCatName val="0"/>
          <c:showSerName val="0"/>
          <c:showPercent val="0"/>
          <c:showBubbleSize val="0"/>
        </c:dLbls>
        <c:gapWidth val="52"/>
        <c:overlap val="100"/>
        <c:axId val="1842575184"/>
        <c:axId val="1849540896"/>
      </c:barChart>
      <c:catAx>
        <c:axId val="18425751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49540896"/>
        <c:crosses val="autoZero"/>
        <c:auto val="1"/>
        <c:lblAlgn val="ctr"/>
        <c:lblOffset val="100"/>
        <c:noMultiLvlLbl val="0"/>
      </c:catAx>
      <c:valAx>
        <c:axId val="1849540896"/>
        <c:scaling>
          <c:orientation val="minMax"/>
        </c:scaling>
        <c:delete val="1"/>
        <c:axPos val="b"/>
        <c:numFmt formatCode="General" sourceLinked="1"/>
        <c:majorTickMark val="none"/>
        <c:minorTickMark val="none"/>
        <c:tickLblPos val="nextTo"/>
        <c:crossAx val="1842575184"/>
        <c:crosses val="autoZero"/>
        <c:crossBetween val="between"/>
      </c:valAx>
      <c:spPr>
        <a:noFill/>
        <a:ln>
          <a:noFill/>
        </a:ln>
        <a:effectLst/>
      </c:spPr>
    </c:plotArea>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127946772610871"/>
          <c:y val="0.29391763105371321"/>
          <c:w val="0.71590391626578609"/>
          <c:h val="0.62752941015615216"/>
        </c:manualLayout>
      </c:layout>
      <c:barChart>
        <c:barDir val="bar"/>
        <c:grouping val="stacked"/>
        <c:varyColors val="0"/>
        <c:ser>
          <c:idx val="0"/>
          <c:order val="0"/>
          <c:tx>
            <c:strRef>
              <c:f>Sheet1!$A$14</c:f>
              <c:strCache>
                <c:ptCount val="1"/>
                <c:pt idx="0">
                  <c:v>Employer premium contribution</c:v>
                </c:pt>
              </c:strCache>
            </c:strRef>
          </c:tx>
          <c:spPr>
            <a:solidFill>
              <a:srgbClr val="00833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Sheet1!$B$13:$C$13</c:f>
              <c:strCache>
                <c:ptCount val="2"/>
                <c:pt idx="0">
                  <c:v>TRS-ActiveCare</c:v>
                </c:pt>
                <c:pt idx="1">
                  <c:v>U.S. Large Employer</c:v>
                </c:pt>
              </c:strCache>
            </c:strRef>
          </c:cat>
          <c:val>
            <c:numRef>
              <c:f>Sheet1!$B$14:$C$14</c:f>
              <c:numCache>
                <c:formatCode>"$"#,##0_);[Red]\("$"#,##0\)</c:formatCode>
                <c:ptCount val="2"/>
                <c:pt idx="0" formatCode="&quot;$&quot;#,##0">
                  <c:v>3900</c:v>
                </c:pt>
                <c:pt idx="1">
                  <c:v>15159</c:v>
                </c:pt>
              </c:numCache>
            </c:numRef>
          </c:val>
          <c:extLst>
            <c:ext xmlns:c16="http://schemas.microsoft.com/office/drawing/2014/chart" uri="{C3380CC4-5D6E-409C-BE32-E72D297353CC}">
              <c16:uniqueId val="{00000000-4B55-44F6-9E24-639E686DF196}"/>
            </c:ext>
          </c:extLst>
        </c:ser>
        <c:ser>
          <c:idx val="1"/>
          <c:order val="1"/>
          <c:tx>
            <c:strRef>
              <c:f>Sheet1!$A$15</c:f>
              <c:strCache>
                <c:ptCount val="1"/>
                <c:pt idx="0">
                  <c:v>Family premium contribution</c:v>
                </c:pt>
              </c:strCache>
            </c:strRef>
          </c:tx>
          <c:spPr>
            <a:solidFill>
              <a:srgbClr val="2961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Sheet1!$B$13:$C$13</c:f>
              <c:strCache>
                <c:ptCount val="2"/>
                <c:pt idx="0">
                  <c:v>TRS-ActiveCare</c:v>
                </c:pt>
                <c:pt idx="1">
                  <c:v>U.S. Large Employer</c:v>
                </c:pt>
              </c:strCache>
            </c:strRef>
          </c:cat>
          <c:val>
            <c:numRef>
              <c:f>Sheet1!$B$15:$C$15</c:f>
              <c:numCache>
                <c:formatCode>"$"#,##0_);[Red]\("$"#,##0\)</c:formatCode>
                <c:ptCount val="2"/>
                <c:pt idx="0" formatCode="&quot;$&quot;#,##0">
                  <c:v>13452</c:v>
                </c:pt>
                <c:pt idx="1">
                  <c:v>4706</c:v>
                </c:pt>
              </c:numCache>
            </c:numRef>
          </c:val>
          <c:extLst>
            <c:ext xmlns:c16="http://schemas.microsoft.com/office/drawing/2014/chart" uri="{C3380CC4-5D6E-409C-BE32-E72D297353CC}">
              <c16:uniqueId val="{00000001-4B55-44F6-9E24-639E686DF196}"/>
            </c:ext>
          </c:extLst>
        </c:ser>
        <c:ser>
          <c:idx val="2"/>
          <c:order val="2"/>
          <c:tx>
            <c:strRef>
              <c:f>Sheet1!$A$16</c:f>
              <c:strCache>
                <c:ptCount val="1"/>
                <c:pt idx="0">
                  <c:v>Family out-of-pocket spending</c:v>
                </c:pt>
              </c:strCache>
            </c:strRef>
          </c:tx>
          <c:spPr>
            <a:solidFill>
              <a:srgbClr val="6698C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Sheet1!$B$13:$C$13</c:f>
              <c:strCache>
                <c:ptCount val="2"/>
                <c:pt idx="0">
                  <c:v>TRS-ActiveCare</c:v>
                </c:pt>
                <c:pt idx="1">
                  <c:v>U.S. Large Employer</c:v>
                </c:pt>
              </c:strCache>
            </c:strRef>
          </c:cat>
          <c:val>
            <c:numRef>
              <c:f>Sheet1!$B$16:$C$16</c:f>
              <c:numCache>
                <c:formatCode>"$"#,##0_);[Red]\("$"#,##0\)</c:formatCode>
                <c:ptCount val="2"/>
                <c:pt idx="0" formatCode="&quot;$&quot;#,##0">
                  <c:v>3579.43</c:v>
                </c:pt>
                <c:pt idx="1">
                  <c:v>3020</c:v>
                </c:pt>
              </c:numCache>
            </c:numRef>
          </c:val>
          <c:extLst>
            <c:ext xmlns:c16="http://schemas.microsoft.com/office/drawing/2014/chart" uri="{C3380CC4-5D6E-409C-BE32-E72D297353CC}">
              <c16:uniqueId val="{00000002-4B55-44F6-9E24-639E686DF196}"/>
            </c:ext>
          </c:extLst>
        </c:ser>
        <c:dLbls>
          <c:showLegendKey val="0"/>
          <c:showVal val="0"/>
          <c:showCatName val="0"/>
          <c:showSerName val="0"/>
          <c:showPercent val="0"/>
          <c:showBubbleSize val="0"/>
        </c:dLbls>
        <c:gapWidth val="44"/>
        <c:overlap val="100"/>
        <c:axId val="939660143"/>
        <c:axId val="942891663"/>
      </c:barChart>
      <c:catAx>
        <c:axId val="93966014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42891663"/>
        <c:crosses val="autoZero"/>
        <c:auto val="1"/>
        <c:lblAlgn val="ctr"/>
        <c:lblOffset val="100"/>
        <c:noMultiLvlLbl val="0"/>
      </c:catAx>
      <c:valAx>
        <c:axId val="942891663"/>
        <c:scaling>
          <c:orientation val="minMax"/>
        </c:scaling>
        <c:delete val="1"/>
        <c:axPos val="b"/>
        <c:numFmt formatCode="&quot;$&quot;#,##0" sourceLinked="1"/>
        <c:majorTickMark val="none"/>
        <c:minorTickMark val="none"/>
        <c:tickLblPos val="nextTo"/>
        <c:crossAx val="939660143"/>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
          <c:y val="9.6085601564939033E-2"/>
          <c:w val="1"/>
          <c:h val="0.16765667282817184"/>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9625744506859"/>
          <c:y val="0.19436341250561831"/>
          <c:w val="0.81512863179607808"/>
          <c:h val="0.70515341269799625"/>
        </c:manualLayout>
      </c:layout>
      <c:barChart>
        <c:barDir val="bar"/>
        <c:grouping val="stacked"/>
        <c:varyColors val="0"/>
        <c:ser>
          <c:idx val="0"/>
          <c:order val="0"/>
          <c:tx>
            <c:strRef>
              <c:f>'FY 2018'!$B$58</c:f>
              <c:strCache>
                <c:ptCount val="1"/>
                <c:pt idx="0">
                  <c:v>State &amp; Local Government</c:v>
                </c:pt>
              </c:strCache>
            </c:strRef>
          </c:tx>
          <c:spPr>
            <a:solidFill>
              <a:srgbClr val="2961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 2018'!$C$57:$D$57</c:f>
              <c:strCache>
                <c:ptCount val="2"/>
                <c:pt idx="0">
                  <c:v>ERS</c:v>
                </c:pt>
                <c:pt idx="1">
                  <c:v>TRS</c:v>
                </c:pt>
              </c:strCache>
            </c:strRef>
          </c:cat>
          <c:val>
            <c:numRef>
              <c:f>'FY 2018'!$C$58:$D$58</c:f>
              <c:numCache>
                <c:formatCode>_("$"* #,##0_);_("$"* \(#,##0\);_("$"* "-"??_);_(@_)</c:formatCode>
                <c:ptCount val="2"/>
                <c:pt idx="0" formatCode="&quot;$&quot;#,##0_);[Red]\(&quot;$&quot;#,##0\)">
                  <c:v>742.36582696660776</c:v>
                </c:pt>
                <c:pt idx="1">
                  <c:v>333.99891772068617</c:v>
                </c:pt>
              </c:numCache>
            </c:numRef>
          </c:val>
          <c:extLst>
            <c:ext xmlns:c16="http://schemas.microsoft.com/office/drawing/2014/chart" uri="{C3380CC4-5D6E-409C-BE32-E72D297353CC}">
              <c16:uniqueId val="{00000000-730E-445A-99CE-7015B156A012}"/>
            </c:ext>
          </c:extLst>
        </c:ser>
        <c:ser>
          <c:idx val="2"/>
          <c:order val="1"/>
          <c:tx>
            <c:strRef>
              <c:f>'FY 2018'!$B$59</c:f>
              <c:strCache>
                <c:ptCount val="1"/>
                <c:pt idx="0">
                  <c:v>Other</c:v>
                </c:pt>
              </c:strCache>
            </c:strRef>
          </c:tx>
          <c:spPr>
            <a:solidFill>
              <a:srgbClr val="00833C"/>
            </a:solidFill>
            <a:ln>
              <a:noFill/>
            </a:ln>
            <a:effectLst/>
          </c:spPr>
          <c:invertIfNegative val="0"/>
          <c:dLbls>
            <c:dLbl>
              <c:idx val="1"/>
              <c:layout>
                <c:manualLayout>
                  <c:x val="-4.503727860606749E-3"/>
                  <c:y val="6.6411940726593651E-3"/>
                </c:manualLayout>
              </c:layout>
              <c:spPr>
                <a:noFill/>
                <a:ln>
                  <a:noFill/>
                </a:ln>
                <a:effectLst/>
              </c:spPr>
              <c:txPr>
                <a:bodyPr rot="0" spcFirstLastPara="1" vertOverflow="ellipsis" vert="horz" wrap="square" lIns="38100" tIns="19050" rIns="38100" bIns="19050" anchor="ctr" anchorCtr="0">
                  <a:spAutoFit/>
                </a:bodyPr>
                <a:lstStyle/>
                <a:p>
                  <a:pPr algn="ct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0E-445A-99CE-7015B156A012}"/>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 2018'!$C$57:$D$57</c:f>
              <c:strCache>
                <c:ptCount val="2"/>
                <c:pt idx="0">
                  <c:v>ERS</c:v>
                </c:pt>
                <c:pt idx="1">
                  <c:v>TRS</c:v>
                </c:pt>
              </c:strCache>
            </c:strRef>
          </c:cat>
          <c:val>
            <c:numRef>
              <c:f>'FY 2018'!$C$59:$D$59</c:f>
              <c:numCache>
                <c:formatCode>_("$"* #,##0_);_("$"* \(#,##0\);_("$"* "-"??_);_(@_)</c:formatCode>
                <c:ptCount val="2"/>
                <c:pt idx="0" formatCode="&quot;$&quot;#,##0_);[Red]\(&quot;$&quot;#,##0\)">
                  <c:v>108.38561586722339</c:v>
                </c:pt>
                <c:pt idx="1">
                  <c:v>88.096523749939138</c:v>
                </c:pt>
              </c:numCache>
            </c:numRef>
          </c:val>
          <c:extLst>
            <c:ext xmlns:c16="http://schemas.microsoft.com/office/drawing/2014/chart" uri="{C3380CC4-5D6E-409C-BE32-E72D297353CC}">
              <c16:uniqueId val="{00000002-730E-445A-99CE-7015B156A012}"/>
            </c:ext>
          </c:extLst>
        </c:ser>
        <c:ser>
          <c:idx val="3"/>
          <c:order val="2"/>
          <c:tx>
            <c:strRef>
              <c:f>'FY 2018'!$B$60</c:f>
              <c:strCache>
                <c:ptCount val="1"/>
                <c:pt idx="0">
                  <c:v>Employee/Retiree </c:v>
                </c:pt>
              </c:strCache>
            </c:strRef>
          </c:tx>
          <c:spPr>
            <a:solidFill>
              <a:srgbClr val="00B3A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 2018'!$C$57:$D$57</c:f>
              <c:strCache>
                <c:ptCount val="2"/>
                <c:pt idx="0">
                  <c:v>ERS</c:v>
                </c:pt>
                <c:pt idx="1">
                  <c:v>TRS</c:v>
                </c:pt>
              </c:strCache>
            </c:strRef>
          </c:cat>
          <c:val>
            <c:numRef>
              <c:f>'FY 2018'!$C$60:$D$60</c:f>
              <c:numCache>
                <c:formatCode>_("$"* #,##0_);_("$"* \(#,##0\);_("$"* "-"??_);_(@_)</c:formatCode>
                <c:ptCount val="2"/>
                <c:pt idx="0" formatCode="&quot;$&quot;#,##0_);[Red]\(&quot;$&quot;#,##0\)">
                  <c:v>130.56530778232823</c:v>
                </c:pt>
                <c:pt idx="1">
                  <c:v>277.76512883789349</c:v>
                </c:pt>
              </c:numCache>
            </c:numRef>
          </c:val>
          <c:extLst>
            <c:ext xmlns:c16="http://schemas.microsoft.com/office/drawing/2014/chart" uri="{C3380CC4-5D6E-409C-BE32-E72D297353CC}">
              <c16:uniqueId val="{00000003-730E-445A-99CE-7015B156A012}"/>
            </c:ext>
          </c:extLst>
        </c:ser>
        <c:dLbls>
          <c:showLegendKey val="0"/>
          <c:showVal val="0"/>
          <c:showCatName val="0"/>
          <c:showSerName val="0"/>
          <c:showPercent val="0"/>
          <c:showBubbleSize val="0"/>
        </c:dLbls>
        <c:gapWidth val="27"/>
        <c:overlap val="100"/>
        <c:axId val="116116063"/>
        <c:axId val="115344223"/>
      </c:barChart>
      <c:catAx>
        <c:axId val="11611606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115344223"/>
        <c:crosses val="autoZero"/>
        <c:auto val="1"/>
        <c:lblAlgn val="ctr"/>
        <c:lblOffset val="100"/>
        <c:noMultiLvlLbl val="0"/>
      </c:catAx>
      <c:valAx>
        <c:axId val="115344223"/>
        <c:scaling>
          <c:orientation val="minMax"/>
        </c:scaling>
        <c:delete val="1"/>
        <c:axPos val="b"/>
        <c:numFmt formatCode="&quot;$&quot;#,##0_);[Red]\(&quot;$&quot;#,##0\)" sourceLinked="1"/>
        <c:majorTickMark val="none"/>
        <c:minorTickMark val="none"/>
        <c:tickLblPos val="nextTo"/>
        <c:crossAx val="116116063"/>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2.8272709654568663E-2"/>
          <c:y val="0.11661100821803769"/>
          <c:w val="0.89999998075401533"/>
          <c:h val="7.4496253185743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28054760863367"/>
          <c:y val="9.5421679945320428E-2"/>
          <c:w val="0.48591317692522734"/>
          <c:h val="0.79452472635008931"/>
        </c:manualLayout>
      </c:layout>
      <c:pieChart>
        <c:varyColors val="1"/>
        <c:ser>
          <c:idx val="0"/>
          <c:order val="0"/>
          <c:tx>
            <c:strRef>
              <c:f>'FY 2019'!$B$1</c:f>
              <c:strCache>
                <c:ptCount val="1"/>
                <c:pt idx="0">
                  <c:v>TRS-ActiveCare</c:v>
                </c:pt>
              </c:strCache>
            </c:strRef>
          </c:tx>
          <c:spPr>
            <a:solidFill>
              <a:schemeClr val="accent1"/>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A8D-43C8-BB25-A64D8845157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A8D-43C8-BB25-A64D8845157C}"/>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FA8D-43C8-BB25-A64D8845157C}"/>
              </c:ext>
            </c:extLst>
          </c:dPt>
          <c:dLbls>
            <c:dLbl>
              <c:idx val="0"/>
              <c:layout>
                <c:manualLayout>
                  <c:x val="-0.35637331001544686"/>
                  <c:y val="3.017832212849412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A8D-43C8-BB25-A64D8845157C}"/>
                </c:ext>
              </c:extLst>
            </c:dLbl>
            <c:dLbl>
              <c:idx val="1"/>
              <c:layout>
                <c:manualLayout>
                  <c:x val="-0.25543642256551413"/>
                  <c:y val="6.507765982628963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267692079954908"/>
                      <c:h val="0.23464132024739465"/>
                    </c:manualLayout>
                  </c15:layout>
                </c:ext>
                <c:ext xmlns:c16="http://schemas.microsoft.com/office/drawing/2014/chart" uri="{C3380CC4-5D6E-409C-BE32-E72D297353CC}">
                  <c16:uniqueId val="{00000003-FA8D-43C8-BB25-A64D8845157C}"/>
                </c:ext>
              </c:extLst>
            </c:dLbl>
            <c:dLbl>
              <c:idx val="2"/>
              <c:layout>
                <c:manualLayout>
                  <c:x val="0.25234496430293196"/>
                  <c:y val="-0.10320726888690616"/>
                </c:manualLayout>
              </c:layout>
              <c:tx>
                <c:rich>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fld id="{21B571BB-01D9-4F27-9579-50235958684E}" type="CATEGORYNAME">
                      <a:rPr lang="en-US" sz="1800" b="1" smtClean="0">
                        <a:latin typeface="Arial" panose="020B0604020202020204" pitchFamily="34" charset="0"/>
                        <a:cs typeface="Arial" panose="020B0604020202020204" pitchFamily="34" charset="0"/>
                      </a:rPr>
                      <a:pPr>
                        <a:defRPr sz="1800" b="1">
                          <a:solidFill>
                            <a:schemeClr val="bg1"/>
                          </a:solidFill>
                          <a:latin typeface="Arial" panose="020B0604020202020204" pitchFamily="34" charset="0"/>
                          <a:cs typeface="Arial" panose="020B0604020202020204" pitchFamily="34" charset="0"/>
                        </a:defRPr>
                      </a:pPr>
                      <a:t>[CATEGORY NAME]</a:t>
                    </a:fld>
                    <a:r>
                      <a:rPr lang="en-US" sz="1800" b="1" baseline="0" dirty="0">
                        <a:latin typeface="Arial" panose="020B0604020202020204" pitchFamily="34" charset="0"/>
                        <a:cs typeface="Arial" panose="020B0604020202020204" pitchFamily="34" charset="0"/>
                      </a:rPr>
                      <a:t>
</a:t>
                    </a:r>
                    <a:fld id="{A29E707E-EE09-44CD-AFDB-A1E5A6DC2C74}" type="PERCENTAGE">
                      <a:rPr lang="en-US" sz="1800" b="1" baseline="0">
                        <a:latin typeface="Arial" panose="020B0604020202020204" pitchFamily="34" charset="0"/>
                        <a:cs typeface="Arial" panose="020B0604020202020204" pitchFamily="34" charset="0"/>
                      </a:rPr>
                      <a:pPr>
                        <a:defRPr sz="1800" b="1">
                          <a:solidFill>
                            <a:schemeClr val="bg1"/>
                          </a:solidFill>
                          <a:latin typeface="Arial" panose="020B0604020202020204" pitchFamily="34" charset="0"/>
                          <a:cs typeface="Arial" panose="020B0604020202020204" pitchFamily="34" charset="0"/>
                        </a:defRPr>
                      </a:pPr>
                      <a:t>[PERCENTAGE]</a:t>
                    </a:fld>
                    <a:endParaRPr lang="en-US" sz="1800" b="1" baseline="0" dirty="0">
                      <a:latin typeface="Arial" panose="020B0604020202020204" pitchFamily="34" charset="0"/>
                      <a:cs typeface="Arial" panose="020B0604020202020204" pitchFamily="34" charset="0"/>
                    </a:endParaRP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26037755475584162"/>
                      <c:h val="0.34933702361659902"/>
                    </c:manualLayout>
                  </c15:layout>
                  <c15:dlblFieldTable/>
                  <c15:showDataLabelsRange val="0"/>
                </c:ext>
                <c:ext xmlns:c16="http://schemas.microsoft.com/office/drawing/2014/chart" uri="{C3380CC4-5D6E-409C-BE32-E72D297353CC}">
                  <c16:uniqueId val="{00000005-FA8D-43C8-BB25-A64D8845157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'FY 2019'!$A$2:$A$4</c:f>
              <c:strCache>
                <c:ptCount val="3"/>
                <c:pt idx="0">
                  <c:v>Investment &amp; Other Income</c:v>
                </c:pt>
                <c:pt idx="1">
                  <c:v>Active Employees</c:v>
                </c:pt>
                <c:pt idx="2">
                  <c:v>District Contribution*</c:v>
                </c:pt>
              </c:strCache>
            </c:strRef>
          </c:cat>
          <c:val>
            <c:numRef>
              <c:f>'FY 2019'!$B$2:$B$4</c:f>
              <c:numCache>
                <c:formatCode>"$"#,##0_);[Red]\("$"#,##0\)</c:formatCode>
                <c:ptCount val="3"/>
                <c:pt idx="0">
                  <c:v>11130784.939999999</c:v>
                </c:pt>
                <c:pt idx="1">
                  <c:v>965105468.86662054</c:v>
                </c:pt>
                <c:pt idx="2" formatCode="_(&quot;$&quot;* #,##0_);_(&quot;$&quot;* \(#,##0\);_(&quot;$&quot;* &quot;-&quot;??_);_(@_)">
                  <c:v>1205026588.6133795</c:v>
                </c:pt>
              </c:numCache>
            </c:numRef>
          </c:val>
          <c:extLst>
            <c:ext xmlns:c16="http://schemas.microsoft.com/office/drawing/2014/chart" uri="{C3380CC4-5D6E-409C-BE32-E72D297353CC}">
              <c16:uniqueId val="{00000006-FA8D-43C8-BB25-A64D8845157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2019-20 Rates</c:v>
          </c:tx>
          <c:spPr>
            <a:solidFill>
              <a:srgbClr val="29618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'FY20 Rates'!$B$5:$B$8</c:f>
              <c:strCache>
                <c:ptCount val="4"/>
                <c:pt idx="0">
                  <c:v>Employee Only (EE)</c:v>
                </c:pt>
                <c:pt idx="1">
                  <c:v>EE + Spouse</c:v>
                </c:pt>
                <c:pt idx="2">
                  <c:v>EE + Children</c:v>
                </c:pt>
                <c:pt idx="3">
                  <c:v>Family</c:v>
                </c:pt>
              </c:strCache>
            </c:strRef>
          </c:cat>
          <c:val>
            <c:numRef>
              <c:f>'FY20 Rates'!$D$5:$D$8</c:f>
              <c:numCache>
                <c:formatCode>"$"#,##0_);[Red]\("$"#,##0\)</c:formatCode>
                <c:ptCount val="4"/>
                <c:pt idx="0">
                  <c:v>378</c:v>
                </c:pt>
                <c:pt idx="1">
                  <c:v>1066</c:v>
                </c:pt>
                <c:pt idx="2">
                  <c:v>722</c:v>
                </c:pt>
                <c:pt idx="3">
                  <c:v>1415</c:v>
                </c:pt>
              </c:numCache>
            </c:numRef>
          </c:val>
          <c:extLst>
            <c:ext xmlns:c16="http://schemas.microsoft.com/office/drawing/2014/chart" uri="{C3380CC4-5D6E-409C-BE32-E72D297353CC}">
              <c16:uniqueId val="{00000000-1B31-45EE-869B-F75321A727FB}"/>
            </c:ext>
          </c:extLst>
        </c:ser>
        <c:ser>
          <c:idx val="1"/>
          <c:order val="1"/>
          <c:tx>
            <c:v>2019-20 Re-balanced Rates</c:v>
          </c:tx>
          <c:spPr>
            <a:solidFill>
              <a:schemeClr val="accent2"/>
            </a:solidFill>
            <a:ln w="19050">
              <a:solidFill>
                <a:schemeClr val="bg1"/>
              </a:solid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5684-7D43-B781-87BF15C522EE}"/>
                </c:ext>
              </c:extLst>
            </c:dLbl>
            <c:dLbl>
              <c:idx val="1"/>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5684-7D43-B781-87BF15C522EE}"/>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5684-7D43-B781-87BF15C522EE}"/>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5684-7D43-B781-87BF15C522EE}"/>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'FY20 Rates'!$B$5:$B$8</c:f>
              <c:strCache>
                <c:ptCount val="4"/>
                <c:pt idx="0">
                  <c:v>Employee Only (EE)</c:v>
                </c:pt>
                <c:pt idx="1">
                  <c:v>EE + Spouse</c:v>
                </c:pt>
                <c:pt idx="2">
                  <c:v>EE + Children</c:v>
                </c:pt>
                <c:pt idx="3">
                  <c:v>Family</c:v>
                </c:pt>
              </c:strCache>
            </c:strRef>
          </c:cat>
          <c:val>
            <c:numRef>
              <c:f>'FY20 Rates'!$G$5:$G$8</c:f>
              <c:numCache>
                <c:formatCode>"$"#,##0_);[Red]\("$"#,##0\)</c:formatCode>
                <c:ptCount val="4"/>
                <c:pt idx="0">
                  <c:v>387.02750216611327</c:v>
                </c:pt>
                <c:pt idx="1">
                  <c:v>859.20105480877157</c:v>
                </c:pt>
                <c:pt idx="2">
                  <c:v>657.94675368239257</c:v>
                </c:pt>
                <c:pt idx="3">
                  <c:v>1157.2122314766787</c:v>
                </c:pt>
              </c:numCache>
            </c:numRef>
          </c:val>
          <c:extLst>
            <c:ext xmlns:c16="http://schemas.microsoft.com/office/drawing/2014/chart" uri="{C3380CC4-5D6E-409C-BE32-E72D297353CC}">
              <c16:uniqueId val="{00000001-1B31-45EE-869B-F75321A727FB}"/>
            </c:ext>
          </c:extLst>
        </c:ser>
        <c:dLbls>
          <c:showLegendKey val="0"/>
          <c:showVal val="0"/>
          <c:showCatName val="0"/>
          <c:showSerName val="0"/>
          <c:showPercent val="0"/>
          <c:showBubbleSize val="0"/>
        </c:dLbls>
        <c:gapWidth val="131"/>
        <c:overlap val="-1"/>
        <c:axId val="756262991"/>
        <c:axId val="324969743"/>
      </c:barChart>
      <c:catAx>
        <c:axId val="756262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crossAx val="324969743"/>
        <c:crosses val="autoZero"/>
        <c:auto val="1"/>
        <c:lblAlgn val="ctr"/>
        <c:lblOffset val="100"/>
        <c:noMultiLvlLbl val="0"/>
      </c:catAx>
      <c:valAx>
        <c:axId val="324969743"/>
        <c:scaling>
          <c:orientation val="minMax"/>
        </c:scaling>
        <c:delete val="1"/>
        <c:axPos val="l"/>
        <c:numFmt formatCode="&quot;$&quot;#,##0_);[Red]\(&quot;$&quot;#,##0\)" sourceLinked="1"/>
        <c:majorTickMark val="none"/>
        <c:minorTickMark val="none"/>
        <c:tickLblPos val="nextTo"/>
        <c:crossAx val="7562629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5FA048AD-7F55-4779-8AE4-70CEAD65DAC8}" type="datetimeFigureOut">
              <a:rPr lang="en-US" smtClean="0"/>
              <a:t>3/13/2020</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B909C2C5-C605-43DD-8881-85A812080D8A}" type="slidenum">
              <a:rPr lang="en-US" smtClean="0"/>
              <a:t>‹#›</a:t>
            </a:fld>
            <a:endParaRPr lang="en-US"/>
          </a:p>
        </p:txBody>
      </p:sp>
    </p:spTree>
    <p:extLst>
      <p:ext uri="{BB962C8B-B14F-4D97-AF65-F5344CB8AC3E}">
        <p14:creationId xmlns:p14="http://schemas.microsoft.com/office/powerpoint/2010/main" val="31680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F9221DCD-9B14-487F-8B09-9BFE54D625ED}" type="datetimeFigureOut">
              <a:rPr lang="en-US" smtClean="0"/>
              <a:t>3/13/2020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A7771A87-B48F-438B-9082-6937734EB5DD}" type="slidenum">
              <a:rPr lang="en-US" smtClean="0"/>
              <a:t>‹#›</a:t>
            </a:fld>
            <a:endParaRPr lang="en-US"/>
          </a:p>
        </p:txBody>
      </p:sp>
    </p:spTree>
    <p:extLst>
      <p:ext uri="{BB962C8B-B14F-4D97-AF65-F5344CB8AC3E}">
        <p14:creationId xmlns:p14="http://schemas.microsoft.com/office/powerpoint/2010/main" val="1693071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February, </a:t>
            </a:r>
            <a:r>
              <a:rPr lang="en-US" sz="1200" kern="1200" baseline="0" dirty="0">
                <a:solidFill>
                  <a:schemeClr val="tx1"/>
                </a:solidFill>
                <a:effectLst/>
                <a:latin typeface="+mn-lt"/>
                <a:ea typeface="+mn-ea"/>
                <a:cs typeface="+mn-cs"/>
              </a:rPr>
              <a:t>TRS held a District Summit in which they brought together </a:t>
            </a:r>
            <a:r>
              <a:rPr lang="en-US" sz="1200" kern="1200" dirty="0">
                <a:solidFill>
                  <a:schemeClr val="tx1"/>
                </a:solidFill>
                <a:effectLst/>
                <a:latin typeface="+mn-lt"/>
                <a:ea typeface="+mn-ea"/>
                <a:cs typeface="+mn-cs"/>
              </a:rPr>
              <a:t>stakeholders from districts throughout Texas to talk about engineering TRS-ActiveCare so that it can offer the maximum value possible. As</a:t>
            </a:r>
            <a:r>
              <a:rPr lang="en-US" sz="1200" kern="1200" baseline="0" dirty="0">
                <a:solidFill>
                  <a:schemeClr val="tx1"/>
                </a:solidFill>
                <a:effectLst/>
                <a:latin typeface="+mn-lt"/>
                <a:ea typeface="+mn-ea"/>
                <a:cs typeface="+mn-cs"/>
              </a:rPr>
              <a:t> part of </a:t>
            </a:r>
            <a:r>
              <a:rPr lang="en-US" sz="1200" kern="1200" dirty="0">
                <a:solidFill>
                  <a:schemeClr val="tx1"/>
                </a:solidFill>
                <a:effectLst/>
                <a:latin typeface="+mn-lt"/>
                <a:ea typeface="+mn-ea"/>
                <a:cs typeface="+mn-cs"/>
              </a:rPr>
              <a:t>this Summit,</a:t>
            </a:r>
            <a:r>
              <a:rPr lang="en-US" sz="1200" kern="1200" baseline="0" dirty="0">
                <a:solidFill>
                  <a:schemeClr val="tx1"/>
                </a:solidFill>
                <a:effectLst/>
                <a:latin typeface="+mn-lt"/>
                <a:ea typeface="+mn-ea"/>
                <a:cs typeface="+mn-cs"/>
              </a:rPr>
              <a:t> they asked District Leaders about the </a:t>
            </a:r>
            <a:r>
              <a:rPr lang="en-US" sz="1200" kern="1200" dirty="0">
                <a:solidFill>
                  <a:schemeClr val="tx1"/>
                </a:solidFill>
                <a:effectLst/>
                <a:latin typeface="+mn-lt"/>
                <a:ea typeface="+mn-ea"/>
                <a:cs typeface="+mn-cs"/>
              </a:rPr>
              <a:t>challenges and concerns our employees face with rising health care costs, so that they can make meaningful changes to the program that add value and reduce costs.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Significantly,</a:t>
            </a:r>
            <a:r>
              <a:rPr lang="en-US" sz="1200" kern="1200" baseline="0" dirty="0">
                <a:solidFill>
                  <a:schemeClr val="tx1"/>
                </a:solidFill>
                <a:effectLst/>
                <a:latin typeface="+mn-lt"/>
                <a:ea typeface="+mn-ea"/>
                <a:cs typeface="+mn-cs"/>
              </a:rPr>
              <a:t> these dis</a:t>
            </a:r>
            <a:r>
              <a:rPr lang="en-US" sz="1200" kern="1200" dirty="0">
                <a:solidFill>
                  <a:schemeClr val="tx1"/>
                </a:solidFill>
                <a:effectLst/>
                <a:latin typeface="+mn-lt"/>
                <a:ea typeface="+mn-ea"/>
                <a:cs typeface="+mn-cs"/>
              </a:rPr>
              <a:t>cussions set a foundation for more active engagement between TRS and districts. TRS is committed to partnering with districts</a:t>
            </a:r>
            <a:r>
              <a:rPr lang="en-US" sz="1200" kern="1200" baseline="0" dirty="0">
                <a:solidFill>
                  <a:schemeClr val="tx1"/>
                </a:solidFill>
                <a:effectLst/>
                <a:latin typeface="+mn-lt"/>
                <a:ea typeface="+mn-ea"/>
                <a:cs typeface="+mn-cs"/>
              </a:rPr>
              <a:t> to help meet our </a:t>
            </a:r>
            <a:r>
              <a:rPr lang="en-US" sz="1200" kern="1200" dirty="0">
                <a:solidFill>
                  <a:schemeClr val="tx1"/>
                </a:solidFill>
                <a:effectLst/>
                <a:latin typeface="+mn-lt"/>
                <a:ea typeface="+mn-ea"/>
                <a:cs typeface="+mn-cs"/>
              </a:rPr>
              <a:t>employee’s health care needs</a:t>
            </a:r>
            <a:r>
              <a:rPr lang="en-US" sz="1200" kern="1200" baseline="0" dirty="0">
                <a:solidFill>
                  <a:schemeClr val="tx1"/>
                </a:solidFill>
                <a:effectLst/>
                <a:latin typeface="+mn-lt"/>
                <a:ea typeface="+mn-ea"/>
                <a:cs typeface="+mn-cs"/>
              </a:rPr>
              <a:t> and to make the ActiveCare program one that pu</a:t>
            </a:r>
            <a:r>
              <a:rPr lang="en-US" sz="1200" kern="1200" dirty="0">
                <a:solidFill>
                  <a:schemeClr val="tx1"/>
                </a:solidFill>
                <a:effectLst/>
                <a:latin typeface="+mn-lt"/>
                <a:ea typeface="+mn-ea"/>
                <a:cs typeface="+mn-cs"/>
              </a:rPr>
              <a:t>blic school communities across Texas deserve. They’ve </a:t>
            </a:r>
            <a:r>
              <a:rPr lang="en-US" sz="1200" kern="1200" baseline="0" dirty="0">
                <a:solidFill>
                  <a:schemeClr val="tx1"/>
                </a:solidFill>
                <a:effectLst/>
                <a:latin typeface="+mn-lt"/>
                <a:ea typeface="+mn-ea"/>
                <a:cs typeface="+mn-cs"/>
              </a:rPr>
              <a:t>asked District Leaders to continue discussions with their teams so that our combined efforts become an ongoing dialogue that leads to a successful outcome.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help</a:t>
            </a:r>
            <a:r>
              <a:rPr lang="en-US" sz="1200" kern="1200" baseline="0" dirty="0">
                <a:solidFill>
                  <a:schemeClr val="tx1"/>
                </a:solidFill>
                <a:effectLst/>
                <a:latin typeface="+mn-lt"/>
                <a:ea typeface="+mn-ea"/>
                <a:cs typeface="+mn-cs"/>
              </a:rPr>
              <a:t> make this partnership successful, TRS wants our help telling the TRS-ActiveCare story. This story, along with meaningful data and financial insights, is included in the following slides. </a:t>
            </a:r>
            <a:endParaRPr lang="en-US" dirty="0"/>
          </a:p>
        </p:txBody>
      </p:sp>
      <p:sp>
        <p:nvSpPr>
          <p:cNvPr id="4" name="Slide Number Placeholder 3"/>
          <p:cNvSpPr>
            <a:spLocks noGrp="1"/>
          </p:cNvSpPr>
          <p:nvPr>
            <p:ph type="sldNum" sz="quarter" idx="10"/>
          </p:nvPr>
        </p:nvSpPr>
        <p:spPr/>
        <p:txBody>
          <a:bodyPr/>
          <a:lstStyle/>
          <a:p>
            <a:fld id="{A7771A87-B48F-438B-9082-6937734EB5DD}" type="slidenum">
              <a:rPr lang="en-US" smtClean="0"/>
              <a:t>1</a:t>
            </a:fld>
            <a:endParaRPr lang="en-US"/>
          </a:p>
        </p:txBody>
      </p:sp>
    </p:spTree>
    <p:extLst>
      <p:ext uri="{BB962C8B-B14F-4D97-AF65-F5344CB8AC3E}">
        <p14:creationId xmlns:p14="http://schemas.microsoft.com/office/powerpoint/2010/main" val="3480025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one school district and their per-employee costs for the last five calendar years.</a:t>
            </a:r>
          </a:p>
          <a:p>
            <a:endParaRPr lang="en-US" dirty="0"/>
          </a:p>
          <a:p>
            <a:r>
              <a:rPr lang="en-US" dirty="0"/>
              <a:t>[Click]</a:t>
            </a:r>
          </a:p>
          <a:p>
            <a:endParaRPr lang="en-US" dirty="0"/>
          </a:p>
          <a:p>
            <a:r>
              <a:rPr lang="en-US" dirty="0"/>
              <a:t>Next, I’ll show you a random sample of districts, and you can see the</a:t>
            </a:r>
            <a:r>
              <a:rPr lang="en-US" baseline="0" dirty="0"/>
              <a:t> tremendous </a:t>
            </a:r>
            <a:r>
              <a:rPr lang="en-US" dirty="0"/>
              <a:t>variation year to year that occurs across a number of districts.</a:t>
            </a:r>
          </a:p>
          <a:p>
            <a:endParaRPr lang="en-US" dirty="0"/>
          </a:p>
          <a:p>
            <a:r>
              <a:rPr lang="en-US" dirty="0"/>
              <a:t>[Click]</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Districts that choose to self-fund will have to decide how much of this risk they are willing to take on their own through reserves, and how much they will pay to eliminate.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TRS-ActiveCare</a:t>
            </a:r>
            <a:r>
              <a:rPr lang="en-US" baseline="0" dirty="0"/>
              <a:t> </a:t>
            </a:r>
            <a:r>
              <a:rPr lang="en-US" dirty="0"/>
              <a:t>smooths out all this variation through self-insurance on a statewide basis, and there is no cost to the district for stop-loss, no need to set aside money for unexpected spikes in costs, and no risk to the district.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these districts had over 1,000 members, and their per-employee medical costs doubled in a year, representing a more than $4.5 million increase in their medical costs that year. In ActiveCare, their rates were set with the larger pool of nearly 1,000 districts, smoothing out this random variation and improving the budget stability and predictability of districts.</a:t>
            </a:r>
          </a:p>
          <a:p>
            <a:endParaRPr lang="en-US" dirty="0"/>
          </a:p>
        </p:txBody>
      </p:sp>
      <p:sp>
        <p:nvSpPr>
          <p:cNvPr id="4" name="Slide Number Placeholder 3"/>
          <p:cNvSpPr>
            <a:spLocks noGrp="1"/>
          </p:cNvSpPr>
          <p:nvPr>
            <p:ph type="sldNum" sz="quarter" idx="5"/>
          </p:nvPr>
        </p:nvSpPr>
        <p:spPr/>
        <p:txBody>
          <a:bodyPr/>
          <a:lstStyle/>
          <a:p>
            <a:fld id="{A7771A87-B48F-438B-9082-6937734EB5DD}" type="slidenum">
              <a:rPr lang="en-US" smtClean="0"/>
              <a:t>10</a:t>
            </a:fld>
            <a:endParaRPr lang="en-US"/>
          </a:p>
        </p:txBody>
      </p:sp>
    </p:spTree>
    <p:extLst>
      <p:ext uri="{BB962C8B-B14F-4D97-AF65-F5344CB8AC3E}">
        <p14:creationId xmlns:p14="http://schemas.microsoft.com/office/powerpoint/2010/main" val="1467002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closer look at how </a:t>
            </a:r>
            <a:r>
              <a:rPr lang="en-US" dirty="0" err="1"/>
              <a:t>TRS-ActiveCare</a:t>
            </a:r>
            <a:r>
              <a:rPr lang="en-US" baseline="0" dirty="0"/>
              <a:t> compares to other large plans.</a:t>
            </a:r>
            <a:endParaRPr lang="en-US" dirty="0"/>
          </a:p>
        </p:txBody>
      </p:sp>
      <p:sp>
        <p:nvSpPr>
          <p:cNvPr id="4" name="Slide Number Placeholder 3"/>
          <p:cNvSpPr>
            <a:spLocks noGrp="1"/>
          </p:cNvSpPr>
          <p:nvPr>
            <p:ph type="sldNum" sz="quarter" idx="10"/>
          </p:nvPr>
        </p:nvSpPr>
        <p:spPr/>
        <p:txBody>
          <a:bodyPr/>
          <a:lstStyle/>
          <a:p>
            <a:fld id="{A7771A87-B48F-438B-9082-6937734EB5DD}" type="slidenum">
              <a:rPr lang="en-US" smtClean="0"/>
              <a:t>11</a:t>
            </a:fld>
            <a:endParaRPr lang="en-US"/>
          </a:p>
        </p:txBody>
      </p:sp>
    </p:spTree>
    <p:extLst>
      <p:ext uri="{BB962C8B-B14F-4D97-AF65-F5344CB8AC3E}">
        <p14:creationId xmlns:p14="http://schemas.microsoft.com/office/powerpoint/2010/main" val="1009796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On average, across districts, TRS receives district contributions that are lower than what is typical for large employers, non-participating districts in Texas, and school districts in other states. </a:t>
            </a:r>
          </a:p>
          <a:p>
            <a:pPr defTabSz="914266">
              <a:defRPr/>
            </a:pPr>
            <a:endParaRPr lang="en-US" dirty="0"/>
          </a:p>
          <a:p>
            <a:r>
              <a:rPr lang="en-US" dirty="0"/>
              <a:t>It’s not widely understood that non-participating districts contribute significantly more for each enrolled employee. </a:t>
            </a:r>
          </a:p>
          <a:p>
            <a:endParaRPr lang="en-US" dirty="0"/>
          </a:p>
          <a:p>
            <a:r>
              <a:rPr lang="en-US" dirty="0"/>
              <a:t>School</a:t>
            </a:r>
            <a:r>
              <a:rPr lang="en-US" baseline="0" dirty="0"/>
              <a:t> </a:t>
            </a:r>
            <a:r>
              <a:rPr lang="en-US" dirty="0"/>
              <a:t>districts may want to offer a different set of benefits, and the non-participating districts listed here may have products that are a good fit for what they are willing to pay — but it’s important to note that districts outside of TRS-ActiveCare are almost uniformly contributing more than the average contributed by those in ActiveCare. The additional contributions may help districts provide richer benefits, but TRS offers</a:t>
            </a:r>
            <a:r>
              <a:rPr lang="en-US" baseline="0" dirty="0"/>
              <a:t> comprehensive benefits at significant value.</a:t>
            </a:r>
            <a:endParaRPr lang="en-US" dirty="0"/>
          </a:p>
          <a:p>
            <a:pPr defTabSz="914266">
              <a:defRPr/>
            </a:pPr>
            <a:endParaRPr lang="en-US" dirty="0"/>
          </a:p>
          <a:p>
            <a:pPr defTabSz="914266">
              <a:defRPr/>
            </a:pPr>
            <a:r>
              <a:rPr lang="en-US" dirty="0"/>
              <a:t>This does not mean that there is not an affordability</a:t>
            </a:r>
            <a:r>
              <a:rPr lang="en-US" baseline="0" dirty="0"/>
              <a:t> issue.</a:t>
            </a:r>
          </a:p>
          <a:p>
            <a:pPr defTabSz="914266">
              <a:defRPr/>
            </a:pPr>
            <a:endParaRPr lang="en-US" baseline="0" dirty="0"/>
          </a:p>
          <a:p>
            <a:pPr defTabSz="914266">
              <a:defRPr/>
            </a:pPr>
            <a:r>
              <a:rPr lang="en-US" dirty="0"/>
              <a:t>Texas public education employees, both inside and outside of TRS-ActiveCare, typically pay a greater share of premium compared to the national average. In TRS-ActiveCare, employees are shouldering this cost, because the amount </a:t>
            </a:r>
            <a:r>
              <a:rPr lang="en-US" dirty="0" err="1"/>
              <a:t>TRS</a:t>
            </a:r>
            <a:r>
              <a:rPr lang="en-US" dirty="0"/>
              <a:t> receives from employers is below the norm.</a:t>
            </a:r>
          </a:p>
          <a:p>
            <a:endParaRPr lang="en-US" dirty="0"/>
          </a:p>
          <a:p>
            <a:r>
              <a:rPr lang="en-US" dirty="0"/>
              <a:t>This becomes more problematic when looking at family coverage, because nationally, schools contribute about $1,077. TRS receives only $359, so employees enrolled in the family tier have premiums much higher than the national average. </a:t>
            </a:r>
          </a:p>
          <a:p>
            <a:endParaRPr lang="en-US" dirty="0"/>
          </a:p>
          <a:p>
            <a:r>
              <a:rPr lang="en-US" dirty="0"/>
              <a:t>[Note:</a:t>
            </a:r>
            <a:r>
              <a:rPr lang="en-US" baseline="0" dirty="0"/>
              <a:t> If you want more information, the Self-Funding Considerations Guide shows what contributions are being made in different areas of the state.]</a:t>
            </a:r>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12</a:t>
            </a:fld>
            <a:endParaRPr lang="en-US"/>
          </a:p>
        </p:txBody>
      </p:sp>
    </p:spTree>
    <p:extLst>
      <p:ext uri="{BB962C8B-B14F-4D97-AF65-F5344CB8AC3E}">
        <p14:creationId xmlns:p14="http://schemas.microsoft.com/office/powerpoint/2010/main" val="3067002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TRS-ActiveCare is also less affordable for the member than what you would typically see in large employers in the U.S. </a:t>
            </a:r>
          </a:p>
          <a:p>
            <a:pPr defTabSz="914266">
              <a:defRPr/>
            </a:pPr>
            <a:endParaRPr lang="en-US" dirty="0"/>
          </a:p>
          <a:p>
            <a:pPr defTabSz="914266">
              <a:defRPr/>
            </a:pPr>
            <a:r>
              <a:rPr lang="en-US" dirty="0"/>
              <a:t>TRS received approximately $3,900 per employee enrolled in family coverage in the 2018–19 plan year compared to $15,159 for large employers in the United States. As a result of this disparity, employees make up most of the difference through their contributions. Cost sharing is similar, but when added to the employee contribution, this means that employees with families in ActiveCare paid about $9,000 more than an employee covered by a large employer.</a:t>
            </a:r>
          </a:p>
          <a:p>
            <a:pPr defTabSz="914266">
              <a:defRPr/>
            </a:pPr>
            <a:endParaRPr lang="en-US" dirty="0"/>
          </a:p>
          <a:p>
            <a:pPr defTabSz="914266">
              <a:defRPr/>
            </a:pPr>
            <a:endParaRPr lang="en-US" dirty="0"/>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13</a:t>
            </a:fld>
            <a:endParaRPr lang="en-US"/>
          </a:p>
        </p:txBody>
      </p:sp>
    </p:spTree>
    <p:extLst>
      <p:ext uri="{BB962C8B-B14F-4D97-AF65-F5344CB8AC3E}">
        <p14:creationId xmlns:p14="http://schemas.microsoft.com/office/powerpoint/2010/main" val="30549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contributions aren’t the only costs involved!</a:t>
            </a:r>
          </a:p>
          <a:p>
            <a:endParaRPr lang="en-US" dirty="0"/>
          </a:p>
          <a:p>
            <a:r>
              <a:rPr lang="en-US" dirty="0"/>
              <a:t>To</a:t>
            </a:r>
            <a:r>
              <a:rPr lang="en-US" baseline="0" dirty="0"/>
              <a:t> offer the same level of benefits as </a:t>
            </a:r>
            <a:r>
              <a:rPr lang="en-US" baseline="0" dirty="0" err="1"/>
              <a:t>TRS-ActiveCare</a:t>
            </a:r>
            <a:r>
              <a:rPr lang="en-US" baseline="0" dirty="0"/>
              <a:t>, a district must also take into account:</a:t>
            </a:r>
          </a:p>
          <a:p>
            <a:pPr marL="1063625" lvl="4" indent="-457200">
              <a:lnSpc>
                <a:spcPct val="100000"/>
              </a:lnSpc>
              <a:spcBef>
                <a:spcPts val="1000"/>
              </a:spcBef>
              <a:buFont typeface="Arial" panose="020B0604020202020204" pitchFamily="34" charset="0"/>
              <a:buChar char="•"/>
            </a:pPr>
            <a:r>
              <a:rPr lang="en-US" sz="2800" dirty="0"/>
              <a:t>Broker commissions,</a:t>
            </a:r>
          </a:p>
          <a:p>
            <a:pPr marL="1063625" lvl="4" indent="-457200">
              <a:lnSpc>
                <a:spcPct val="100000"/>
              </a:lnSpc>
              <a:spcBef>
                <a:spcPts val="1000"/>
              </a:spcBef>
              <a:buFont typeface="Arial" panose="020B0604020202020204" pitchFamily="34" charset="0"/>
              <a:buChar char="•"/>
            </a:pPr>
            <a:r>
              <a:rPr lang="en-US" sz="2800" dirty="0"/>
              <a:t>Stop-loss coverage or reinsurance,</a:t>
            </a:r>
          </a:p>
          <a:p>
            <a:pPr marL="1063625" lvl="4" indent="-457200">
              <a:lnSpc>
                <a:spcPct val="100000"/>
              </a:lnSpc>
              <a:spcBef>
                <a:spcPts val="1000"/>
              </a:spcBef>
              <a:buFont typeface="Arial" panose="020B0604020202020204" pitchFamily="34" charset="0"/>
              <a:buChar char="•"/>
            </a:pPr>
            <a:r>
              <a:rPr lang="en-US" sz="2800" dirty="0"/>
              <a:t>Negotiating medical and pharmacy discounts, and</a:t>
            </a:r>
          </a:p>
          <a:p>
            <a:pPr marL="1063625" marR="0" lvl="4" indent="-4572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sz="2800" dirty="0"/>
              <a:t>Increased staff or consultants to take ownership of the plans. We know of one self-funded</a:t>
            </a:r>
            <a:r>
              <a:rPr lang="en-US" sz="2800" baseline="0" dirty="0"/>
              <a:t> district that hired nine new people!</a:t>
            </a:r>
            <a:endParaRPr lang="en-US" sz="2800" dirty="0"/>
          </a:p>
          <a:p>
            <a:pPr marL="1063625" lvl="4" indent="-457200">
              <a:lnSpc>
                <a:spcPct val="100000"/>
              </a:lnSpc>
              <a:spcBef>
                <a:spcPts val="1000"/>
              </a:spcBef>
              <a:buFont typeface="Arial" panose="020B0604020202020204" pitchFamily="34" charset="0"/>
              <a:buChar char="•"/>
            </a:pPr>
            <a:endParaRPr lang="en-US" sz="2800" dirty="0"/>
          </a:p>
          <a:p>
            <a:pPr marL="606425" lvl="4" indent="0">
              <a:lnSpc>
                <a:spcPct val="100000"/>
              </a:lnSpc>
              <a:spcBef>
                <a:spcPts val="1000"/>
              </a:spcBef>
              <a:buFont typeface="Arial" panose="020B0604020202020204" pitchFamily="34" charset="0"/>
              <a:buNone/>
            </a:pPr>
            <a:endParaRPr lang="en-US" sz="2800" dirty="0"/>
          </a:p>
          <a:p>
            <a:endParaRPr lang="en-US" dirty="0"/>
          </a:p>
        </p:txBody>
      </p:sp>
      <p:sp>
        <p:nvSpPr>
          <p:cNvPr id="4" name="Slide Number Placeholder 3"/>
          <p:cNvSpPr>
            <a:spLocks noGrp="1"/>
          </p:cNvSpPr>
          <p:nvPr>
            <p:ph type="sldNum" sz="quarter" idx="5"/>
          </p:nvPr>
        </p:nvSpPr>
        <p:spPr/>
        <p:txBody>
          <a:bodyPr/>
          <a:lstStyle/>
          <a:p>
            <a:fld id="{A7771A87-B48F-438B-9082-6937734EB5DD}" type="slidenum">
              <a:rPr lang="en-US" smtClean="0"/>
              <a:t>14</a:t>
            </a:fld>
            <a:endParaRPr lang="en-US"/>
          </a:p>
        </p:txBody>
      </p:sp>
    </p:spTree>
    <p:extLst>
      <p:ext uri="{BB962C8B-B14F-4D97-AF65-F5344CB8AC3E}">
        <p14:creationId xmlns:p14="http://schemas.microsoft.com/office/powerpoint/2010/main" val="4213524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Affordability and funding is at the top of everyone’s concerns — whether you</a:t>
            </a:r>
            <a:r>
              <a:rPr lang="en-US" baseline="0" dirty="0"/>
              <a:t> are a District Leader or one of our employees.</a:t>
            </a:r>
            <a:endParaRPr lang="en-US" dirty="0"/>
          </a:p>
        </p:txBody>
      </p:sp>
      <p:sp>
        <p:nvSpPr>
          <p:cNvPr id="4" name="Slide Number Placeholder 3"/>
          <p:cNvSpPr>
            <a:spLocks noGrp="1"/>
          </p:cNvSpPr>
          <p:nvPr>
            <p:ph type="sldNum" sz="quarter" idx="5"/>
          </p:nvPr>
        </p:nvSpPr>
        <p:spPr/>
        <p:txBody>
          <a:bodyPr/>
          <a:lstStyle/>
          <a:p>
            <a:fld id="{A7771A87-B48F-438B-9082-6937734EB5DD}" type="slidenum">
              <a:rPr lang="en-US" smtClean="0"/>
              <a:t>15</a:t>
            </a:fld>
            <a:endParaRPr lang="en-US"/>
          </a:p>
        </p:txBody>
      </p:sp>
    </p:spTree>
    <p:extLst>
      <p:ext uri="{BB962C8B-B14F-4D97-AF65-F5344CB8AC3E}">
        <p14:creationId xmlns:p14="http://schemas.microsoft.com/office/powerpoint/2010/main" val="843232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TRS</a:t>
            </a:r>
            <a:r>
              <a:rPr lang="en-US" dirty="0"/>
              <a:t> knows from member surveys, media coverage, and discussions with a variety of people, that affordability is a concern for many members covered by </a:t>
            </a:r>
            <a:r>
              <a:rPr lang="en-US" dirty="0" err="1"/>
              <a:t>TRS</a:t>
            </a:r>
            <a:r>
              <a:rPr lang="en-US" dirty="0"/>
              <a:t> programs, including </a:t>
            </a:r>
            <a:r>
              <a:rPr lang="en-US" dirty="0" err="1"/>
              <a:t>TRS-ActiveCare</a:t>
            </a:r>
            <a:r>
              <a:rPr lang="en-US" dirty="0"/>
              <a:t>. As you can see on this slide, the</a:t>
            </a:r>
            <a:r>
              <a:rPr lang="en-US" baseline="0" dirty="0"/>
              <a:t> concerns are about premiums AND the amount they pay out of pocket when receiving care (or cost sharing).</a:t>
            </a:r>
            <a:endParaRPr lang="en-US" dirty="0"/>
          </a:p>
          <a:p>
            <a:endParaRPr lang="en-US" dirty="0"/>
          </a:p>
          <a:p>
            <a:r>
              <a:rPr lang="en-US" dirty="0"/>
              <a:t>The fact</a:t>
            </a:r>
            <a:r>
              <a:rPr lang="en-US" baseline="0" dirty="0"/>
              <a:t> is that </a:t>
            </a:r>
            <a:r>
              <a:rPr lang="en-US" dirty="0"/>
              <a:t>statutory</a:t>
            </a:r>
            <a:r>
              <a:rPr lang="en-US" baseline="0" dirty="0"/>
              <a:t> funding guidelines limit </a:t>
            </a:r>
            <a:r>
              <a:rPr lang="en-US" baseline="0" dirty="0" err="1"/>
              <a:t>TRS</a:t>
            </a:r>
            <a:r>
              <a:rPr lang="en-US" baseline="0" dirty="0"/>
              <a:t>’ ability to provide affordable coverage to members and ensure that the relevant trust funds are viable in the long term. As premiums become increasingly unaffordable, i</a:t>
            </a:r>
            <a:r>
              <a:rPr lang="en-US" dirty="0"/>
              <a:t>t’s understandable that members and school districts seek coverage outside of </a:t>
            </a:r>
            <a:r>
              <a:rPr lang="en-US" dirty="0" err="1"/>
              <a:t>TRS, but t</a:t>
            </a:r>
            <a:r>
              <a:rPr lang="en-US" dirty="0"/>
              <a:t>his has the effect of impairing the viability of the programs.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TRS does</a:t>
            </a:r>
            <a:r>
              <a:rPr lang="en-US" baseline="0" dirty="0"/>
              <a:t> </a:t>
            </a:r>
            <a:r>
              <a:rPr lang="en-US" dirty="0"/>
              <a:t>communicate about the issue of affordability to the Legislature and recently provided information to the Sunset Advisory Commission as part of the Sunset review process. </a:t>
            </a:r>
          </a:p>
          <a:p>
            <a:endParaRPr lang="en-US" dirty="0"/>
          </a:p>
          <a:p>
            <a:r>
              <a:rPr lang="en-US" dirty="0"/>
              <a:t>[If</a:t>
            </a:r>
            <a:r>
              <a:rPr lang="en-US" baseline="0" dirty="0"/>
              <a:t> there’s interest, explain </a:t>
            </a:r>
            <a:r>
              <a:rPr lang="en-US" sz="1200" b="1" i="0" kern="1200" dirty="0">
                <a:solidFill>
                  <a:schemeClr val="tx1"/>
                </a:solidFill>
                <a:effectLst/>
                <a:latin typeface="+mn-lt"/>
                <a:ea typeface="+mn-ea"/>
                <a:cs typeface="+mn-cs"/>
              </a:rPr>
              <a:t>Sunset review process</a:t>
            </a:r>
            <a:r>
              <a:rPr lang="en-US" sz="1200" b="0" i="0" kern="1200" dirty="0">
                <a:solidFill>
                  <a:schemeClr val="tx1"/>
                </a:solidFill>
                <a:effectLst/>
                <a:latin typeface="+mn-lt"/>
                <a:ea typeface="+mn-ea"/>
                <a:cs typeface="+mn-cs"/>
              </a:rPr>
              <a:t>, which regularly assesses the need for a state agency or program to exist. In Texas,</a:t>
            </a:r>
            <a:r>
              <a:rPr lang="en-US" sz="1200" b="0" i="0" kern="1200" baseline="0" dirty="0">
                <a:solidFill>
                  <a:schemeClr val="tx1"/>
                </a:solidFill>
                <a:effectLst/>
                <a:latin typeface="+mn-lt"/>
                <a:ea typeface="+mn-ea"/>
                <a:cs typeface="+mn-cs"/>
              </a:rPr>
              <a:t> t</a:t>
            </a:r>
            <a:r>
              <a:rPr lang="en-US" sz="1200" b="0" i="0" kern="1200" dirty="0">
                <a:solidFill>
                  <a:schemeClr val="tx1"/>
                </a:solidFill>
                <a:effectLst/>
                <a:latin typeface="+mn-lt"/>
                <a:ea typeface="+mn-ea"/>
                <a:cs typeface="+mn-cs"/>
              </a:rPr>
              <a:t>he</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Sunset process works by setting an expiration (Sunset) date in law for state agencies. An agency will automatically be abolished on its Sunset date unless the Legislature passes a bill to continue it, typically for another 12 years. A rigorous evaluation process before the Sunset date provides the Legislature a unique opportunity and a strong incentive to closely examine an agency’s mission, priorities, and performance and to take action to address identified problems.]</a:t>
            </a:r>
            <a:endParaRPr lang="en-US" dirty="0"/>
          </a:p>
        </p:txBody>
      </p:sp>
      <p:sp>
        <p:nvSpPr>
          <p:cNvPr id="4" name="Slide Number Placeholder 3"/>
          <p:cNvSpPr>
            <a:spLocks noGrp="1"/>
          </p:cNvSpPr>
          <p:nvPr>
            <p:ph type="sldNum" sz="quarter" idx="5"/>
          </p:nvPr>
        </p:nvSpPr>
        <p:spPr/>
        <p:txBody>
          <a:bodyPr/>
          <a:lstStyle/>
          <a:p>
            <a:fld id="{A7771A87-B48F-438B-9082-6937734EB5DD}" type="slidenum">
              <a:rPr lang="en-US" smtClean="0"/>
              <a:t>16</a:t>
            </a:fld>
            <a:endParaRPr lang="en-US"/>
          </a:p>
        </p:txBody>
      </p:sp>
    </p:spTree>
    <p:extLst>
      <p:ext uri="{BB962C8B-B14F-4D97-AF65-F5344CB8AC3E}">
        <p14:creationId xmlns:p14="http://schemas.microsoft.com/office/powerpoint/2010/main" val="1555029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slide looks at how </a:t>
            </a:r>
            <a:r>
              <a:rPr lang="en-US" baseline="0" dirty="0" err="1"/>
              <a:t>TRS-ActiveCare</a:t>
            </a:r>
            <a:r>
              <a:rPr lang="en-US" baseline="0" dirty="0"/>
              <a:t> is funded.</a:t>
            </a:r>
            <a:endParaRPr lang="en-US" dirty="0"/>
          </a:p>
          <a:p>
            <a:endParaRPr lang="en-US" dirty="0"/>
          </a:p>
          <a:p>
            <a:r>
              <a:rPr lang="en-US" dirty="0"/>
              <a:t>Funding is required by state law to go from the Texas Education Agency (TEA) to schools and then to TRS. As a result, TRS does not receive a direct appropriation from the Legislature. School districts are required to spend a minimum of $225 per person for each eligible employee that enrolls in ActiveCare. A portion of this is funded by the state and a portion comes from local revenue. </a:t>
            </a:r>
          </a:p>
          <a:p>
            <a:endParaRPr lang="en-US" dirty="0"/>
          </a:p>
          <a:p>
            <a:r>
              <a:rPr lang="en-US" dirty="0"/>
              <a:t>School districts have the option of contributing more than $225, and most do. Currently, for employee-only coverage, the typical employee receives a $324 contribution from the school district to offset their total premium cost. However, this amount varies across school districts.</a:t>
            </a:r>
          </a:p>
          <a:p>
            <a:endParaRPr lang="en-US" dirty="0"/>
          </a:p>
          <a:p>
            <a:r>
              <a:rPr lang="en-US" dirty="0"/>
              <a:t>The TRS board has primary control over benefits and rates. If school districts do not increase contribution rates when they increase premiums, this results in an increase in the amount that employees and their families pay. </a:t>
            </a:r>
          </a:p>
        </p:txBody>
      </p:sp>
      <p:sp>
        <p:nvSpPr>
          <p:cNvPr id="4" name="Slide Number Placeholder 3"/>
          <p:cNvSpPr>
            <a:spLocks noGrp="1"/>
          </p:cNvSpPr>
          <p:nvPr>
            <p:ph type="sldNum" sz="quarter" idx="5"/>
          </p:nvPr>
        </p:nvSpPr>
        <p:spPr/>
        <p:txBody>
          <a:bodyPr/>
          <a:lstStyle/>
          <a:p>
            <a:fld id="{A7771A87-B48F-438B-9082-6937734EB5DD}" type="slidenum">
              <a:rPr lang="en-US" smtClean="0"/>
              <a:t>17</a:t>
            </a:fld>
            <a:endParaRPr lang="en-US"/>
          </a:p>
        </p:txBody>
      </p:sp>
    </p:spTree>
    <p:extLst>
      <p:ext uri="{BB962C8B-B14F-4D97-AF65-F5344CB8AC3E}">
        <p14:creationId xmlns:p14="http://schemas.microsoft.com/office/powerpoint/2010/main" val="975579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Many people ask why TRS doesn’t work like the Texas Employees Retirement System (ERS). This slide explains why.</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State employees typically have a $0 premium contribution and a $0 in-network deductible through ERS. Employees have first-dollar coverage, which means the plan pays for at least a portion of the first in-network medical expense each year.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 contrast, employees enrolled in </a:t>
            </a:r>
            <a:r>
              <a:rPr lang="en-US" sz="1200" b="0" i="0" u="none" strike="noStrike" kern="1200" baseline="0" dirty="0" err="1">
                <a:solidFill>
                  <a:schemeClr val="tx1"/>
                </a:solidFill>
                <a:latin typeface="+mn-lt"/>
                <a:ea typeface="+mn-ea"/>
                <a:cs typeface="+mn-cs"/>
              </a:rPr>
              <a:t>TRS-ActiveCare</a:t>
            </a:r>
            <a:r>
              <a:rPr lang="en-US" sz="1200" b="0" i="0" u="none" strike="noStrike" kern="1200" baseline="0" dirty="0">
                <a:solidFill>
                  <a:schemeClr val="tx1"/>
                </a:solidFill>
                <a:latin typeface="+mn-lt"/>
                <a:ea typeface="+mn-ea"/>
                <a:cs typeface="+mn-cs"/>
              </a:rPr>
              <a:t> high-deductible plan typically pay $1,236 in participant premiums per year in addition to having a $2,750 in-network deductible. This high-deductible plan includes first-dollar coverage for preventive care services. However, if a participant is sick and needs medical care, public education employees must first meet their deductible for most services.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difference in participant cost sharing is due to the difference in state and local funding between agencies. ERS received approximately $742 per employee/retiree per month from government sources in fiscal year 2018. In contrast, TRS received $334 per employee/retiree from state and local sources.</a:t>
            </a:r>
            <a:endParaRPr lang="en-US" dirty="0"/>
          </a:p>
        </p:txBody>
      </p:sp>
      <p:sp>
        <p:nvSpPr>
          <p:cNvPr id="4" name="Slide Number Placeholder 3"/>
          <p:cNvSpPr>
            <a:spLocks noGrp="1"/>
          </p:cNvSpPr>
          <p:nvPr>
            <p:ph type="sldNum" sz="quarter" idx="5"/>
          </p:nvPr>
        </p:nvSpPr>
        <p:spPr/>
        <p:txBody>
          <a:bodyPr/>
          <a:lstStyle/>
          <a:p>
            <a:fld id="{A7771A87-B48F-438B-9082-6937734EB5DD}" type="slidenum">
              <a:rPr lang="en-US" smtClean="0"/>
              <a:t>18</a:t>
            </a:fld>
            <a:endParaRPr lang="en-US"/>
          </a:p>
        </p:txBody>
      </p:sp>
    </p:spTree>
    <p:extLst>
      <p:ext uri="{BB962C8B-B14F-4D97-AF65-F5344CB8AC3E}">
        <p14:creationId xmlns:p14="http://schemas.microsoft.com/office/powerpoint/2010/main" val="3642159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err="1"/>
              <a:t>TRS</a:t>
            </a:r>
            <a:r>
              <a:rPr lang="en-US" dirty="0"/>
              <a:t> has been working to build a better understanding of how much employees are actually paying. </a:t>
            </a:r>
          </a:p>
          <a:p>
            <a:pPr defTabSz="914266">
              <a:defRPr/>
            </a:pPr>
            <a:endParaRPr lang="en-US" dirty="0"/>
          </a:p>
          <a:p>
            <a:pPr defTabSz="914266">
              <a:defRPr/>
            </a:pPr>
            <a:r>
              <a:rPr lang="en-US" dirty="0"/>
              <a:t>They have created a data set to estimate the premiums that</a:t>
            </a:r>
            <a:r>
              <a:rPr lang="en-US" baseline="0" dirty="0"/>
              <a:t> full-time </a:t>
            </a:r>
            <a:r>
              <a:rPr lang="en-US" dirty="0"/>
              <a:t>employees in TRS-ActiveCare pay when they receive the maximum contribution from their district, excluding any HSA contributions or wellness incentives. As a result, for fiscal year 2019, they are better able to estimate how much employees are paying as a share of total revenue. </a:t>
            </a:r>
          </a:p>
          <a:p>
            <a:endParaRPr lang="en-US" dirty="0"/>
          </a:p>
          <a:p>
            <a:pPr defTabSz="914266">
              <a:defRPr/>
            </a:pPr>
            <a:r>
              <a:rPr lang="en-US" dirty="0"/>
              <a:t>In fiscal year 2019, employees paid approximately 46 percent of the total premium, which represents about 44 percent of the total ActiveCare revenue after accounting for investment returns. In any given district, if a district contributes more than average, then the size of the green slice will decrease in that district.</a:t>
            </a:r>
          </a:p>
          <a:p>
            <a:pPr defTabSz="914266">
              <a:defRPr/>
            </a:pPr>
            <a:endParaRPr lang="en-US" dirty="0"/>
          </a:p>
          <a:p>
            <a:pPr defTabSz="914266">
              <a:defRPr/>
            </a:pPr>
            <a:r>
              <a:rPr lang="en-US" dirty="0"/>
              <a:t>As you will see on the next slide, there is significant variation across districts.</a:t>
            </a:r>
          </a:p>
          <a:p>
            <a:pPr defTabSz="914266">
              <a:defRPr/>
            </a:pP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7771A87-B48F-438B-9082-6937734EB5DD}" type="slidenum">
              <a:rPr lang="en-US" smtClean="0"/>
              <a:t>19</a:t>
            </a:fld>
            <a:endParaRPr lang="en-US"/>
          </a:p>
        </p:txBody>
      </p:sp>
    </p:spTree>
    <p:extLst>
      <p:ext uri="{BB962C8B-B14F-4D97-AF65-F5344CB8AC3E}">
        <p14:creationId xmlns:p14="http://schemas.microsoft.com/office/powerpoint/2010/main" val="63172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basics. </a:t>
            </a:r>
          </a:p>
          <a:p>
            <a:endParaRPr lang="en-US" dirty="0"/>
          </a:p>
          <a:p>
            <a:r>
              <a:rPr lang="en-US" dirty="0"/>
              <a:t>[Note:</a:t>
            </a:r>
            <a:r>
              <a:rPr lang="en-US" baseline="0" dirty="0"/>
              <a:t> Consider printing out the What to Know About </a:t>
            </a:r>
            <a:r>
              <a:rPr lang="en-US" baseline="0" dirty="0" err="1"/>
              <a:t>TRS-ActiveCare</a:t>
            </a:r>
            <a:r>
              <a:rPr lang="en-US" baseline="0" dirty="0"/>
              <a:t> placemat for leaving behind with the viewer after you present the slides.]</a:t>
            </a:r>
            <a:endParaRPr lang="en-US" dirty="0"/>
          </a:p>
        </p:txBody>
      </p:sp>
      <p:sp>
        <p:nvSpPr>
          <p:cNvPr id="4" name="Slide Number Placeholder 3"/>
          <p:cNvSpPr>
            <a:spLocks noGrp="1"/>
          </p:cNvSpPr>
          <p:nvPr>
            <p:ph type="sldNum" sz="quarter" idx="5"/>
          </p:nvPr>
        </p:nvSpPr>
        <p:spPr/>
        <p:txBody>
          <a:bodyPr/>
          <a:lstStyle/>
          <a:p>
            <a:fld id="{A7771A87-B48F-438B-9082-6937734EB5DD}" type="slidenum">
              <a:rPr lang="en-US" smtClean="0"/>
              <a:t>2</a:t>
            </a:fld>
            <a:endParaRPr lang="en-US"/>
          </a:p>
        </p:txBody>
      </p:sp>
    </p:spTree>
    <p:extLst>
      <p:ext uri="{BB962C8B-B14F-4D97-AF65-F5344CB8AC3E}">
        <p14:creationId xmlns:p14="http://schemas.microsoft.com/office/powerpoint/2010/main" val="26974854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original intent was that $225 would be adequate to provide a $0 premium contribution to the employee for employee-only coverage. That is only true for approximately 20 percent of employees today.</a:t>
            </a:r>
          </a:p>
          <a:p>
            <a:endParaRPr lang="en-US" dirty="0"/>
          </a:p>
          <a:p>
            <a:r>
              <a:rPr lang="en-US" dirty="0"/>
              <a:t>Fourteen percent pay between $1 and $49; 33 percent pay between</a:t>
            </a:r>
            <a:r>
              <a:rPr lang="en-US" baseline="0" dirty="0"/>
              <a:t> $50 and $99; and 34 percent pay between $100 and $154 per month for employee-only coverage!</a:t>
            </a:r>
            <a:endParaRPr lang="en-US" dirty="0"/>
          </a:p>
        </p:txBody>
      </p:sp>
      <p:sp>
        <p:nvSpPr>
          <p:cNvPr id="4" name="Slide Number Placeholder 3"/>
          <p:cNvSpPr>
            <a:spLocks noGrp="1"/>
          </p:cNvSpPr>
          <p:nvPr>
            <p:ph type="sldNum" sz="quarter" idx="10"/>
          </p:nvPr>
        </p:nvSpPr>
        <p:spPr/>
        <p:txBody>
          <a:bodyPr/>
          <a:lstStyle/>
          <a:p>
            <a:fld id="{A7771A87-B48F-438B-9082-6937734EB5DD}" type="slidenum">
              <a:rPr lang="en-US" smtClean="0"/>
              <a:t>20</a:t>
            </a:fld>
            <a:endParaRPr lang="en-US" dirty="0"/>
          </a:p>
        </p:txBody>
      </p:sp>
    </p:spTree>
    <p:extLst>
      <p:ext uri="{BB962C8B-B14F-4D97-AF65-F5344CB8AC3E}">
        <p14:creationId xmlns:p14="http://schemas.microsoft.com/office/powerpoint/2010/main" val="637040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2019–20 plan year, the </a:t>
            </a:r>
            <a:r>
              <a:rPr lang="en-US" sz="1200" kern="1200" dirty="0" err="1">
                <a:solidFill>
                  <a:schemeClr val="tx1"/>
                </a:solidFill>
                <a:effectLst/>
                <a:latin typeface="+mn-lt"/>
                <a:ea typeface="+mn-ea"/>
                <a:cs typeface="+mn-cs"/>
              </a:rPr>
              <a:t>TRS</a:t>
            </a:r>
            <a:r>
              <a:rPr lang="en-US" sz="1200" kern="1200" dirty="0">
                <a:solidFill>
                  <a:schemeClr val="tx1"/>
                </a:solidFill>
                <a:effectLst/>
                <a:latin typeface="+mn-lt"/>
                <a:ea typeface="+mn-ea"/>
                <a:cs typeface="+mn-cs"/>
              </a:rPr>
              <a:t> Board increased total premiums to ensure that funding would be adequate to continue paying benefits. After the board adopted these rates in April, school boards then reviewed the new total premiums and decided how much they wanted to contribute.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year will be different from many prior years, because school districts collectively saw a large increase in funding as a result of House Bill 3 and related legislation passed during the 86</a:t>
            </a:r>
            <a:r>
              <a:rPr lang="en-US" sz="1200" kern="1200" baseline="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Regular Session of the Legislature. Schools are still trying to sort out these changes, so there may be continued impact of this in the future.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September 1, 2019, </a:t>
            </a:r>
            <a:r>
              <a:rPr lang="en-US" sz="1200" kern="1200" dirty="0" err="1">
                <a:solidFill>
                  <a:schemeClr val="tx1"/>
                </a:solidFill>
                <a:effectLst/>
                <a:latin typeface="+mn-lt"/>
                <a:ea typeface="+mn-ea"/>
                <a:cs typeface="+mn-cs"/>
              </a:rPr>
              <a:t>TRS</a:t>
            </a:r>
            <a:r>
              <a:rPr lang="en-US" sz="1200" kern="1200" dirty="0">
                <a:solidFill>
                  <a:schemeClr val="tx1"/>
                </a:solidFill>
                <a:effectLst/>
                <a:latin typeface="+mn-lt"/>
                <a:ea typeface="+mn-ea"/>
                <a:cs typeface="+mn-cs"/>
              </a:rPr>
              <a:t> studied what happened with employee contributions. Even though the </a:t>
            </a:r>
            <a:r>
              <a:rPr lang="en-US" sz="1200" kern="1200" dirty="0" err="1">
                <a:solidFill>
                  <a:schemeClr val="tx1"/>
                </a:solidFill>
                <a:effectLst/>
                <a:latin typeface="+mn-lt"/>
                <a:ea typeface="+mn-ea"/>
                <a:cs typeface="+mn-cs"/>
              </a:rPr>
              <a:t>TRS </a:t>
            </a:r>
            <a:r>
              <a:rPr lang="en-US" sz="1200" kern="1200" dirty="0">
                <a:solidFill>
                  <a:schemeClr val="tx1"/>
                </a:solidFill>
                <a:effectLst/>
                <a:latin typeface="+mn-lt"/>
                <a:ea typeface="+mn-ea"/>
                <a:cs typeface="+mn-cs"/>
              </a:rPr>
              <a:t>Board increased the total premium, the effect varied across districts, plans, and coverage tiers. In the 2019–20 plan year, </a:t>
            </a:r>
            <a:r>
              <a:rPr lang="en-US" sz="1200" kern="1200" dirty="0" err="1">
                <a:solidFill>
                  <a:schemeClr val="tx1"/>
                </a:solidFill>
                <a:effectLst/>
                <a:latin typeface="+mn-lt"/>
                <a:ea typeface="+mn-ea"/>
                <a:cs typeface="+mn-cs"/>
              </a:rPr>
              <a:t>TRS</a:t>
            </a:r>
            <a:r>
              <a:rPr lang="en-US" sz="1200" kern="1200" dirty="0">
                <a:solidFill>
                  <a:schemeClr val="tx1"/>
                </a:solidFill>
                <a:effectLst/>
                <a:latin typeface="+mn-lt"/>
                <a:ea typeface="+mn-ea"/>
                <a:cs typeface="+mn-cs"/>
              </a:rPr>
              <a:t> estimates that there are actually more members with a $0 premium than in the prior year.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you can see, many districts have recently taken proactive steps to improve the affordability of premiums for employees. Starting in September 2019, there were approximately 6,000 employees who had their employee contribution eliminated as a result of an increase in the district contribution. This occurred in 37 counties, as this map reflects.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Twenty-one percent of full-time employees enrolled in the program experienced a decrease in their employee contributions compared to what they paid or would have paid in the prior plan year. An additional 15 percent saw no change in their employee contribution. Sixty-four percent experienced an increase, with about half of those experiencing an increase between $10 and $19. Collectively, for the 2019–20 plan year, </a:t>
            </a:r>
            <a:r>
              <a:rPr lang="en-US" sz="1200" kern="1200" dirty="0" err="1">
                <a:solidFill>
                  <a:schemeClr val="tx1"/>
                </a:solidFill>
                <a:effectLst/>
                <a:latin typeface="+mn-lt"/>
                <a:ea typeface="+mn-ea"/>
                <a:cs typeface="+mn-cs"/>
              </a:rPr>
              <a:t>TRS</a:t>
            </a:r>
            <a:r>
              <a:rPr lang="en-US" sz="1200" kern="1200" dirty="0">
                <a:solidFill>
                  <a:schemeClr val="tx1"/>
                </a:solidFill>
                <a:effectLst/>
                <a:latin typeface="+mn-lt"/>
                <a:ea typeface="+mn-ea"/>
                <a:cs typeface="+mn-cs"/>
              </a:rPr>
              <a:t> estimates that school districts are going to pay for a slightly larger share of the total premium.</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21</a:t>
            </a:fld>
            <a:endParaRPr lang="en-US"/>
          </a:p>
        </p:txBody>
      </p:sp>
    </p:spTree>
    <p:extLst>
      <p:ext uri="{BB962C8B-B14F-4D97-AF65-F5344CB8AC3E}">
        <p14:creationId xmlns:p14="http://schemas.microsoft.com/office/powerpoint/2010/main" val="1128323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TRS</a:t>
            </a:r>
            <a:r>
              <a:rPr lang="en-US" dirty="0"/>
              <a:t> is</a:t>
            </a:r>
            <a:r>
              <a:rPr lang="en-US" baseline="0" dirty="0"/>
              <a:t> committed to partnering with districts across the state to improve the affordability and value of the </a:t>
            </a:r>
            <a:r>
              <a:rPr lang="en-US" baseline="0" dirty="0" err="1"/>
              <a:t>TRS-ActiveCare</a:t>
            </a:r>
            <a:r>
              <a:rPr lang="en-US" baseline="0" dirty="0"/>
              <a:t> plans for our employees.</a:t>
            </a:r>
            <a:endParaRPr lang="en-US" dirty="0"/>
          </a:p>
        </p:txBody>
      </p:sp>
      <p:sp>
        <p:nvSpPr>
          <p:cNvPr id="4" name="Slide Number Placeholder 3"/>
          <p:cNvSpPr>
            <a:spLocks noGrp="1"/>
          </p:cNvSpPr>
          <p:nvPr>
            <p:ph type="sldNum" sz="quarter" idx="5"/>
          </p:nvPr>
        </p:nvSpPr>
        <p:spPr/>
        <p:txBody>
          <a:bodyPr/>
          <a:lstStyle/>
          <a:p>
            <a:fld id="{A7771A87-B48F-438B-9082-6937734EB5DD}" type="slidenum">
              <a:rPr lang="en-US" smtClean="0"/>
              <a:t>22</a:t>
            </a:fld>
            <a:endParaRPr lang="en-US"/>
          </a:p>
        </p:txBody>
      </p:sp>
    </p:spTree>
    <p:extLst>
      <p:ext uri="{BB962C8B-B14F-4D97-AF65-F5344CB8AC3E}">
        <p14:creationId xmlns:p14="http://schemas.microsoft.com/office/powerpoint/2010/main" val="16937961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6">
              <a:defRPr/>
            </a:pPr>
            <a:r>
              <a:rPr lang="en-US" dirty="0"/>
              <a:t>This slide shows</a:t>
            </a:r>
            <a:r>
              <a:rPr lang="en-US" baseline="0" dirty="0"/>
              <a:t> </a:t>
            </a:r>
            <a:r>
              <a:rPr lang="en-US" dirty="0"/>
              <a:t>just some of the ways TRS is working toward this goal. On the following slides, we will discuss further.</a:t>
            </a:r>
          </a:p>
          <a:p>
            <a:pPr marL="0" indent="0" defTabSz="914266">
              <a:buNone/>
              <a:defRPr/>
            </a:pPr>
            <a:br>
              <a:rPr lang="en-US" dirty="0"/>
            </a:br>
            <a:br>
              <a:rPr lang="en-US" dirty="0"/>
            </a:br>
            <a:endParaRPr lang="en-US" dirty="0"/>
          </a:p>
        </p:txBody>
      </p:sp>
      <p:sp>
        <p:nvSpPr>
          <p:cNvPr id="4" name="Slide Number Placeholder 3"/>
          <p:cNvSpPr>
            <a:spLocks noGrp="1"/>
          </p:cNvSpPr>
          <p:nvPr>
            <p:ph type="sldNum" sz="quarter" idx="5"/>
          </p:nvPr>
        </p:nvSpPr>
        <p:spPr/>
        <p:txBody>
          <a:bodyPr/>
          <a:lstStyle/>
          <a:p>
            <a:fld id="{A7771A87-B48F-438B-9082-6937734EB5DD}" type="slidenum">
              <a:rPr lang="en-US" smtClean="0"/>
              <a:t>23</a:t>
            </a:fld>
            <a:endParaRPr lang="en-US"/>
          </a:p>
        </p:txBody>
      </p:sp>
    </p:spTree>
    <p:extLst>
      <p:ext uri="{BB962C8B-B14F-4D97-AF65-F5344CB8AC3E}">
        <p14:creationId xmlns:p14="http://schemas.microsoft.com/office/powerpoint/2010/main" val="9599439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266">
              <a:buNone/>
              <a:defRPr/>
            </a:pPr>
            <a:r>
              <a:rPr lang="en-US" baseline="0" dirty="0"/>
              <a:t>TRS </a:t>
            </a:r>
            <a:r>
              <a:rPr lang="en-US" dirty="0"/>
              <a:t>continually examines whether or not their existing contracts provide the best value to our employees. In 2019, TRS is focusing on re-procuring a number of major contracts, including their medical services contract and contracts for the ActiveCare HMO product. The goal is to ensure that we are receiving the best value in the market. </a:t>
            </a:r>
            <a:br>
              <a:rPr lang="en-US" dirty="0"/>
            </a:br>
            <a:br>
              <a:rPr lang="en-US" dirty="0"/>
            </a:br>
            <a:r>
              <a:rPr lang="en-US" b="1" dirty="0"/>
              <a:t>As a result of this effort, </a:t>
            </a:r>
            <a:r>
              <a:rPr lang="en-US" b="1" dirty="0" err="1"/>
              <a:t>TRS</a:t>
            </a:r>
            <a:r>
              <a:rPr lang="en-US" b="1" baseline="0" dirty="0"/>
              <a:t> recently announced that starting Sept. 1, 2020, Blue Cross and Blue Shield of Texas will serve as the medical plan administrator for </a:t>
            </a:r>
            <a:r>
              <a:rPr lang="en-US" b="1" baseline="0" dirty="0" err="1"/>
              <a:t>TRS-ActiveCare</a:t>
            </a:r>
            <a:r>
              <a:rPr lang="en-US" b="1" baseline="0" dirty="0"/>
              <a:t>.</a:t>
            </a:r>
          </a:p>
          <a:p>
            <a:pPr marL="0" indent="0" defTabSz="914266">
              <a:buNone/>
              <a:defRPr/>
            </a:pPr>
            <a:endParaRPr lang="en-US" b="1" baseline="0" dirty="0"/>
          </a:p>
          <a:p>
            <a:pPr marL="0" indent="0" defTabSz="914266">
              <a:buNone/>
              <a:defRPr/>
            </a:pPr>
            <a:r>
              <a:rPr lang="en-US" b="0" baseline="0" dirty="0"/>
              <a:t>This change is projected to save the program $300 million over three years.</a:t>
            </a:r>
          </a:p>
          <a:p>
            <a:pPr marL="0" indent="0" defTabSz="914266">
              <a:buNone/>
              <a:defRPr/>
            </a:pPr>
            <a:endParaRPr lang="en-US" b="1" baseline="0" dirty="0"/>
          </a:p>
          <a:p>
            <a:pPr marL="0" indent="0" defTabSz="914266">
              <a:buNone/>
              <a:defRPr/>
            </a:pPr>
            <a:r>
              <a:rPr lang="en-US" b="0" baseline="0" dirty="0"/>
              <a:t>More information will follow soon.</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0005054-DD49-4F25-B060-CD9000DCA0F7}" type="slidenum">
              <a:rPr lang="en-US" smtClean="0"/>
              <a:t>24</a:t>
            </a:fld>
            <a:endParaRPr lang="en-US"/>
          </a:p>
        </p:txBody>
      </p:sp>
    </p:spTree>
    <p:extLst>
      <p:ext uri="{BB962C8B-B14F-4D97-AF65-F5344CB8AC3E}">
        <p14:creationId xmlns:p14="http://schemas.microsoft.com/office/powerpoint/2010/main" val="3305466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14266">
              <a:buNone/>
              <a:defRPr/>
            </a:pPr>
            <a:r>
              <a:rPr lang="en-US" dirty="0"/>
              <a:t>In 2019, </a:t>
            </a:r>
            <a:r>
              <a:rPr lang="en-US" dirty="0" err="1"/>
              <a:t>TRS</a:t>
            </a:r>
            <a:r>
              <a:rPr lang="en-US" baseline="0" dirty="0"/>
              <a:t> began building a new </a:t>
            </a:r>
            <a:r>
              <a:rPr lang="en-US" dirty="0"/>
              <a:t>framework to increase collaboration with school districts. One of the ways they did this is by going out to meet with district staff at what they call district engagement meetings, and asking how they can improve the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shows some of the district</a:t>
            </a:r>
            <a:r>
              <a:rPr lang="en-US" baseline="0" dirty="0"/>
              <a:t> engagement efforts that have occurred recently. </a:t>
            </a:r>
            <a:r>
              <a:rPr lang="en-US" dirty="0"/>
              <a:t>Many more meetings </a:t>
            </a:r>
            <a:r>
              <a:rPr lang="en-US" baseline="0" dirty="0"/>
              <a:t>are expected.</a:t>
            </a:r>
          </a:p>
          <a:p>
            <a:endParaRPr lang="en-US" baseline="0" dirty="0"/>
          </a:p>
          <a:p>
            <a:r>
              <a:rPr lang="en-US" baseline="0" dirty="0"/>
              <a:t>For example, the statewide District Summit in February was </a:t>
            </a:r>
            <a:r>
              <a:rPr lang="en-US" baseline="0"/>
              <a:t>very successful.</a:t>
            </a:r>
          </a:p>
          <a:p>
            <a:endParaRPr lang="en-US" baseline="0" dirty="0"/>
          </a:p>
          <a:p>
            <a:r>
              <a:rPr lang="en-US" baseline="0" dirty="0"/>
              <a:t>And </a:t>
            </a:r>
            <a:r>
              <a:rPr lang="en-US" baseline="0" dirty="0" err="1"/>
              <a:t>TRS</a:t>
            </a:r>
            <a:r>
              <a:rPr lang="en-US" baseline="0" dirty="0"/>
              <a:t> will offer District Leaders the opportunity to meet with </a:t>
            </a:r>
            <a:r>
              <a:rPr lang="en-US" baseline="0" dirty="0" err="1"/>
              <a:t>TRS</a:t>
            </a:r>
            <a:r>
              <a:rPr lang="en-US" baseline="0" dirty="0"/>
              <a:t> in our regions when they visit in late April and early May to train the Benefits Administrators in advance of Open Enrollment.</a:t>
            </a:r>
            <a:endParaRPr lang="en-US" dirty="0"/>
          </a:p>
        </p:txBody>
      </p:sp>
      <p:sp>
        <p:nvSpPr>
          <p:cNvPr id="4" name="Slide Number Placeholder 3"/>
          <p:cNvSpPr>
            <a:spLocks noGrp="1"/>
          </p:cNvSpPr>
          <p:nvPr>
            <p:ph type="sldNum" sz="quarter" idx="10"/>
          </p:nvPr>
        </p:nvSpPr>
        <p:spPr/>
        <p:txBody>
          <a:bodyPr/>
          <a:lstStyle/>
          <a:p>
            <a:fld id="{A7771A87-B48F-438B-9082-6937734EB5DD}" type="slidenum">
              <a:rPr lang="en-US" smtClean="0"/>
              <a:t>25</a:t>
            </a:fld>
            <a:endParaRPr lang="en-US"/>
          </a:p>
        </p:txBody>
      </p:sp>
    </p:spTree>
    <p:extLst>
      <p:ext uri="{BB962C8B-B14F-4D97-AF65-F5344CB8AC3E}">
        <p14:creationId xmlns:p14="http://schemas.microsoft.com/office/powerpoint/2010/main" val="4334182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panose="020B0604020202020204" pitchFamily="34" charset="0"/>
                <a:cs typeface="Arial" panose="020B0604020202020204" pitchFamily="34" charset="0"/>
              </a:rPr>
              <a:t>As</a:t>
            </a:r>
            <a:r>
              <a:rPr lang="en-US" sz="1100" baseline="0" dirty="0">
                <a:latin typeface="Arial" panose="020B0604020202020204" pitchFamily="34" charset="0"/>
                <a:cs typeface="Arial" panose="020B0604020202020204" pitchFamily="34" charset="0"/>
              </a:rPr>
              <a:t> noted earlier, one of the loudest complaints heard about </a:t>
            </a:r>
            <a:r>
              <a:rPr lang="en-US" sz="1100" baseline="0" dirty="0" err="1">
                <a:latin typeface="Arial" panose="020B0604020202020204" pitchFamily="34" charset="0"/>
                <a:cs typeface="Arial" panose="020B0604020202020204" pitchFamily="34" charset="0"/>
              </a:rPr>
              <a:t>TRS-ActiveCare</a:t>
            </a:r>
            <a:r>
              <a:rPr lang="en-US" sz="1100" baseline="0" dirty="0">
                <a:latin typeface="Arial" panose="020B0604020202020204" pitchFamily="34" charset="0"/>
                <a:cs typeface="Arial" panose="020B0604020202020204" pitchFamily="34" charset="0"/>
              </a:rPr>
              <a:t> is the affordability — or rather, the lack of affordability — of family coverage.</a:t>
            </a:r>
          </a:p>
          <a:p>
            <a:endParaRPr lang="en-US" sz="1100" baseline="0" dirty="0">
              <a:latin typeface="Arial" panose="020B0604020202020204" pitchFamily="34" charset="0"/>
              <a:cs typeface="Arial" panose="020B0604020202020204" pitchFamily="34" charset="0"/>
            </a:endParaRPr>
          </a:p>
          <a:p>
            <a:r>
              <a:rPr lang="en-US" sz="1100" baseline="0" dirty="0" err="1">
                <a:latin typeface="Arial" panose="020B0604020202020204" pitchFamily="34" charset="0"/>
                <a:cs typeface="Arial" panose="020B0604020202020204" pitchFamily="34" charset="0"/>
              </a:rPr>
              <a:t>TRS</a:t>
            </a:r>
            <a:r>
              <a:rPr lang="en-US" sz="1100" baseline="0" dirty="0">
                <a:latin typeface="Arial" panose="020B0604020202020204" pitchFamily="34" charset="0"/>
                <a:cs typeface="Arial" panose="020B0604020202020204" pitchFamily="34" charset="0"/>
              </a:rPr>
              <a:t> is looking at this issue carefully and is hoping to make changes as early as the upcoming plan year. While the details are still being developed, this slide demonstrates how a small increase in the employee-only premium could result in a significant decrease for family coverage.</a:t>
            </a:r>
          </a:p>
          <a:p>
            <a:endParaRPr lang="en-US" sz="1100" baseline="0" dirty="0">
              <a:latin typeface="Arial" panose="020B0604020202020204" pitchFamily="34" charset="0"/>
              <a:cs typeface="Arial" panose="020B0604020202020204" pitchFamily="34" charset="0"/>
            </a:endParaRPr>
          </a:p>
          <a:p>
            <a:r>
              <a:rPr lang="en-US" sz="1100" baseline="0" dirty="0">
                <a:latin typeface="Arial" panose="020B0604020202020204" pitchFamily="34" charset="0"/>
                <a:cs typeface="Arial" panose="020B0604020202020204" pitchFamily="34" charset="0"/>
              </a:rPr>
              <a:t>When this was discussed at the February All </a:t>
            </a:r>
            <a:r>
              <a:rPr lang="en-US" sz="1100" baseline="0" dirty="0" err="1">
                <a:latin typeface="Arial" panose="020B0604020202020204" pitchFamily="34" charset="0"/>
                <a:cs typeface="Arial" panose="020B0604020202020204" pitchFamily="34" charset="0"/>
              </a:rPr>
              <a:t>TRS-ActiveCare</a:t>
            </a:r>
            <a:r>
              <a:rPr lang="en-US" sz="1100" baseline="0" dirty="0">
                <a:latin typeface="Arial" panose="020B0604020202020204" pitchFamily="34" charset="0"/>
                <a:cs typeface="Arial" panose="020B0604020202020204" pitchFamily="34" charset="0"/>
              </a:rPr>
              <a:t> District Summit, it received a very favorable response.</a:t>
            </a: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A7771A87-B48F-438B-9082-6937734EB5DD}" type="slidenum">
              <a:rPr lang="en-US" smtClean="0"/>
              <a:t>26</a:t>
            </a:fld>
            <a:endParaRPr lang="en-US"/>
          </a:p>
        </p:txBody>
      </p:sp>
    </p:spTree>
    <p:extLst>
      <p:ext uri="{BB962C8B-B14F-4D97-AF65-F5344CB8AC3E}">
        <p14:creationId xmlns:p14="http://schemas.microsoft.com/office/powerpoint/2010/main" val="70797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TRS</a:t>
            </a:r>
            <a:r>
              <a:rPr lang="en-US" baseline="0" dirty="0"/>
              <a:t> is considering many other plan design and network strategies designed to enhance the value of the </a:t>
            </a:r>
            <a:r>
              <a:rPr lang="en-US" baseline="0" dirty="0" err="1"/>
              <a:t>ActiveCare</a:t>
            </a:r>
            <a:r>
              <a:rPr lang="en-US" baseline="0" dirty="0"/>
              <a:t> plans — by managing costs to keep the plans affordable for our employees. </a:t>
            </a:r>
          </a:p>
          <a:p>
            <a:endParaRPr lang="en-US" baseline="0" dirty="0"/>
          </a:p>
          <a:p>
            <a:r>
              <a:rPr lang="en-US" baseline="0" dirty="0"/>
              <a:t>Some options being considered appear on the slide. </a:t>
            </a:r>
            <a:endParaRPr lang="en-US"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A7771A87-B48F-438B-9082-6937734EB5DD}" type="slidenum">
              <a:rPr lang="en-US" smtClean="0"/>
              <a:t>27</a:t>
            </a:fld>
            <a:endParaRPr lang="en-US"/>
          </a:p>
        </p:txBody>
      </p:sp>
    </p:spTree>
    <p:extLst>
      <p:ext uri="{BB962C8B-B14F-4D97-AF65-F5344CB8AC3E}">
        <p14:creationId xmlns:p14="http://schemas.microsoft.com/office/powerpoint/2010/main" val="30722110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While the possibilities are endless, some options might include: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dirty="0"/>
              <a:t>Near-site clinics</a:t>
            </a:r>
          </a:p>
          <a:p>
            <a:pPr marL="171450" indent="-171450">
              <a:buFont typeface="Arial" panose="020B0604020202020204" pitchFamily="34" charset="0"/>
              <a:buChar char="•"/>
            </a:pPr>
            <a:r>
              <a:rPr lang="en-US" dirty="0"/>
              <a:t>Telemedicine</a:t>
            </a:r>
          </a:p>
          <a:p>
            <a:pPr marL="0" indent="0">
              <a:buFont typeface="Arial" panose="020B0604020202020204" pitchFamily="34" charset="0"/>
              <a:buNone/>
            </a:pPr>
            <a:endParaRPr lang="en-US" baseline="0" dirty="0"/>
          </a:p>
          <a:p>
            <a:r>
              <a:rPr lang="en-US" dirty="0" err="1"/>
              <a:t>TRS</a:t>
            </a:r>
            <a:r>
              <a:rPr lang="en-US" dirty="0"/>
              <a:t> might offer these statewide</a:t>
            </a:r>
            <a:r>
              <a:rPr lang="en-US" baseline="0" dirty="0"/>
              <a:t> or provide a menu of options that could be tailored for our district. They’ve made it clear that they will want our feedback as these changes are made!</a:t>
            </a:r>
          </a:p>
          <a:p>
            <a:endParaRPr lang="en-US" dirty="0"/>
          </a:p>
        </p:txBody>
      </p:sp>
      <p:sp>
        <p:nvSpPr>
          <p:cNvPr id="4" name="Slide Number Placeholder 3"/>
          <p:cNvSpPr>
            <a:spLocks noGrp="1"/>
          </p:cNvSpPr>
          <p:nvPr>
            <p:ph type="sldNum" sz="quarter" idx="5"/>
          </p:nvPr>
        </p:nvSpPr>
        <p:spPr/>
        <p:txBody>
          <a:bodyPr/>
          <a:lstStyle/>
          <a:p>
            <a:fld id="{A7771A87-B48F-438B-9082-6937734EB5DD}" type="slidenum">
              <a:rPr lang="en-US" smtClean="0"/>
              <a:t>28</a:t>
            </a:fld>
            <a:endParaRPr lang="en-US"/>
          </a:p>
        </p:txBody>
      </p:sp>
    </p:spTree>
    <p:extLst>
      <p:ext uri="{BB962C8B-B14F-4D97-AF65-F5344CB8AC3E}">
        <p14:creationId xmlns:p14="http://schemas.microsoft.com/office/powerpoint/2010/main" val="35190027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values</a:t>
            </a:r>
            <a:r>
              <a:rPr lang="en-US" baseline="0" dirty="0"/>
              <a:t> </a:t>
            </a:r>
            <a:r>
              <a:rPr lang="en-US" baseline="0" dirty="0" err="1"/>
              <a:t>TRS</a:t>
            </a:r>
            <a:r>
              <a:rPr lang="en-US" baseline="0" dirty="0"/>
              <a:t> brings our district is regular legislative updates about items that will impact us.</a:t>
            </a:r>
            <a:endParaRPr lang="en-US" dirty="0"/>
          </a:p>
        </p:txBody>
      </p:sp>
      <p:sp>
        <p:nvSpPr>
          <p:cNvPr id="4" name="Slide Number Placeholder 3"/>
          <p:cNvSpPr>
            <a:spLocks noGrp="1"/>
          </p:cNvSpPr>
          <p:nvPr>
            <p:ph type="sldNum" sz="quarter" idx="5"/>
          </p:nvPr>
        </p:nvSpPr>
        <p:spPr/>
        <p:txBody>
          <a:bodyPr/>
          <a:lstStyle/>
          <a:p>
            <a:fld id="{A7771A87-B48F-438B-9082-6937734EB5DD}" type="slidenum">
              <a:rPr lang="en-US" smtClean="0"/>
              <a:t>29</a:t>
            </a:fld>
            <a:endParaRPr lang="en-US"/>
          </a:p>
        </p:txBody>
      </p:sp>
    </p:spTree>
    <p:extLst>
      <p:ext uri="{BB962C8B-B14F-4D97-AF65-F5344CB8AC3E}">
        <p14:creationId xmlns:p14="http://schemas.microsoft.com/office/powerpoint/2010/main" val="3316306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it’s important to understand who </a:t>
            </a:r>
            <a:r>
              <a:rPr lang="en-US" dirty="0" err="1"/>
              <a:t>TRS-ActiveCare</a:t>
            </a:r>
            <a:r>
              <a:rPr lang="en-US" baseline="0" dirty="0"/>
              <a:t> serves.</a:t>
            </a:r>
          </a:p>
          <a:p>
            <a:pPr marL="171450" indent="-171450">
              <a:buFont typeface="Arial" panose="020B0604020202020204" pitchFamily="34" charset="0"/>
              <a:buChar char="•"/>
            </a:pPr>
            <a:r>
              <a:rPr lang="en-US" baseline="0" dirty="0"/>
              <a:t>In 2019, we had 485,897 participants. </a:t>
            </a:r>
          </a:p>
          <a:p>
            <a:pPr marL="171450" indent="-171450">
              <a:buFont typeface="Arial" panose="020B0604020202020204" pitchFamily="34" charset="0"/>
              <a:buChar char="•"/>
            </a:pPr>
            <a:r>
              <a:rPr lang="en-US" baseline="0" dirty="0"/>
              <a:t>The average covered participant is a 34-year-old female. In fact, 65 percent of our covered members are female.</a:t>
            </a:r>
          </a:p>
          <a:p>
            <a:pPr marL="171450" indent="-171450">
              <a:buFont typeface="Arial" panose="020B0604020202020204" pitchFamily="34" charset="0"/>
              <a:buChar char="•"/>
            </a:pPr>
            <a:r>
              <a:rPr lang="en-US" baseline="0" dirty="0"/>
              <a:t>We paid out claims of nearly $2 billion.</a:t>
            </a:r>
          </a:p>
          <a:p>
            <a:pPr marL="171450" indent="-171450">
              <a:buFont typeface="Arial" panose="020B0604020202020204" pitchFamily="34" charset="0"/>
              <a:buChar char="•"/>
            </a:pPr>
            <a:r>
              <a:rPr lang="en-US" baseline="0" dirty="0"/>
              <a:t>Ninety percent of the 1,213 school districts in Texas participate in TRS-ActiveCare. </a:t>
            </a:r>
          </a:p>
        </p:txBody>
      </p:sp>
      <p:sp>
        <p:nvSpPr>
          <p:cNvPr id="4" name="Slide Number Placeholder 3"/>
          <p:cNvSpPr>
            <a:spLocks noGrp="1"/>
          </p:cNvSpPr>
          <p:nvPr>
            <p:ph type="sldNum" sz="quarter" idx="5"/>
          </p:nvPr>
        </p:nvSpPr>
        <p:spPr/>
        <p:txBody>
          <a:bodyPr/>
          <a:lstStyle/>
          <a:p>
            <a:fld id="{A7771A87-B48F-438B-9082-6937734EB5DD}" type="slidenum">
              <a:rPr lang="en-US" smtClean="0"/>
              <a:t>3</a:t>
            </a:fld>
            <a:endParaRPr lang="en-US"/>
          </a:p>
        </p:txBody>
      </p:sp>
    </p:spTree>
    <p:extLst>
      <p:ext uri="{BB962C8B-B14F-4D97-AF65-F5344CB8AC3E}">
        <p14:creationId xmlns:p14="http://schemas.microsoft.com/office/powerpoint/2010/main" val="28404755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76394">
              <a:defRPr/>
            </a:pPr>
            <a:r>
              <a:rPr lang="en-US" sz="1000" dirty="0"/>
              <a:t>TRS-Care funding is currently adequate to maintain premiums and benefits for the 2020 and 2021 fiscal years. </a:t>
            </a:r>
          </a:p>
          <a:p>
            <a:pPr defTabSz="776394">
              <a:defRPr/>
            </a:pPr>
            <a:endParaRPr lang="en-US" sz="1000" dirty="0">
              <a:latin typeface="Arial" panose="020B0604020202020204" pitchFamily="34" charset="0"/>
              <a:cs typeface="Arial" panose="020B0604020202020204" pitchFamily="34" charset="0"/>
            </a:endParaRPr>
          </a:p>
          <a:p>
            <a:pPr defTabSz="776394">
              <a:defRPr/>
            </a:pPr>
            <a:r>
              <a:rPr lang="en-US" sz="1000" dirty="0"/>
              <a:t>SB 1264 prohibits balance billing (1) by facility-based out-of-network health care providers for emergency care, (2) by out-of-network providers providing services at in-network facilities, and (3) by out-of-network diagnostic imaging providers or out-of-network laboratory service providers if the provider performed the service in connection with a health care or medical service performed by an in-network provider.</a:t>
            </a:r>
          </a:p>
          <a:p>
            <a:pPr defTabSz="776394">
              <a:defRPr/>
            </a:pPr>
            <a:endParaRPr lang="en-US" sz="1000" dirty="0"/>
          </a:p>
          <a:p>
            <a:pPr defTabSz="776394">
              <a:defRPr/>
            </a:pPr>
            <a:r>
              <a:rPr lang="en-US" sz="1000" dirty="0"/>
              <a:t>Art 2 Sec 10.06: TRS is working with UT to conduct a cross-agency comparison of health data to help us understand and learn from the best practices of other state agencies purchasing health care services.</a:t>
            </a:r>
          </a:p>
          <a:p>
            <a:endParaRPr lang="en-US" sz="1000" dirty="0">
              <a:latin typeface="Arial" panose="020B0604020202020204" pitchFamily="34" charset="0"/>
              <a:cs typeface="Arial" panose="020B0604020202020204" pitchFamily="34" charset="0"/>
            </a:endParaRPr>
          </a:p>
          <a:p>
            <a:pPr defTabSz="776394">
              <a:defRPr/>
            </a:pPr>
            <a:r>
              <a:rPr lang="en-US" sz="1000" dirty="0"/>
              <a:t>TRS is currently undergoing Sunset review. They submitted their self-evaluation to the Sunset Commission over the summer and have been working with them since to help them conduct their review of the agency. As part of the process, they have outlined what they view as the main policy issue facing the Legislature for all </a:t>
            </a:r>
            <a:r>
              <a:rPr lang="en-US" sz="1000" dirty="0" err="1"/>
              <a:t>TRS</a:t>
            </a:r>
            <a:r>
              <a:rPr lang="en-US" sz="1000" dirty="0"/>
              <a:t> health programs — the challenge of balancing adequate funding for health benefits with premium affordability for members.</a:t>
            </a:r>
          </a:p>
        </p:txBody>
      </p:sp>
      <p:sp>
        <p:nvSpPr>
          <p:cNvPr id="4" name="Slide Number Placeholder 3"/>
          <p:cNvSpPr>
            <a:spLocks noGrp="1"/>
          </p:cNvSpPr>
          <p:nvPr>
            <p:ph type="sldNum" sz="quarter" idx="10"/>
          </p:nvPr>
        </p:nvSpPr>
        <p:spPr/>
        <p:txBody>
          <a:bodyPr/>
          <a:lstStyle/>
          <a:p>
            <a:fld id="{D371AF9A-50D8-B742-8205-8B307D5EC058}" type="slidenum">
              <a:rPr lang="en-US" smtClean="0"/>
              <a:t>30</a:t>
            </a:fld>
            <a:endParaRPr lang="en-US" dirty="0"/>
          </a:p>
        </p:txBody>
      </p:sp>
    </p:spTree>
    <p:extLst>
      <p:ext uri="{BB962C8B-B14F-4D97-AF65-F5344CB8AC3E}">
        <p14:creationId xmlns:p14="http://schemas.microsoft.com/office/powerpoint/2010/main" val="1482167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we’re focusing</a:t>
            </a:r>
            <a:r>
              <a:rPr lang="en-US" baseline="0" dirty="0"/>
              <a:t> on the core functions TRS provides for TRS-ActiveCare only. These functions include:</a:t>
            </a:r>
          </a:p>
          <a:p>
            <a:endParaRPr lang="en-US" baseline="0" dirty="0"/>
          </a:p>
          <a:p>
            <a:pPr marL="342900" lvl="0" indent="-342900">
              <a:spcBef>
                <a:spcPts val="1000"/>
              </a:spcBef>
              <a:buFont typeface="Arial" panose="020B0604020202020204" pitchFamily="34" charset="0"/>
              <a:buChar char="•"/>
              <a:defRPr/>
            </a:pPr>
            <a:r>
              <a:rPr lang="en-US" sz="2800" b="0" kern="0" dirty="0">
                <a:latin typeface="Arial" panose="020B0604020202020204" pitchFamily="34" charset="0"/>
                <a:cs typeface="Arial" panose="020B0604020202020204" pitchFamily="34" charset="0"/>
              </a:rPr>
              <a:t>Procuring</a:t>
            </a:r>
            <a:r>
              <a:rPr lang="en-US" sz="2800" kern="0" dirty="0">
                <a:latin typeface="Arial" panose="020B0604020202020204" pitchFamily="34" charset="0"/>
                <a:cs typeface="Arial" panose="020B0604020202020204" pitchFamily="34" charset="0"/>
              </a:rPr>
              <a:t> medical administrator and pharmacy benefit manager to:</a:t>
            </a:r>
          </a:p>
          <a:p>
            <a:pPr marL="914400" lvl="1" indent="-457200">
              <a:spcBef>
                <a:spcPts val="1000"/>
              </a:spcBef>
              <a:buFont typeface="Courier New" panose="02070309020205020404" pitchFamily="49" charset="0"/>
              <a:buChar char="o"/>
              <a:defRPr/>
            </a:pPr>
            <a:r>
              <a:rPr lang="en-US" sz="2800" kern="0" dirty="0">
                <a:latin typeface="Arial" panose="020B0604020202020204" pitchFamily="34" charset="0"/>
                <a:cs typeface="Arial" panose="020B0604020202020204" pitchFamily="34" charset="0"/>
              </a:rPr>
              <a:t>Ensure high-quality networks, </a:t>
            </a:r>
          </a:p>
          <a:p>
            <a:pPr marL="914400" lvl="1" indent="-457200">
              <a:spcBef>
                <a:spcPts val="1000"/>
              </a:spcBef>
              <a:buFont typeface="Courier New" panose="02070309020205020404" pitchFamily="49" charset="0"/>
              <a:buChar char="o"/>
              <a:defRPr/>
            </a:pPr>
            <a:r>
              <a:rPr lang="en-US" sz="2800" kern="0" dirty="0">
                <a:latin typeface="Arial" panose="020B0604020202020204" pitchFamily="34" charset="0"/>
                <a:cs typeface="Arial" panose="020B0604020202020204" pitchFamily="34" charset="0"/>
              </a:rPr>
              <a:t>Acquire drugs at low costs,</a:t>
            </a:r>
          </a:p>
          <a:p>
            <a:pPr marL="342900" lvl="0" indent="-342900">
              <a:spcBef>
                <a:spcPts val="1000"/>
              </a:spcBef>
              <a:buFont typeface="Arial" panose="020B0604020202020204" pitchFamily="34" charset="0"/>
              <a:buChar char="•"/>
              <a:defRPr/>
            </a:pPr>
            <a:r>
              <a:rPr lang="en-US" sz="2800" b="0" kern="0" dirty="0">
                <a:latin typeface="Arial" panose="020B0604020202020204" pitchFamily="34" charset="0"/>
                <a:cs typeface="Arial" panose="020B0604020202020204" pitchFamily="34" charset="0"/>
              </a:rPr>
              <a:t>Protecting</a:t>
            </a:r>
            <a:r>
              <a:rPr lang="en-US" sz="2800" kern="0" dirty="0">
                <a:latin typeface="Arial" panose="020B0604020202020204" pitchFamily="34" charset="0"/>
                <a:cs typeface="Arial" panose="020B0604020202020204" pitchFamily="34" charset="0"/>
              </a:rPr>
              <a:t> plan resources by detecting fraud,</a:t>
            </a:r>
          </a:p>
          <a:p>
            <a:pPr marL="342900" lvl="0" indent="-342900">
              <a:spcBef>
                <a:spcPts val="1000"/>
              </a:spcBef>
              <a:buFont typeface="Arial" panose="020B0604020202020204" pitchFamily="34" charset="0"/>
              <a:buChar char="•"/>
              <a:defRPr/>
            </a:pPr>
            <a:r>
              <a:rPr lang="en-US" sz="2800" kern="0" dirty="0">
                <a:latin typeface="Arial" panose="020B0604020202020204" pitchFamily="34" charset="0"/>
                <a:cs typeface="Arial" panose="020B0604020202020204" pitchFamily="34" charset="0"/>
              </a:rPr>
              <a:t>Offering </a:t>
            </a:r>
            <a:r>
              <a:rPr lang="en-US" sz="2800" b="0" kern="0" dirty="0">
                <a:latin typeface="Arial" panose="020B0604020202020204" pitchFamily="34" charset="0"/>
                <a:cs typeface="Arial" panose="020B0604020202020204" pitchFamily="34" charset="0"/>
              </a:rPr>
              <a:t>high-quality </a:t>
            </a:r>
            <a:r>
              <a:rPr lang="en-US" sz="2800" kern="0" dirty="0">
                <a:latin typeface="Arial" panose="020B0604020202020204" pitchFamily="34" charset="0"/>
                <a:cs typeface="Arial" panose="020B0604020202020204" pitchFamily="34" charset="0"/>
              </a:rPr>
              <a:t>customer service,</a:t>
            </a:r>
          </a:p>
          <a:p>
            <a:pPr marL="342900" lvl="0" indent="-342900">
              <a:spcBef>
                <a:spcPts val="1000"/>
              </a:spcBef>
              <a:buFont typeface="Arial" panose="020B0604020202020204" pitchFamily="34" charset="0"/>
              <a:buChar char="•"/>
              <a:defRPr/>
            </a:pPr>
            <a:r>
              <a:rPr lang="en-US" sz="2800" b="0" kern="0" dirty="0">
                <a:latin typeface="Arial" panose="020B0604020202020204" pitchFamily="34" charset="0"/>
                <a:cs typeface="Arial" panose="020B0604020202020204" pitchFamily="34" charset="0"/>
              </a:rPr>
              <a:t>Sharing data </a:t>
            </a:r>
            <a:r>
              <a:rPr lang="en-US" sz="2800" kern="0" dirty="0">
                <a:latin typeface="Arial" panose="020B0604020202020204" pitchFamily="34" charset="0"/>
                <a:cs typeface="Arial" panose="020B0604020202020204" pitchFamily="34" charset="0"/>
              </a:rPr>
              <a:t>with school districts and the legislature — helping us both understand how members are using the plans, and </a:t>
            </a:r>
          </a:p>
          <a:p>
            <a:pPr marL="342900" lvl="0" indent="-342900">
              <a:spcBef>
                <a:spcPts val="1000"/>
              </a:spcBef>
              <a:buFont typeface="Arial" panose="020B0604020202020204" pitchFamily="34" charset="0"/>
              <a:buChar char="•"/>
              <a:defRPr/>
            </a:pPr>
            <a:r>
              <a:rPr lang="en-US" sz="2800" b="0" kern="0" dirty="0">
                <a:latin typeface="Arial" panose="020B0604020202020204" pitchFamily="34" charset="0"/>
                <a:cs typeface="Arial" panose="020B0604020202020204" pitchFamily="34" charset="0"/>
              </a:rPr>
              <a:t>Providing</a:t>
            </a:r>
            <a:r>
              <a:rPr lang="en-US" sz="2800" b="0" kern="0" baseline="0" dirty="0">
                <a:latin typeface="Arial" panose="020B0604020202020204" pitchFamily="34" charset="0"/>
                <a:cs typeface="Arial" panose="020B0604020202020204" pitchFamily="34" charset="0"/>
              </a:rPr>
              <a:t> </a:t>
            </a:r>
            <a:r>
              <a:rPr lang="en-US" sz="2800" kern="0" dirty="0">
                <a:latin typeface="Arial" panose="020B0604020202020204" pitchFamily="34" charset="0"/>
                <a:cs typeface="Arial" panose="020B0604020202020204" pitchFamily="34" charset="0"/>
              </a:rPr>
              <a:t>communication materials that employ best practices</a:t>
            </a:r>
            <a:r>
              <a:rPr lang="en-US" sz="2800" kern="0" baseline="0" dirty="0">
                <a:latin typeface="Arial" panose="020B0604020202020204" pitchFamily="34" charset="0"/>
                <a:cs typeface="Arial" panose="020B0604020202020204" pitchFamily="34" charset="0"/>
              </a:rPr>
              <a:t> for helping our employees understand the plans and make smart decisions.</a:t>
            </a:r>
            <a:endParaRPr lang="en-US" sz="2800" kern="0" dirty="0">
              <a:latin typeface="Arial" panose="020B0604020202020204" pitchFamily="34" charset="0"/>
              <a:cs typeface="Arial" panose="020B0604020202020204" pitchFamily="34" charset="0"/>
            </a:endParaRPr>
          </a:p>
          <a:p>
            <a:endParaRPr lang="en-US" baseline="0" dirty="0"/>
          </a:p>
          <a:p>
            <a:endParaRPr lang="en-US" baseline="0" dirty="0"/>
          </a:p>
          <a:p>
            <a:endParaRPr lang="en-US" baseline="0" dirty="0"/>
          </a:p>
          <a:p>
            <a:r>
              <a:rPr lang="en-US" baseline="0" dirty="0"/>
              <a:t>Bottom line: The fact that they do this work means that our district does not have to do it.</a:t>
            </a:r>
            <a:endParaRPr lang="en-US" dirty="0"/>
          </a:p>
        </p:txBody>
      </p:sp>
      <p:sp>
        <p:nvSpPr>
          <p:cNvPr id="4" name="Slide Number Placeholder 3"/>
          <p:cNvSpPr>
            <a:spLocks noGrp="1"/>
          </p:cNvSpPr>
          <p:nvPr>
            <p:ph type="sldNum" sz="quarter" idx="5"/>
          </p:nvPr>
        </p:nvSpPr>
        <p:spPr/>
        <p:txBody>
          <a:bodyPr/>
          <a:lstStyle/>
          <a:p>
            <a:fld id="{A7771A87-B48F-438B-9082-6937734EB5DD}" type="slidenum">
              <a:rPr lang="en-US" smtClean="0"/>
              <a:t>4</a:t>
            </a:fld>
            <a:endParaRPr lang="en-US"/>
          </a:p>
        </p:txBody>
      </p:sp>
    </p:spTree>
    <p:extLst>
      <p:ext uri="{BB962C8B-B14F-4D97-AF65-F5344CB8AC3E}">
        <p14:creationId xmlns:p14="http://schemas.microsoft.com/office/powerpoint/2010/main" val="3304040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1800" y="708025"/>
            <a:ext cx="6300788" cy="3544888"/>
          </a:xfrm>
        </p:spPr>
      </p:sp>
      <p:sp>
        <p:nvSpPr>
          <p:cNvPr id="3" name="Notes Placeholder 2"/>
          <p:cNvSpPr>
            <a:spLocks noGrp="1"/>
          </p:cNvSpPr>
          <p:nvPr>
            <p:ph type="body" idx="1"/>
          </p:nvPr>
        </p:nvSpPr>
        <p:spPr/>
        <p:txBody>
          <a:bodyPr/>
          <a:lstStyle/>
          <a:p>
            <a:r>
              <a:rPr lang="en-US" dirty="0"/>
              <a:t>While affordability is a growing issue for active public education employees, TRS-ActiveCare is well positioned to help solve this issue.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Specifically, with almost</a:t>
            </a:r>
            <a:r>
              <a:rPr lang="en-US" baseline="0" dirty="0"/>
              <a:t> 485,000 </a:t>
            </a:r>
            <a:r>
              <a:rPr lang="en-US" dirty="0"/>
              <a:t>covered participants in almost districts, TRS is one</a:t>
            </a:r>
            <a:r>
              <a:rPr lang="en-US" baseline="0" dirty="0"/>
              <a:t> of the largest educator systems in the country. Their size means they get better prices for health care than most employers; this helps reduce </a:t>
            </a:r>
            <a:r>
              <a:rPr lang="en-US" dirty="0"/>
              <a:t>volatility — which,</a:t>
            </a:r>
            <a:r>
              <a:rPr lang="en-US" baseline="0" dirty="0"/>
              <a:t> in turn, reduces risk — by </a:t>
            </a:r>
            <a:r>
              <a:rPr lang="en-US" dirty="0"/>
              <a:t>spreading claims across more</a:t>
            </a:r>
            <a:r>
              <a:rPr lang="en-US" baseline="0" dirty="0"/>
              <a:t> people. </a:t>
            </a:r>
            <a:r>
              <a:rPr lang="en-US" dirty="0"/>
              <a:t>TRS is so large, in fact, that they have a unique ability to get medical vendors to guarantee performance that exceeds the average.</a:t>
            </a:r>
          </a:p>
          <a:p>
            <a:endParaRPr lang="en-US" baseline="0" dirty="0"/>
          </a:p>
          <a:p>
            <a:pPr marL="0" indent="0">
              <a:buFont typeface="Arial" panose="020B0604020202020204" pitchFamily="34" charset="0"/>
              <a:buNone/>
            </a:pPr>
            <a:r>
              <a:rPr lang="en-US" baseline="0" dirty="0"/>
              <a:t>The following slides go into more depth on each of the four points on this slide.</a:t>
            </a:r>
            <a:endParaRPr lang="en-US" dirty="0"/>
          </a:p>
          <a:p>
            <a:endParaRPr lang="en-US" dirty="0"/>
          </a:p>
        </p:txBody>
      </p:sp>
      <p:sp>
        <p:nvSpPr>
          <p:cNvPr id="4" name="Slide Number Placeholder 3"/>
          <p:cNvSpPr>
            <a:spLocks noGrp="1"/>
          </p:cNvSpPr>
          <p:nvPr>
            <p:ph type="sldNum" sz="quarter" idx="10"/>
          </p:nvPr>
        </p:nvSpPr>
        <p:spPr>
          <a:xfrm>
            <a:off x="4059595" y="8976587"/>
            <a:ext cx="3105348" cy="472567"/>
          </a:xfrm>
          <a:prstGeom prst="rect">
            <a:avLst/>
          </a:prstGeom>
        </p:spPr>
        <p:txBody>
          <a:bodyPr/>
          <a:lstStyle/>
          <a:p>
            <a:fld id="{50AD15A5-6128-B84F-818D-8AA5BDD9AF9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438463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no doubt that health care costs are rising. This slide demonstrates</a:t>
            </a:r>
            <a:r>
              <a:rPr lang="en-US" baseline="0" dirty="0"/>
              <a:t> why. </a:t>
            </a:r>
          </a:p>
          <a:p>
            <a:endParaRPr lang="en-US" baseline="0" dirty="0"/>
          </a:p>
          <a:p>
            <a:r>
              <a:rPr lang="en-US" baseline="0" dirty="0"/>
              <a:t>As you can see, f</a:t>
            </a:r>
            <a:r>
              <a:rPr lang="en-US" dirty="0"/>
              <a:t>or employer-based</a:t>
            </a:r>
            <a:r>
              <a:rPr lang="en-US" baseline="0" dirty="0"/>
              <a:t> coverage on a per-person basis</a:t>
            </a:r>
            <a:r>
              <a:rPr lang="en-US" dirty="0"/>
              <a:t>,</a:t>
            </a:r>
            <a:r>
              <a:rPr lang="en-US" baseline="0" dirty="0"/>
              <a:t> spending increased 19 percent, and price increased 16 percent between 2013 and 2017. Relative utilization only increased 2 percent. So what does this mean?</a:t>
            </a:r>
          </a:p>
          <a:p>
            <a:endParaRPr lang="en-US" baseline="0" dirty="0"/>
          </a:p>
          <a:p>
            <a:r>
              <a:rPr lang="en-US" baseline="0" dirty="0"/>
              <a:t>Conventional wisdom suggests that higher numbers of people and increased usage is what drives costs higher. Actually, this is not true. What drives higher health care costs is price inflation — NOT population numbers or increased usage. </a:t>
            </a:r>
          </a:p>
          <a:p>
            <a:endParaRPr lang="en-US" baseline="0" dirty="0"/>
          </a:p>
          <a:p>
            <a:r>
              <a:rPr lang="en-US" baseline="0" dirty="0"/>
              <a:t>The next slide demonstrates how </a:t>
            </a:r>
            <a:r>
              <a:rPr lang="en-US" baseline="0" dirty="0" err="1"/>
              <a:t>TRS</a:t>
            </a:r>
            <a:r>
              <a:rPr lang="en-US" baseline="0" dirty="0"/>
              <a:t>’ large size increases their negotiating power — and helps keep prices lower for participating districts.</a:t>
            </a:r>
            <a:endParaRPr lang="en-US" dirty="0"/>
          </a:p>
        </p:txBody>
      </p:sp>
      <p:sp>
        <p:nvSpPr>
          <p:cNvPr id="4" name="Slide Number Placeholder 3"/>
          <p:cNvSpPr>
            <a:spLocks noGrp="1"/>
          </p:cNvSpPr>
          <p:nvPr>
            <p:ph type="sldNum" sz="quarter" idx="5"/>
          </p:nvPr>
        </p:nvSpPr>
        <p:spPr/>
        <p:txBody>
          <a:bodyPr/>
          <a:lstStyle/>
          <a:p>
            <a:pPr defTabSz="914266">
              <a:defRPr/>
            </a:pPr>
            <a:fld id="{A7771A87-B48F-438B-9082-6937734EB5DD}" type="slidenum">
              <a:rPr lang="en-US">
                <a:solidFill>
                  <a:prstClr val="black"/>
                </a:solidFill>
                <a:latin typeface="Calibri" panose="020F0502020204030204"/>
              </a:rPr>
              <a:pPr defTabSz="914266">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4219111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health care inflation will continue to create challenges in affordability and funding sustainability, TRS works to limit cost growth as aggressively as possible while maintaining access to high-quality care. As shown above, </a:t>
            </a:r>
            <a:r>
              <a:rPr lang="en-US" dirty="0" err="1"/>
              <a:t>TRS</a:t>
            </a:r>
            <a:r>
              <a:rPr lang="en-US" dirty="0"/>
              <a:t> has a record of outperforming their peers, due to large size and sound fiscal management of the funds entrusted to TRS. </a:t>
            </a:r>
          </a:p>
          <a:p>
            <a:endParaRPr lang="en-US" dirty="0"/>
          </a:p>
          <a:p>
            <a:r>
              <a:rPr lang="en-US" dirty="0"/>
              <a:t>Due to the size of the pool, </a:t>
            </a:r>
            <a:r>
              <a:rPr lang="en-US" dirty="0" err="1"/>
              <a:t>TRS</a:t>
            </a:r>
            <a:r>
              <a:rPr lang="en-US" baseline="0" dirty="0"/>
              <a:t> can require their vendors to guarantee better performance, and their contracts contain provisions that require vendors to keep cost growth under market benchmarks. </a:t>
            </a:r>
          </a:p>
          <a:p>
            <a:endParaRPr lang="en-US" baseline="0" dirty="0"/>
          </a:p>
          <a:p>
            <a:r>
              <a:rPr lang="en-US" dirty="0"/>
              <a:t>TRS-ActiveCare can absorb unexpected</a:t>
            </a:r>
            <a:r>
              <a:rPr lang="en-US" baseline="0" dirty="0"/>
              <a:t> high-cost claims that would pose significant financial burdens for individual districts. Babies born prematurely or with rare disorders can result in very high costs that TRS-ActiveCare spreads across the group. </a:t>
            </a:r>
          </a:p>
          <a:p>
            <a:endParaRPr lang="en-US" baseline="0" dirty="0"/>
          </a:p>
          <a:p>
            <a:r>
              <a:rPr lang="en-US" baseline="0" dirty="0" err="1"/>
              <a:t>TRS</a:t>
            </a:r>
            <a:r>
              <a:rPr lang="en-US" baseline="0" dirty="0"/>
              <a:t> also works proactively to monitor new-to-market medications (like </a:t>
            </a:r>
            <a:r>
              <a:rPr lang="en-US" baseline="0" dirty="0" err="1"/>
              <a:t>Zolgensma</a:t>
            </a:r>
            <a:r>
              <a:rPr lang="en-US" baseline="0" dirty="0"/>
              <a:t> that treats spinal atrophy in children) and emerging therapeutic classes such as gene therapy. </a:t>
            </a:r>
          </a:p>
          <a:p>
            <a:endParaRPr lang="en-US" baseline="0" dirty="0"/>
          </a:p>
          <a:p>
            <a:r>
              <a:rPr lang="en-US" baseline="0" dirty="0"/>
              <a:t>[A few notes about the data if asked: </a:t>
            </a:r>
            <a:r>
              <a:rPr lang="en-US" dirty="0"/>
              <a:t>Both Rx and Medical are included here. It’s per member per month for allowed charges. </a:t>
            </a:r>
            <a:r>
              <a:rPr lang="en-US" dirty="0" err="1"/>
              <a:t>ASOs</a:t>
            </a:r>
            <a:r>
              <a:rPr lang="en-US" dirty="0"/>
              <a:t> are self-funding large employer</a:t>
            </a:r>
            <a:r>
              <a:rPr lang="en-US" baseline="0" dirty="0"/>
              <a:t> groups who, like </a:t>
            </a:r>
            <a:r>
              <a:rPr lang="en-US" baseline="0" dirty="0" err="1"/>
              <a:t>TRS</a:t>
            </a:r>
            <a:r>
              <a:rPr lang="en-US" baseline="0" dirty="0"/>
              <a:t>, have lower administrative costs. But they have not been able to manage costs as well.</a:t>
            </a:r>
            <a:r>
              <a:rPr lang="en-US" dirty="0"/>
              <a:t>]</a:t>
            </a:r>
          </a:p>
          <a:p>
            <a:endParaRPr lang="en-US" dirty="0"/>
          </a:p>
        </p:txBody>
      </p:sp>
      <p:sp>
        <p:nvSpPr>
          <p:cNvPr id="4" name="Slide Number Placeholder 3"/>
          <p:cNvSpPr>
            <a:spLocks noGrp="1"/>
          </p:cNvSpPr>
          <p:nvPr>
            <p:ph type="sldNum" sz="quarter" idx="5"/>
          </p:nvPr>
        </p:nvSpPr>
        <p:spPr/>
        <p:txBody>
          <a:bodyPr/>
          <a:lstStyle/>
          <a:p>
            <a:fld id="{A7771A87-B48F-438B-9082-6937734EB5DD}" type="slidenum">
              <a:rPr lang="en-US" smtClean="0"/>
              <a:t>7</a:t>
            </a:fld>
            <a:endParaRPr lang="en-US"/>
          </a:p>
        </p:txBody>
      </p:sp>
    </p:spTree>
    <p:extLst>
      <p:ext uri="{BB962C8B-B14F-4D97-AF65-F5344CB8AC3E}">
        <p14:creationId xmlns:p14="http://schemas.microsoft.com/office/powerpoint/2010/main" val="330818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19">
              <a:defRPr/>
            </a:pPr>
            <a:r>
              <a:rPr lang="en-US" dirty="0"/>
              <a:t>TRS</a:t>
            </a:r>
            <a:r>
              <a:rPr lang="en-US" baseline="0" dirty="0"/>
              <a:t> is an efficient program. Approximately 5 percent of ActiveCare funds go toward </a:t>
            </a:r>
            <a:r>
              <a:rPr lang="en-US" dirty="0"/>
              <a:t>administrative functions, compared with up</a:t>
            </a:r>
            <a:r>
              <a:rPr lang="en-US" baseline="0" dirty="0"/>
              <a:t> to 15 percent for other large employer insurance. </a:t>
            </a:r>
          </a:p>
          <a:p>
            <a:pPr defTabSz="465819">
              <a:defRPr/>
            </a:pPr>
            <a:endParaRPr lang="en-US" baseline="0" dirty="0"/>
          </a:p>
          <a:p>
            <a:pPr defTabSz="465819">
              <a:defRPr/>
            </a:pPr>
            <a:r>
              <a:rPr lang="en-US" baseline="0" dirty="0"/>
              <a:t>Ninety-five percent of the funds pay for medical and prescription drug claims. </a:t>
            </a:r>
          </a:p>
          <a:p>
            <a:pPr defTabSz="465819">
              <a:defRPr/>
            </a:pPr>
            <a:endParaRPr lang="en-US" baseline="0" dirty="0"/>
          </a:p>
          <a:p>
            <a:pPr defTabSz="465819">
              <a:defRPr/>
            </a:pPr>
            <a:r>
              <a:rPr lang="en-US" baseline="0" dirty="0"/>
              <a:t>The 5 percent administrative costs include critical services </a:t>
            </a:r>
            <a:r>
              <a:rPr lang="en-US" dirty="0"/>
              <a:t>such as procurement, communications,</a:t>
            </a:r>
            <a:r>
              <a:rPr lang="en-US" baseline="0" dirty="0"/>
              <a:t> and vendor oversight at TRS. The majority pays for TRS vendor functions such as processing claims, providing </a:t>
            </a:r>
            <a:r>
              <a:rPr lang="en-US" dirty="0"/>
              <a:t>customer service</a:t>
            </a:r>
            <a:r>
              <a:rPr lang="en-US" baseline="0" dirty="0"/>
              <a:t> reps who answer participants’ questions and support Benefit Administrators, offering programs for individuals with serious health conditions, and contracting with doctors and pharmacies, to name a few. </a:t>
            </a:r>
            <a:endParaRPr lang="en-US" dirty="0"/>
          </a:p>
          <a:p>
            <a:pPr defTabSz="465819">
              <a:defRPr/>
            </a:pPr>
            <a:endParaRPr lang="en-US" dirty="0"/>
          </a:p>
          <a:p>
            <a:endParaRPr lang="en-US" dirty="0"/>
          </a:p>
        </p:txBody>
      </p:sp>
      <p:sp>
        <p:nvSpPr>
          <p:cNvPr id="4" name="Slide Number Placeholder 3"/>
          <p:cNvSpPr>
            <a:spLocks noGrp="1"/>
          </p:cNvSpPr>
          <p:nvPr>
            <p:ph type="sldNum" sz="quarter" idx="5"/>
          </p:nvPr>
        </p:nvSpPr>
        <p:spPr/>
        <p:txBody>
          <a:bodyPr/>
          <a:lstStyle/>
          <a:p>
            <a:fld id="{F74B9552-F0E4-0545-9E12-7173108BEE39}"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58805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that TRS can reduce administrative costs is through self-insurance across a large pool. This alleviates the need for a fully or partially insured product like reinsurance</a:t>
            </a:r>
            <a:r>
              <a:rPr lang="en-US" baseline="0" dirty="0"/>
              <a:t> or stop-loss insurance. These coverages can be very expensive and often come with contractual stipulations that can set extremely high deductible levels for individuals with rare or expensive conditions. Plus, their premiums can increase anywhere from 30 to 50 percent from one year to the next. </a:t>
            </a:r>
          </a:p>
          <a:p>
            <a:endParaRPr lang="en-US" baseline="0" dirty="0"/>
          </a:p>
          <a:p>
            <a:r>
              <a:rPr lang="en-US" dirty="0"/>
              <a:t>Similarly, by spreading</a:t>
            </a:r>
            <a:r>
              <a:rPr lang="en-US" baseline="0" dirty="0"/>
              <a:t> costs across a </a:t>
            </a:r>
            <a:r>
              <a:rPr lang="en-US" dirty="0"/>
              <a:t>larger pool,</a:t>
            </a:r>
            <a:r>
              <a:rPr lang="en-US" baseline="0" dirty="0"/>
              <a:t> there are substantial cost savings, and, equally important, risk to any one district is mitigated. With hundreds of thousands of members, TRS-ActiveCare can spread the risk and absorb the costs of catastrophic claimants without impact to the budget or the need for reinsurance. </a:t>
            </a:r>
          </a:p>
          <a:p>
            <a:endParaRPr lang="en-US" dirty="0"/>
          </a:p>
          <a:p>
            <a:r>
              <a:rPr lang="en-US" dirty="0"/>
              <a:t>For example, if</a:t>
            </a:r>
            <a:r>
              <a:rPr lang="en-US" baseline="0" dirty="0"/>
              <a:t> </a:t>
            </a:r>
            <a:r>
              <a:rPr lang="en-US" dirty="0"/>
              <a:t>one school district with 1,000 employees were to face the cost of a single catastrophic claimant at $1.5 million per year by themselves, this would cost them $125 per month per member in additional premiums.</a:t>
            </a:r>
          </a:p>
          <a:p>
            <a:endParaRPr lang="en-US" dirty="0"/>
          </a:p>
          <a:p>
            <a:pPr defTabSz="931637">
              <a:defRPr/>
            </a:pPr>
            <a:r>
              <a:rPr lang="en-US" dirty="0"/>
              <a:t>In ActiveCare, this cost is spread across all employees. In this example, a $1.5 million claim for 300,000 employees would result in less than a dollar impact in premium. </a:t>
            </a:r>
          </a:p>
          <a:p>
            <a:pPr defTabSz="931637">
              <a:defRPr/>
            </a:pPr>
            <a:endParaRPr lang="en-US" dirty="0"/>
          </a:p>
          <a:p>
            <a:pPr defTabSz="931637">
              <a:defRPr/>
            </a:pPr>
            <a:r>
              <a:rPr lang="en-US" dirty="0"/>
              <a:t>Today, ActiveCare has more than 280,000 employees, stabilizing premiums for districts across years. </a:t>
            </a:r>
            <a:r>
              <a:rPr lang="en-US" dirty="0" err="1"/>
              <a:t>TRS</a:t>
            </a:r>
            <a:r>
              <a:rPr lang="en-US" dirty="0"/>
              <a:t> has high-cost claimants that cost more than $1.5 million, so this is a real dynamic. In fiscal year 2018, </a:t>
            </a:r>
            <a:r>
              <a:rPr lang="en-US" dirty="0" err="1"/>
              <a:t>TRS</a:t>
            </a:r>
            <a:r>
              <a:rPr lang="en-US" dirty="0"/>
              <a:t> had multiple premature births which cost more than $1.5 million each, and members with blood and heart conditions that resulted in claims of approximately $3 million each. TRS’ large group model helps reduce costs for insurance and mitigates financial risks to districts.</a:t>
            </a:r>
          </a:p>
          <a:p>
            <a:endParaRPr lang="en-US" dirty="0"/>
          </a:p>
        </p:txBody>
      </p:sp>
      <p:sp>
        <p:nvSpPr>
          <p:cNvPr id="4" name="Slide Number Placeholder 3"/>
          <p:cNvSpPr>
            <a:spLocks noGrp="1"/>
          </p:cNvSpPr>
          <p:nvPr>
            <p:ph type="sldNum" sz="quarter" idx="5"/>
          </p:nvPr>
        </p:nvSpPr>
        <p:spPr/>
        <p:txBody>
          <a:bodyPr/>
          <a:lstStyle/>
          <a:p>
            <a:fld id="{A7771A87-B48F-438B-9082-6937734EB5DD}" type="slidenum">
              <a:rPr lang="en-US" smtClean="0"/>
              <a:t>9</a:t>
            </a:fld>
            <a:endParaRPr lang="en-US"/>
          </a:p>
        </p:txBody>
      </p:sp>
    </p:spTree>
    <p:extLst>
      <p:ext uri="{BB962C8B-B14F-4D97-AF65-F5344CB8AC3E}">
        <p14:creationId xmlns:p14="http://schemas.microsoft.com/office/powerpoint/2010/main" val="3489858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descr="A picture containing person, woman, striped, front&#10;&#10;Description automatically generated">
            <a:extLst>
              <a:ext uri="{FF2B5EF4-FFF2-40B4-BE49-F238E27FC236}">
                <a16:creationId xmlns:a16="http://schemas.microsoft.com/office/drawing/2014/main" id="{62854438-7463-6A48-AF76-F24458EE80B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27464"/>
          <a:stretch/>
        </p:blipFill>
        <p:spPr>
          <a:xfrm>
            <a:off x="-6351" y="3923862"/>
            <a:ext cx="12224017" cy="2949886"/>
          </a:xfrm>
          <a:prstGeom prst="rect">
            <a:avLst/>
          </a:prstGeom>
        </p:spPr>
      </p:pic>
      <p:sp>
        <p:nvSpPr>
          <p:cNvPr id="17" name="Rectangle 16">
            <a:extLst>
              <a:ext uri="{FF2B5EF4-FFF2-40B4-BE49-F238E27FC236}">
                <a16:creationId xmlns:a16="http://schemas.microsoft.com/office/drawing/2014/main" id="{0A4F8080-663A-AE45-8C12-A55E447625A5}"/>
              </a:ext>
            </a:extLst>
          </p:cNvPr>
          <p:cNvSpPr/>
          <p:nvPr userDrawn="1"/>
        </p:nvSpPr>
        <p:spPr>
          <a:xfrm>
            <a:off x="-6351" y="1857983"/>
            <a:ext cx="12224017" cy="5057092"/>
          </a:xfrm>
          <a:prstGeom prst="rect">
            <a:avLst/>
          </a:prstGeom>
          <a:solidFill>
            <a:srgbClr val="0083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a:extLst>
              <a:ext uri="{FF2B5EF4-FFF2-40B4-BE49-F238E27FC236}">
                <a16:creationId xmlns:a16="http://schemas.microsoft.com/office/drawing/2014/main" id="{6B9BFD45-0037-9248-BED4-DE65B1C1620C}"/>
              </a:ext>
            </a:extLst>
          </p:cNvPr>
          <p:cNvSpPr/>
          <p:nvPr userDrawn="1"/>
        </p:nvSpPr>
        <p:spPr>
          <a:xfrm>
            <a:off x="-6351" y="-37646"/>
            <a:ext cx="12224016" cy="5723324"/>
          </a:xfrm>
          <a:custGeom>
            <a:avLst/>
            <a:gdLst>
              <a:gd name="connsiteX0" fmla="*/ 0 w 12259339"/>
              <a:gd name="connsiteY0" fmla="*/ 0 h 6911163"/>
              <a:gd name="connsiteX1" fmla="*/ 21265 w 12259339"/>
              <a:gd name="connsiteY1" fmla="*/ 6911163 h 6911163"/>
              <a:gd name="connsiteX2" fmla="*/ 12248707 w 12259339"/>
              <a:gd name="connsiteY2" fmla="*/ 2881424 h 6911163"/>
              <a:gd name="connsiteX3" fmla="*/ 12259339 w 12259339"/>
              <a:gd name="connsiteY3" fmla="*/ 21265 h 6911163"/>
              <a:gd name="connsiteX4" fmla="*/ 0 w 12259339"/>
              <a:gd name="connsiteY4" fmla="*/ 0 h 6911163"/>
              <a:gd name="connsiteX0" fmla="*/ 0 w 12271710"/>
              <a:gd name="connsiteY0" fmla="*/ 0 h 6911163"/>
              <a:gd name="connsiteX1" fmla="*/ 21265 w 12271710"/>
              <a:gd name="connsiteY1" fmla="*/ 6911163 h 6911163"/>
              <a:gd name="connsiteX2" fmla="*/ 12271710 w 12271710"/>
              <a:gd name="connsiteY2" fmla="*/ 2875673 h 6911163"/>
              <a:gd name="connsiteX3" fmla="*/ 12259339 w 12271710"/>
              <a:gd name="connsiteY3" fmla="*/ 21265 h 6911163"/>
              <a:gd name="connsiteX4" fmla="*/ 0 w 12271710"/>
              <a:gd name="connsiteY4" fmla="*/ 0 h 6911163"/>
              <a:gd name="connsiteX0" fmla="*/ 0 w 12271710"/>
              <a:gd name="connsiteY0" fmla="*/ 6444 h 6917607"/>
              <a:gd name="connsiteX1" fmla="*/ 21265 w 12271710"/>
              <a:gd name="connsiteY1" fmla="*/ 6917607 h 6917607"/>
              <a:gd name="connsiteX2" fmla="*/ 12271710 w 12271710"/>
              <a:gd name="connsiteY2" fmla="*/ 2882117 h 6917607"/>
              <a:gd name="connsiteX3" fmla="*/ 12259339 w 12271710"/>
              <a:gd name="connsiteY3" fmla="*/ 0 h 6917607"/>
              <a:gd name="connsiteX4" fmla="*/ 0 w 12271710"/>
              <a:gd name="connsiteY4" fmla="*/ 6444 h 6917607"/>
              <a:gd name="connsiteX0" fmla="*/ 0 w 12271710"/>
              <a:gd name="connsiteY0" fmla="*/ 6444 h 5050626"/>
              <a:gd name="connsiteX1" fmla="*/ 7410 w 12271710"/>
              <a:gd name="connsiteY1" fmla="*/ 5050626 h 5050626"/>
              <a:gd name="connsiteX2" fmla="*/ 12271710 w 12271710"/>
              <a:gd name="connsiteY2" fmla="*/ 2882117 h 5050626"/>
              <a:gd name="connsiteX3" fmla="*/ 12259339 w 12271710"/>
              <a:gd name="connsiteY3" fmla="*/ 0 h 5050626"/>
              <a:gd name="connsiteX4" fmla="*/ 0 w 12271710"/>
              <a:gd name="connsiteY4" fmla="*/ 6444 h 5050626"/>
              <a:gd name="connsiteX0" fmla="*/ 0 w 12260380"/>
              <a:gd name="connsiteY0" fmla="*/ 6444 h 5050626"/>
              <a:gd name="connsiteX1" fmla="*/ 7410 w 12260380"/>
              <a:gd name="connsiteY1" fmla="*/ 5050626 h 5050626"/>
              <a:gd name="connsiteX2" fmla="*/ 12257856 w 12260380"/>
              <a:gd name="connsiteY2" fmla="*/ 3219522 h 5050626"/>
              <a:gd name="connsiteX3" fmla="*/ 12259339 w 12260380"/>
              <a:gd name="connsiteY3" fmla="*/ 0 h 5050626"/>
              <a:gd name="connsiteX4" fmla="*/ 0 w 12260380"/>
              <a:gd name="connsiteY4" fmla="*/ 6444 h 5050626"/>
              <a:gd name="connsiteX0" fmla="*/ 6534 w 12266914"/>
              <a:gd name="connsiteY0" fmla="*/ 6444 h 5050626"/>
              <a:gd name="connsiteX1" fmla="*/ 1605 w 12266914"/>
              <a:gd name="connsiteY1" fmla="*/ 5050626 h 5050626"/>
              <a:gd name="connsiteX2" fmla="*/ 12264390 w 12266914"/>
              <a:gd name="connsiteY2" fmla="*/ 3219522 h 5050626"/>
              <a:gd name="connsiteX3" fmla="*/ 12265873 w 12266914"/>
              <a:gd name="connsiteY3" fmla="*/ 0 h 5050626"/>
              <a:gd name="connsiteX4" fmla="*/ 6534 w 12266914"/>
              <a:gd name="connsiteY4" fmla="*/ 6444 h 5050626"/>
              <a:gd name="connsiteX0" fmla="*/ 116252 w 12265589"/>
              <a:gd name="connsiteY0" fmla="*/ 6444 h 5050626"/>
              <a:gd name="connsiteX1" fmla="*/ 280 w 12265589"/>
              <a:gd name="connsiteY1" fmla="*/ 5050626 h 5050626"/>
              <a:gd name="connsiteX2" fmla="*/ 12263065 w 12265589"/>
              <a:gd name="connsiteY2" fmla="*/ 3219522 h 5050626"/>
              <a:gd name="connsiteX3" fmla="*/ 12264548 w 12265589"/>
              <a:gd name="connsiteY3" fmla="*/ 0 h 5050626"/>
              <a:gd name="connsiteX4" fmla="*/ 116252 w 12265589"/>
              <a:gd name="connsiteY4" fmla="*/ 6444 h 5050626"/>
              <a:gd name="connsiteX0" fmla="*/ 0 w 12280944"/>
              <a:gd name="connsiteY0" fmla="*/ 6444 h 5050626"/>
              <a:gd name="connsiteX1" fmla="*/ 15635 w 12280944"/>
              <a:gd name="connsiteY1" fmla="*/ 5050626 h 5050626"/>
              <a:gd name="connsiteX2" fmla="*/ 12278420 w 12280944"/>
              <a:gd name="connsiteY2" fmla="*/ 3219522 h 5050626"/>
              <a:gd name="connsiteX3" fmla="*/ 12279903 w 12280944"/>
              <a:gd name="connsiteY3" fmla="*/ 0 h 5050626"/>
              <a:gd name="connsiteX4" fmla="*/ 0 w 12280944"/>
              <a:gd name="connsiteY4" fmla="*/ 6444 h 5050626"/>
              <a:gd name="connsiteX0" fmla="*/ 0 w 12278420"/>
              <a:gd name="connsiteY0" fmla="*/ 0 h 5044182"/>
              <a:gd name="connsiteX1" fmla="*/ 15635 w 12278420"/>
              <a:gd name="connsiteY1" fmla="*/ 5044182 h 5044182"/>
              <a:gd name="connsiteX2" fmla="*/ 12278420 w 12278420"/>
              <a:gd name="connsiteY2" fmla="*/ 3213078 h 5044182"/>
              <a:gd name="connsiteX3" fmla="*/ 12180762 w 12278420"/>
              <a:gd name="connsiteY3" fmla="*/ 138789 h 5044182"/>
              <a:gd name="connsiteX4" fmla="*/ 0 w 12278420"/>
              <a:gd name="connsiteY4" fmla="*/ 0 h 5044182"/>
              <a:gd name="connsiteX0" fmla="*/ 0 w 12278420"/>
              <a:gd name="connsiteY0" fmla="*/ 0 h 5044182"/>
              <a:gd name="connsiteX1" fmla="*/ 15635 w 12278420"/>
              <a:gd name="connsiteY1" fmla="*/ 5044182 h 5044182"/>
              <a:gd name="connsiteX2" fmla="*/ 12278420 w 12278420"/>
              <a:gd name="connsiteY2" fmla="*/ 3213078 h 5044182"/>
              <a:gd name="connsiteX3" fmla="*/ 12184067 w 12278420"/>
              <a:gd name="connsiteY3" fmla="*/ 68862 h 5044182"/>
              <a:gd name="connsiteX4" fmla="*/ 0 w 12278420"/>
              <a:gd name="connsiteY4" fmla="*/ 0 h 5044182"/>
              <a:gd name="connsiteX0" fmla="*/ 0 w 12185108"/>
              <a:gd name="connsiteY0" fmla="*/ 0 h 5044182"/>
              <a:gd name="connsiteX1" fmla="*/ 15635 w 12185108"/>
              <a:gd name="connsiteY1" fmla="*/ 5044182 h 5044182"/>
              <a:gd name="connsiteX2" fmla="*/ 12182584 w 12185108"/>
              <a:gd name="connsiteY2" fmla="*/ 3250730 h 5044182"/>
              <a:gd name="connsiteX3" fmla="*/ 12184067 w 12185108"/>
              <a:gd name="connsiteY3" fmla="*/ 68862 h 5044182"/>
              <a:gd name="connsiteX4" fmla="*/ 0 w 12185108"/>
              <a:gd name="connsiteY4" fmla="*/ 0 h 5044182"/>
              <a:gd name="connsiteX0" fmla="*/ 0 w 12233257"/>
              <a:gd name="connsiteY0" fmla="*/ 0 h 5044182"/>
              <a:gd name="connsiteX1" fmla="*/ 15635 w 12233257"/>
              <a:gd name="connsiteY1" fmla="*/ 5044182 h 5044182"/>
              <a:gd name="connsiteX2" fmla="*/ 12233257 w 12233257"/>
              <a:gd name="connsiteY2" fmla="*/ 3250730 h 5044182"/>
              <a:gd name="connsiteX3" fmla="*/ 12184067 w 12233257"/>
              <a:gd name="connsiteY3" fmla="*/ 68862 h 5044182"/>
              <a:gd name="connsiteX4" fmla="*/ 0 w 12233257"/>
              <a:gd name="connsiteY4" fmla="*/ 0 h 5044182"/>
              <a:gd name="connsiteX0" fmla="*/ 0 w 12233257"/>
              <a:gd name="connsiteY0" fmla="*/ 0 h 5044182"/>
              <a:gd name="connsiteX1" fmla="*/ 15635 w 12233257"/>
              <a:gd name="connsiteY1" fmla="*/ 5044182 h 5044182"/>
              <a:gd name="connsiteX2" fmla="*/ 12233257 w 12233257"/>
              <a:gd name="connsiteY2" fmla="*/ 3250730 h 5044182"/>
              <a:gd name="connsiteX3" fmla="*/ 12231572 w 12233257"/>
              <a:gd name="connsiteY3" fmla="*/ 63707 h 5044182"/>
              <a:gd name="connsiteX4" fmla="*/ 0 w 12233257"/>
              <a:gd name="connsiteY4" fmla="*/ 0 h 5044182"/>
              <a:gd name="connsiteX0" fmla="*/ 14064 w 12218818"/>
              <a:gd name="connsiteY0" fmla="*/ 0 h 9250511"/>
              <a:gd name="connsiteX1" fmla="*/ 1196 w 12218818"/>
              <a:gd name="connsiteY1" fmla="*/ 9250511 h 9250511"/>
              <a:gd name="connsiteX2" fmla="*/ 12218818 w 12218818"/>
              <a:gd name="connsiteY2" fmla="*/ 7457059 h 9250511"/>
              <a:gd name="connsiteX3" fmla="*/ 12217133 w 12218818"/>
              <a:gd name="connsiteY3" fmla="*/ 4270036 h 9250511"/>
              <a:gd name="connsiteX4" fmla="*/ 14064 w 12218818"/>
              <a:gd name="connsiteY4" fmla="*/ 0 h 9250511"/>
              <a:gd name="connsiteX0" fmla="*/ 14064 w 12218818"/>
              <a:gd name="connsiteY0" fmla="*/ 0 h 9250511"/>
              <a:gd name="connsiteX1" fmla="*/ 1196 w 12218818"/>
              <a:gd name="connsiteY1" fmla="*/ 9250511 h 9250511"/>
              <a:gd name="connsiteX2" fmla="*/ 12218818 w 12218818"/>
              <a:gd name="connsiteY2" fmla="*/ 7457059 h 9250511"/>
              <a:gd name="connsiteX3" fmla="*/ 12198131 w 12218818"/>
              <a:gd name="connsiteY3" fmla="*/ 32778 h 9250511"/>
              <a:gd name="connsiteX4" fmla="*/ 14064 w 12218818"/>
              <a:gd name="connsiteY4" fmla="*/ 0 h 9250511"/>
              <a:gd name="connsiteX0" fmla="*/ 0 w 12220606"/>
              <a:gd name="connsiteY0" fmla="*/ 101247 h 9217733"/>
              <a:gd name="connsiteX1" fmla="*/ 2984 w 12220606"/>
              <a:gd name="connsiteY1" fmla="*/ 9217733 h 9217733"/>
              <a:gd name="connsiteX2" fmla="*/ 12220606 w 12220606"/>
              <a:gd name="connsiteY2" fmla="*/ 7424281 h 9217733"/>
              <a:gd name="connsiteX3" fmla="*/ 12199919 w 12220606"/>
              <a:gd name="connsiteY3" fmla="*/ 0 h 9217733"/>
              <a:gd name="connsiteX4" fmla="*/ 0 w 12220606"/>
              <a:gd name="connsiteY4" fmla="*/ 101247 h 9217733"/>
              <a:gd name="connsiteX0" fmla="*/ 0 w 12220606"/>
              <a:gd name="connsiteY0" fmla="*/ 0 h 9250511"/>
              <a:gd name="connsiteX1" fmla="*/ 2984 w 12220606"/>
              <a:gd name="connsiteY1" fmla="*/ 9250511 h 9250511"/>
              <a:gd name="connsiteX2" fmla="*/ 12220606 w 12220606"/>
              <a:gd name="connsiteY2" fmla="*/ 7457059 h 9250511"/>
              <a:gd name="connsiteX3" fmla="*/ 12199919 w 12220606"/>
              <a:gd name="connsiteY3" fmla="*/ 32778 h 9250511"/>
              <a:gd name="connsiteX4" fmla="*/ 0 w 12220606"/>
              <a:gd name="connsiteY4" fmla="*/ 0 h 9250511"/>
              <a:gd name="connsiteX0" fmla="*/ 0 w 12220606"/>
              <a:gd name="connsiteY0" fmla="*/ 0 h 9250511"/>
              <a:gd name="connsiteX1" fmla="*/ 2984 w 12220606"/>
              <a:gd name="connsiteY1" fmla="*/ 9250511 h 9250511"/>
              <a:gd name="connsiteX2" fmla="*/ 12220606 w 12220606"/>
              <a:gd name="connsiteY2" fmla="*/ 7457059 h 9250511"/>
              <a:gd name="connsiteX3" fmla="*/ 12111145 w 12220606"/>
              <a:gd name="connsiteY3" fmla="*/ 74017 h 9250511"/>
              <a:gd name="connsiteX4" fmla="*/ 0 w 12220606"/>
              <a:gd name="connsiteY4" fmla="*/ 0 h 9250511"/>
              <a:gd name="connsiteX0" fmla="*/ 0 w 12220606"/>
              <a:gd name="connsiteY0" fmla="*/ 8460 h 9258971"/>
              <a:gd name="connsiteX1" fmla="*/ 2984 w 12220606"/>
              <a:gd name="connsiteY1" fmla="*/ 9258971 h 9258971"/>
              <a:gd name="connsiteX2" fmla="*/ 12220606 w 12220606"/>
              <a:gd name="connsiteY2" fmla="*/ 7465519 h 9258971"/>
              <a:gd name="connsiteX3" fmla="*/ 12177726 w 12220606"/>
              <a:gd name="connsiteY3" fmla="*/ 0 h 9258971"/>
              <a:gd name="connsiteX4" fmla="*/ 0 w 12220606"/>
              <a:gd name="connsiteY4" fmla="*/ 8460 h 9258971"/>
              <a:gd name="connsiteX0" fmla="*/ 0 w 12179389"/>
              <a:gd name="connsiteY0" fmla="*/ 8460 h 9258971"/>
              <a:gd name="connsiteX1" fmla="*/ 2984 w 12179389"/>
              <a:gd name="connsiteY1" fmla="*/ 9258971 h 9258971"/>
              <a:gd name="connsiteX2" fmla="*/ 12179389 w 12179389"/>
              <a:gd name="connsiteY2" fmla="*/ 7465519 h 9258971"/>
              <a:gd name="connsiteX3" fmla="*/ 12177726 w 12179389"/>
              <a:gd name="connsiteY3" fmla="*/ 0 h 9258971"/>
              <a:gd name="connsiteX4" fmla="*/ 0 w 12179389"/>
              <a:gd name="connsiteY4" fmla="*/ 8460 h 9258971"/>
              <a:gd name="connsiteX0" fmla="*/ 0 w 12177938"/>
              <a:gd name="connsiteY0" fmla="*/ 8460 h 9258971"/>
              <a:gd name="connsiteX1" fmla="*/ 2984 w 12177938"/>
              <a:gd name="connsiteY1" fmla="*/ 9258971 h 9258971"/>
              <a:gd name="connsiteX2" fmla="*/ 12128661 w 12177938"/>
              <a:gd name="connsiteY2" fmla="*/ 7450055 h 9258971"/>
              <a:gd name="connsiteX3" fmla="*/ 12177726 w 12177938"/>
              <a:gd name="connsiteY3" fmla="*/ 0 h 9258971"/>
              <a:gd name="connsiteX4" fmla="*/ 0 w 12177938"/>
              <a:gd name="connsiteY4" fmla="*/ 8460 h 9258971"/>
              <a:gd name="connsiteX0" fmla="*/ 0 w 12182559"/>
              <a:gd name="connsiteY0" fmla="*/ 8460 h 9258971"/>
              <a:gd name="connsiteX1" fmla="*/ 2984 w 12182559"/>
              <a:gd name="connsiteY1" fmla="*/ 9258971 h 9258971"/>
              <a:gd name="connsiteX2" fmla="*/ 12182559 w 12182559"/>
              <a:gd name="connsiteY2" fmla="*/ 7470674 h 9258971"/>
              <a:gd name="connsiteX3" fmla="*/ 12177726 w 12182559"/>
              <a:gd name="connsiteY3" fmla="*/ 0 h 9258971"/>
              <a:gd name="connsiteX4" fmla="*/ 0 w 12182559"/>
              <a:gd name="connsiteY4" fmla="*/ 8460 h 9258971"/>
              <a:gd name="connsiteX0" fmla="*/ 0 w 12182559"/>
              <a:gd name="connsiteY0" fmla="*/ 8460 h 9258971"/>
              <a:gd name="connsiteX1" fmla="*/ 2984 w 12182559"/>
              <a:gd name="connsiteY1" fmla="*/ 9258971 h 9258971"/>
              <a:gd name="connsiteX2" fmla="*/ 12182559 w 12182559"/>
              <a:gd name="connsiteY2" fmla="*/ 7465519 h 9258971"/>
              <a:gd name="connsiteX3" fmla="*/ 12177726 w 12182559"/>
              <a:gd name="connsiteY3" fmla="*/ 0 h 9258971"/>
              <a:gd name="connsiteX4" fmla="*/ 0 w 12182559"/>
              <a:gd name="connsiteY4" fmla="*/ 8460 h 92589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2559" h="9258971">
                <a:moveTo>
                  <a:pt x="0" y="8460"/>
                </a:moveTo>
                <a:cubicBezTo>
                  <a:pt x="7088" y="2312181"/>
                  <a:pt x="-4104" y="6955250"/>
                  <a:pt x="2984" y="9258971"/>
                </a:cubicBezTo>
                <a:lnTo>
                  <a:pt x="12182559" y="7465519"/>
                </a:lnTo>
                <a:cubicBezTo>
                  <a:pt x="12178435" y="6514050"/>
                  <a:pt x="12181850" y="951469"/>
                  <a:pt x="12177726" y="0"/>
                </a:cubicBezTo>
                <a:lnTo>
                  <a:pt x="0" y="8460"/>
                </a:lnTo>
                <a:close/>
              </a:path>
            </a:pathLst>
          </a:custGeom>
          <a:solidFill>
            <a:srgbClr val="296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2D3B4540-916F-1449-A1E0-EF459640CCE3}"/>
              </a:ext>
            </a:extLst>
          </p:cNvPr>
          <p:cNvSpPr>
            <a:spLocks noGrp="1"/>
          </p:cNvSpPr>
          <p:nvPr>
            <p:ph type="body" idx="1"/>
          </p:nvPr>
        </p:nvSpPr>
        <p:spPr>
          <a:xfrm>
            <a:off x="831850" y="4107704"/>
            <a:ext cx="10515600" cy="1500187"/>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16" name="Picture 15">
            <a:extLst>
              <a:ext uri="{FF2B5EF4-FFF2-40B4-BE49-F238E27FC236}">
                <a16:creationId xmlns:a16="http://schemas.microsoft.com/office/drawing/2014/main" id="{29291A2D-33CA-1342-B848-20AAB9F23A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96944" y="590550"/>
            <a:ext cx="1204769" cy="1144863"/>
          </a:xfrm>
          <a:prstGeom prst="rect">
            <a:avLst/>
          </a:prstGeom>
        </p:spPr>
      </p:pic>
      <p:sp>
        <p:nvSpPr>
          <p:cNvPr id="21" name="Title 1">
            <a:extLst>
              <a:ext uri="{FF2B5EF4-FFF2-40B4-BE49-F238E27FC236}">
                <a16:creationId xmlns:a16="http://schemas.microsoft.com/office/drawing/2014/main" id="{5E44E49D-CB60-5D4A-BE4D-57F6D42F3E30}"/>
              </a:ext>
            </a:extLst>
          </p:cNvPr>
          <p:cNvSpPr>
            <a:spLocks noGrp="1"/>
          </p:cNvSpPr>
          <p:nvPr>
            <p:ph type="title"/>
          </p:nvPr>
        </p:nvSpPr>
        <p:spPr>
          <a:xfrm>
            <a:off x="831850" y="1227979"/>
            <a:ext cx="10515600" cy="2852737"/>
          </a:xfrm>
        </p:spPr>
        <p:txBody>
          <a:bodyPr anchor="b"/>
          <a:lstStyle>
            <a:lvl1pP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10159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CD878-7BEE-1744-B14D-6D349D2F985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331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512EAC-B133-7249-A506-388828310CF0}"/>
              </a:ext>
            </a:extLst>
          </p:cNvPr>
          <p:cNvSpPr>
            <a:spLocks noGrp="1"/>
          </p:cNvSpPr>
          <p:nvPr>
            <p:ph type="dt" sz="half" idx="10"/>
          </p:nvPr>
        </p:nvSpPr>
        <p:spPr/>
        <p:txBody>
          <a:bodyPr/>
          <a:lstStyle/>
          <a:p>
            <a:fld id="{7AA675B4-D673-6A41-9C62-85DEFA649434}" type="datetimeFigureOut">
              <a:rPr lang="en-US" smtClean="0"/>
              <a:t>3/13/2020</a:t>
            </a:fld>
            <a:endParaRPr lang="en-US"/>
          </a:p>
        </p:txBody>
      </p:sp>
      <p:sp>
        <p:nvSpPr>
          <p:cNvPr id="3" name="Footer Placeholder 2">
            <a:extLst>
              <a:ext uri="{FF2B5EF4-FFF2-40B4-BE49-F238E27FC236}">
                <a16:creationId xmlns:a16="http://schemas.microsoft.com/office/drawing/2014/main" id="{4865B272-3C4C-7342-8063-EE304B58AF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F95435-053A-1443-90B8-BE4615D0D7DF}"/>
              </a:ext>
            </a:extLst>
          </p:cNvPr>
          <p:cNvSpPr>
            <a:spLocks noGrp="1"/>
          </p:cNvSpPr>
          <p:nvPr>
            <p:ph type="sldNum" sz="quarter" idx="12"/>
          </p:nvPr>
        </p:nvSpPr>
        <p:spPr/>
        <p:txBody>
          <a:bodyPr/>
          <a:lstStyle/>
          <a:p>
            <a:fld id="{780F94D4-C779-664B-B469-83E50B323997}" type="slidenum">
              <a:rPr lang="en-US" smtClean="0"/>
              <a:t>‹#›</a:t>
            </a:fld>
            <a:endParaRPr lang="en-US"/>
          </a:p>
        </p:txBody>
      </p:sp>
    </p:spTree>
    <p:extLst>
      <p:ext uri="{BB962C8B-B14F-4D97-AF65-F5344CB8AC3E}">
        <p14:creationId xmlns:p14="http://schemas.microsoft.com/office/powerpoint/2010/main" val="3668142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36F9F-4882-CD47-82AB-426FE28089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D899C0-1B60-9243-8BC3-6FE417CBE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D12490-1F25-6C40-BB7F-2404F68D45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1A2A90-AA01-754C-8832-C90BA13DAD7D}"/>
              </a:ext>
            </a:extLst>
          </p:cNvPr>
          <p:cNvSpPr>
            <a:spLocks noGrp="1"/>
          </p:cNvSpPr>
          <p:nvPr>
            <p:ph type="dt" sz="half" idx="10"/>
          </p:nvPr>
        </p:nvSpPr>
        <p:spPr/>
        <p:txBody>
          <a:bodyPr/>
          <a:lstStyle/>
          <a:p>
            <a:fld id="{7AA675B4-D673-6A41-9C62-85DEFA649434}" type="datetimeFigureOut">
              <a:rPr lang="en-US" smtClean="0"/>
              <a:t>3/13/2020</a:t>
            </a:fld>
            <a:endParaRPr lang="en-US"/>
          </a:p>
        </p:txBody>
      </p:sp>
      <p:sp>
        <p:nvSpPr>
          <p:cNvPr id="6" name="Footer Placeholder 5">
            <a:extLst>
              <a:ext uri="{FF2B5EF4-FFF2-40B4-BE49-F238E27FC236}">
                <a16:creationId xmlns:a16="http://schemas.microsoft.com/office/drawing/2014/main" id="{216945A7-A5BA-7544-96D5-FC49FD5E90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2D61B8-50FD-034A-B25F-82385455E5A8}"/>
              </a:ext>
            </a:extLst>
          </p:cNvPr>
          <p:cNvSpPr>
            <a:spLocks noGrp="1"/>
          </p:cNvSpPr>
          <p:nvPr>
            <p:ph type="sldNum" sz="quarter" idx="12"/>
          </p:nvPr>
        </p:nvSpPr>
        <p:spPr/>
        <p:txBody>
          <a:bodyPr/>
          <a:lstStyle/>
          <a:p>
            <a:fld id="{780F94D4-C779-664B-B469-83E50B323997}" type="slidenum">
              <a:rPr lang="en-US" smtClean="0"/>
              <a:t>‹#›</a:t>
            </a:fld>
            <a:endParaRPr lang="en-US"/>
          </a:p>
        </p:txBody>
      </p:sp>
    </p:spTree>
    <p:extLst>
      <p:ext uri="{BB962C8B-B14F-4D97-AF65-F5344CB8AC3E}">
        <p14:creationId xmlns:p14="http://schemas.microsoft.com/office/powerpoint/2010/main" val="2703517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pic>
        <p:nvPicPr>
          <p:cNvPr id="17" name="Picture 16" descr="A green chair in a room&#10;&#10;Description automatically generated">
            <a:extLst>
              <a:ext uri="{FF2B5EF4-FFF2-40B4-BE49-F238E27FC236}">
                <a16:creationId xmlns:a16="http://schemas.microsoft.com/office/drawing/2014/main" id="{70A8E232-E4C1-4F46-8CC8-EA650D8D1B5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13" r="713"/>
          <a:stretch/>
        </p:blipFill>
        <p:spPr>
          <a:xfrm>
            <a:off x="0" y="-46941"/>
            <a:ext cx="12192000" cy="6951882"/>
          </a:xfrm>
          <a:prstGeom prst="rect">
            <a:avLst/>
          </a:prstGeom>
        </p:spPr>
      </p:pic>
      <p:sp>
        <p:nvSpPr>
          <p:cNvPr id="10" name="Rectangle 9">
            <a:extLst>
              <a:ext uri="{FF2B5EF4-FFF2-40B4-BE49-F238E27FC236}">
                <a16:creationId xmlns:a16="http://schemas.microsoft.com/office/drawing/2014/main" id="{61A020D4-67AC-DD47-A538-DAEB89E5C323}"/>
              </a:ext>
            </a:extLst>
          </p:cNvPr>
          <p:cNvSpPr/>
          <p:nvPr userDrawn="1"/>
        </p:nvSpPr>
        <p:spPr>
          <a:xfrm>
            <a:off x="-24499" y="-55659"/>
            <a:ext cx="12256900" cy="2839037"/>
          </a:xfrm>
          <a:custGeom>
            <a:avLst/>
            <a:gdLst>
              <a:gd name="connsiteX0" fmla="*/ 0 w 12192000"/>
              <a:gd name="connsiteY0" fmla="*/ 0 h 2163336"/>
              <a:gd name="connsiteX1" fmla="*/ 12192000 w 12192000"/>
              <a:gd name="connsiteY1" fmla="*/ 0 h 2163336"/>
              <a:gd name="connsiteX2" fmla="*/ 12192000 w 12192000"/>
              <a:gd name="connsiteY2" fmla="*/ 2163336 h 2163336"/>
              <a:gd name="connsiteX3" fmla="*/ 0 w 12192000"/>
              <a:gd name="connsiteY3" fmla="*/ 2163336 h 2163336"/>
              <a:gd name="connsiteX4" fmla="*/ 0 w 12192000"/>
              <a:gd name="connsiteY4" fmla="*/ 0 h 2163336"/>
              <a:gd name="connsiteX0" fmla="*/ 10391 w 12202391"/>
              <a:gd name="connsiteY0" fmla="*/ 0 h 2610145"/>
              <a:gd name="connsiteX1" fmla="*/ 12202391 w 12202391"/>
              <a:gd name="connsiteY1" fmla="*/ 0 h 2610145"/>
              <a:gd name="connsiteX2" fmla="*/ 12202391 w 12202391"/>
              <a:gd name="connsiteY2" fmla="*/ 2163336 h 2610145"/>
              <a:gd name="connsiteX3" fmla="*/ 0 w 12202391"/>
              <a:gd name="connsiteY3" fmla="*/ 2610145 h 2610145"/>
              <a:gd name="connsiteX4" fmla="*/ 10391 w 12202391"/>
              <a:gd name="connsiteY4" fmla="*/ 0 h 2610145"/>
              <a:gd name="connsiteX0" fmla="*/ 782 w 12205618"/>
              <a:gd name="connsiteY0" fmla="*/ 0 h 2613171"/>
              <a:gd name="connsiteX1" fmla="*/ 12205618 w 12205618"/>
              <a:gd name="connsiteY1" fmla="*/ 3026 h 2613171"/>
              <a:gd name="connsiteX2" fmla="*/ 12205618 w 12205618"/>
              <a:gd name="connsiteY2" fmla="*/ 2166362 h 2613171"/>
              <a:gd name="connsiteX3" fmla="*/ 3227 w 12205618"/>
              <a:gd name="connsiteY3" fmla="*/ 2613171 h 2613171"/>
              <a:gd name="connsiteX4" fmla="*/ 782 w 12205618"/>
              <a:gd name="connsiteY4" fmla="*/ 0 h 2613171"/>
              <a:gd name="connsiteX0" fmla="*/ 782 w 12215245"/>
              <a:gd name="connsiteY0" fmla="*/ 12106 h 2625277"/>
              <a:gd name="connsiteX1" fmla="*/ 12215245 w 12215245"/>
              <a:gd name="connsiteY1" fmla="*/ 0 h 2625277"/>
              <a:gd name="connsiteX2" fmla="*/ 12205618 w 12215245"/>
              <a:gd name="connsiteY2" fmla="*/ 2178468 h 2625277"/>
              <a:gd name="connsiteX3" fmla="*/ 3227 w 12215245"/>
              <a:gd name="connsiteY3" fmla="*/ 2625277 h 2625277"/>
              <a:gd name="connsiteX4" fmla="*/ 782 w 12215245"/>
              <a:gd name="connsiteY4" fmla="*/ 12106 h 2625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5245" h="2625277">
                <a:moveTo>
                  <a:pt x="782" y="12106"/>
                </a:moveTo>
                <a:lnTo>
                  <a:pt x="12215245" y="0"/>
                </a:lnTo>
                <a:lnTo>
                  <a:pt x="12205618" y="2178468"/>
                </a:lnTo>
                <a:lnTo>
                  <a:pt x="3227" y="2625277"/>
                </a:lnTo>
                <a:cubicBezTo>
                  <a:pt x="6691" y="1755229"/>
                  <a:pt x="-2682" y="882154"/>
                  <a:pt x="782" y="12106"/>
                </a:cubicBezTo>
                <a:close/>
              </a:path>
            </a:pathLst>
          </a:custGeom>
          <a:solidFill>
            <a:srgbClr val="00833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833D"/>
              </a:solidFill>
            </a:endParaRPr>
          </a:p>
        </p:txBody>
      </p:sp>
      <p:sp>
        <p:nvSpPr>
          <p:cNvPr id="3" name="Rectangle 2">
            <a:extLst>
              <a:ext uri="{FF2B5EF4-FFF2-40B4-BE49-F238E27FC236}">
                <a16:creationId xmlns:a16="http://schemas.microsoft.com/office/drawing/2014/main" id="{F8F5DD63-8ECB-DA47-934F-6FFDC2878531}"/>
              </a:ext>
            </a:extLst>
          </p:cNvPr>
          <p:cNvSpPr/>
          <p:nvPr userDrawn="1"/>
        </p:nvSpPr>
        <p:spPr>
          <a:xfrm>
            <a:off x="-24499" y="1577238"/>
            <a:ext cx="12256900" cy="5317784"/>
          </a:xfrm>
          <a:custGeom>
            <a:avLst/>
            <a:gdLst>
              <a:gd name="connsiteX0" fmla="*/ 0 w 12192000"/>
              <a:gd name="connsiteY0" fmla="*/ 0 h 4694663"/>
              <a:gd name="connsiteX1" fmla="*/ 12192000 w 12192000"/>
              <a:gd name="connsiteY1" fmla="*/ 0 h 4694663"/>
              <a:gd name="connsiteX2" fmla="*/ 12192000 w 12192000"/>
              <a:gd name="connsiteY2" fmla="*/ 4694663 h 4694663"/>
              <a:gd name="connsiteX3" fmla="*/ 0 w 12192000"/>
              <a:gd name="connsiteY3" fmla="*/ 4694663 h 4694663"/>
              <a:gd name="connsiteX4" fmla="*/ 0 w 12192000"/>
              <a:gd name="connsiteY4" fmla="*/ 0 h 4694663"/>
              <a:gd name="connsiteX0" fmla="*/ 0 w 12192000"/>
              <a:gd name="connsiteY0" fmla="*/ 436418 h 4694663"/>
              <a:gd name="connsiteX1" fmla="*/ 12192000 w 12192000"/>
              <a:gd name="connsiteY1" fmla="*/ 0 h 4694663"/>
              <a:gd name="connsiteX2" fmla="*/ 12192000 w 12192000"/>
              <a:gd name="connsiteY2" fmla="*/ 4694663 h 4694663"/>
              <a:gd name="connsiteX3" fmla="*/ 0 w 12192000"/>
              <a:gd name="connsiteY3" fmla="*/ 4694663 h 4694663"/>
              <a:gd name="connsiteX4" fmla="*/ 0 w 12192000"/>
              <a:gd name="connsiteY4" fmla="*/ 436418 h 4694663"/>
              <a:gd name="connsiteX0" fmla="*/ 0 w 12201797"/>
              <a:gd name="connsiteY0" fmla="*/ 442949 h 4701194"/>
              <a:gd name="connsiteX1" fmla="*/ 12201797 w 12201797"/>
              <a:gd name="connsiteY1" fmla="*/ 0 h 4701194"/>
              <a:gd name="connsiteX2" fmla="*/ 12192000 w 12201797"/>
              <a:gd name="connsiteY2" fmla="*/ 4701194 h 4701194"/>
              <a:gd name="connsiteX3" fmla="*/ 0 w 12201797"/>
              <a:gd name="connsiteY3" fmla="*/ 4701194 h 4701194"/>
              <a:gd name="connsiteX4" fmla="*/ 0 w 12201797"/>
              <a:gd name="connsiteY4" fmla="*/ 442949 h 4701194"/>
              <a:gd name="connsiteX0" fmla="*/ 0 w 12201797"/>
              <a:gd name="connsiteY0" fmla="*/ 442949 h 4701194"/>
              <a:gd name="connsiteX1" fmla="*/ 12201797 w 12201797"/>
              <a:gd name="connsiteY1" fmla="*/ 0 h 4701194"/>
              <a:gd name="connsiteX2" fmla="*/ 12192000 w 12201797"/>
              <a:gd name="connsiteY2" fmla="*/ 4701194 h 4701194"/>
              <a:gd name="connsiteX3" fmla="*/ 185168 w 12201797"/>
              <a:gd name="connsiteY3" fmla="*/ 4652570 h 4701194"/>
              <a:gd name="connsiteX4" fmla="*/ 0 w 12201797"/>
              <a:gd name="connsiteY4" fmla="*/ 442949 h 4701194"/>
              <a:gd name="connsiteX0" fmla="*/ 0 w 12039775"/>
              <a:gd name="connsiteY0" fmla="*/ 449895 h 4701194"/>
              <a:gd name="connsiteX1" fmla="*/ 12039775 w 12039775"/>
              <a:gd name="connsiteY1" fmla="*/ 0 h 4701194"/>
              <a:gd name="connsiteX2" fmla="*/ 12029978 w 12039775"/>
              <a:gd name="connsiteY2" fmla="*/ 4701194 h 4701194"/>
              <a:gd name="connsiteX3" fmla="*/ 23146 w 12039775"/>
              <a:gd name="connsiteY3" fmla="*/ 4652570 h 4701194"/>
              <a:gd name="connsiteX4" fmla="*/ 0 w 12039775"/>
              <a:gd name="connsiteY4" fmla="*/ 449895 h 4701194"/>
              <a:gd name="connsiteX0" fmla="*/ 0 w 12039775"/>
              <a:gd name="connsiteY0" fmla="*/ 449895 h 4701194"/>
              <a:gd name="connsiteX1" fmla="*/ 12039775 w 12039775"/>
              <a:gd name="connsiteY1" fmla="*/ 0 h 4701194"/>
              <a:gd name="connsiteX2" fmla="*/ 12029978 w 12039775"/>
              <a:gd name="connsiteY2" fmla="*/ 4701194 h 4701194"/>
              <a:gd name="connsiteX3" fmla="*/ 0 w 12039775"/>
              <a:gd name="connsiteY3" fmla="*/ 4652570 h 4701194"/>
              <a:gd name="connsiteX4" fmla="*/ 0 w 12039775"/>
              <a:gd name="connsiteY4" fmla="*/ 449895 h 4701194"/>
              <a:gd name="connsiteX0" fmla="*/ 0 w 12030032"/>
              <a:gd name="connsiteY0" fmla="*/ 442949 h 4694248"/>
              <a:gd name="connsiteX1" fmla="*/ 11893183 w 12030032"/>
              <a:gd name="connsiteY1" fmla="*/ 0 h 4694248"/>
              <a:gd name="connsiteX2" fmla="*/ 12029978 w 12030032"/>
              <a:gd name="connsiteY2" fmla="*/ 4694248 h 4694248"/>
              <a:gd name="connsiteX3" fmla="*/ 0 w 12030032"/>
              <a:gd name="connsiteY3" fmla="*/ 4645624 h 4694248"/>
              <a:gd name="connsiteX4" fmla="*/ 0 w 12030032"/>
              <a:gd name="connsiteY4" fmla="*/ 442949 h 4694248"/>
              <a:gd name="connsiteX0" fmla="*/ 0 w 11893183"/>
              <a:gd name="connsiteY0" fmla="*/ 442949 h 4645624"/>
              <a:gd name="connsiteX1" fmla="*/ 11893183 w 11893183"/>
              <a:gd name="connsiteY1" fmla="*/ 0 h 4645624"/>
              <a:gd name="connsiteX2" fmla="*/ 11891102 w 11893183"/>
              <a:gd name="connsiteY2" fmla="*/ 4645624 h 4645624"/>
              <a:gd name="connsiteX3" fmla="*/ 0 w 11893183"/>
              <a:gd name="connsiteY3" fmla="*/ 4645624 h 4645624"/>
              <a:gd name="connsiteX4" fmla="*/ 0 w 11893183"/>
              <a:gd name="connsiteY4" fmla="*/ 442949 h 46456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3183" h="4645624">
                <a:moveTo>
                  <a:pt x="0" y="442949"/>
                </a:moveTo>
                <a:lnTo>
                  <a:pt x="11893183" y="0"/>
                </a:lnTo>
                <a:cubicBezTo>
                  <a:pt x="11889917" y="1567065"/>
                  <a:pt x="11894368" y="3078559"/>
                  <a:pt x="11891102" y="4645624"/>
                </a:cubicBezTo>
                <a:lnTo>
                  <a:pt x="0" y="4645624"/>
                </a:lnTo>
                <a:lnTo>
                  <a:pt x="0" y="442949"/>
                </a:lnTo>
                <a:close/>
              </a:path>
            </a:pathLst>
          </a:custGeom>
          <a:solidFill>
            <a:srgbClr val="29618D">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CD878-7BEE-1744-B14D-6D349D2F9855}"/>
              </a:ext>
            </a:extLst>
          </p:cNvPr>
          <p:cNvSpPr>
            <a:spLocks noGrp="1"/>
          </p:cNvSpPr>
          <p:nvPr>
            <p:ph type="title"/>
          </p:nvPr>
        </p:nvSpPr>
        <p:spPr>
          <a:xfrm>
            <a:off x="733541" y="2846708"/>
            <a:ext cx="8439336" cy="3113843"/>
          </a:xfrm>
        </p:spPr>
        <p:txBody>
          <a:bodyPr>
            <a:normAutofit/>
          </a:bodyPr>
          <a:lstStyle>
            <a:lvl1pPr>
              <a:lnSpc>
                <a:spcPct val="100000"/>
              </a:lnSpc>
              <a:defRPr sz="6600">
                <a:solidFill>
                  <a:schemeClr val="bg1"/>
                </a:solidFill>
              </a:defRPr>
            </a:lvl1pPr>
          </a:lstStyle>
          <a:p>
            <a:r>
              <a:rPr lang="en-US" dirty="0"/>
              <a:t>Click to edit Master title style</a:t>
            </a:r>
          </a:p>
        </p:txBody>
      </p:sp>
      <p:pic>
        <p:nvPicPr>
          <p:cNvPr id="11" name="Picture 10">
            <a:extLst>
              <a:ext uri="{FF2B5EF4-FFF2-40B4-BE49-F238E27FC236}">
                <a16:creationId xmlns:a16="http://schemas.microsoft.com/office/drawing/2014/main" id="{2EAAD6EE-57B9-8D4E-8465-55A1B10C9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53690" y="5299446"/>
            <a:ext cx="1204769" cy="1144863"/>
          </a:xfrm>
          <a:prstGeom prst="rect">
            <a:avLst/>
          </a:prstGeom>
        </p:spPr>
      </p:pic>
    </p:spTree>
    <p:extLst>
      <p:ext uri="{BB962C8B-B14F-4D97-AF65-F5344CB8AC3E}">
        <p14:creationId xmlns:p14="http://schemas.microsoft.com/office/powerpoint/2010/main" val="3650112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2D707-E1E6-D34E-9449-1685D2F0B652}"/>
              </a:ext>
            </a:extLst>
          </p:cNvPr>
          <p:cNvSpPr>
            <a:spLocks noGrp="1"/>
          </p:cNvSpPr>
          <p:nvPr>
            <p:ph type="title"/>
          </p:nvPr>
        </p:nvSpPr>
        <p:spPr>
          <a:xfrm>
            <a:off x="1702035" y="221673"/>
            <a:ext cx="9839477" cy="1222872"/>
          </a:xfrm>
        </p:spPr>
        <p:txBody>
          <a:bodyPr/>
          <a:lstStyle>
            <a:lvl1pPr>
              <a:defRPr>
                <a:solidFill>
                  <a:srgbClr val="00833D"/>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DCABBA90-F691-9E49-A794-A7458A321723}"/>
              </a:ext>
            </a:extLst>
          </p:cNvPr>
          <p:cNvSpPr>
            <a:spLocks noGrp="1"/>
          </p:cNvSpPr>
          <p:nvPr>
            <p:ph sz="half" idx="2"/>
          </p:nvPr>
        </p:nvSpPr>
        <p:spPr>
          <a:xfrm>
            <a:off x="1702035" y="1825624"/>
            <a:ext cx="8970313" cy="46721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7" name="Graphic 26">
            <a:extLst>
              <a:ext uri="{FF2B5EF4-FFF2-40B4-BE49-F238E27FC236}">
                <a16:creationId xmlns:a16="http://schemas.microsoft.com/office/drawing/2014/main" id="{60C454E9-28B7-0946-8BE9-9D4C623500A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8750" y="2724150"/>
            <a:ext cx="1714500" cy="1409700"/>
          </a:xfrm>
          <a:prstGeom prst="rect">
            <a:avLst/>
          </a:prstGeom>
        </p:spPr>
      </p:pic>
      <p:pic>
        <p:nvPicPr>
          <p:cNvPr id="45" name="Picture 44" descr="A blackboard sign next to it&#10;&#10;Description automatically generated">
            <a:extLst>
              <a:ext uri="{FF2B5EF4-FFF2-40B4-BE49-F238E27FC236}">
                <a16:creationId xmlns:a16="http://schemas.microsoft.com/office/drawing/2014/main" id="{52C42790-2BD4-AE48-A584-1391D1DDDE9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r="49124"/>
          <a:stretch/>
        </p:blipFill>
        <p:spPr>
          <a:xfrm>
            <a:off x="-27984" y="-15902"/>
            <a:ext cx="1458939" cy="6925586"/>
          </a:xfrm>
          <a:prstGeom prst="rect">
            <a:avLst/>
          </a:prstGeom>
        </p:spPr>
      </p:pic>
      <p:pic>
        <p:nvPicPr>
          <p:cNvPr id="5" name="Graphic 4">
            <a:extLst>
              <a:ext uri="{FF2B5EF4-FFF2-40B4-BE49-F238E27FC236}">
                <a16:creationId xmlns:a16="http://schemas.microsoft.com/office/drawing/2014/main" id="{0AA610CD-8EAA-344F-9D01-B7D55324F6E3}"/>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672348" y="5264706"/>
            <a:ext cx="1371621" cy="1371621"/>
          </a:xfrm>
          <a:prstGeom prst="rect">
            <a:avLst/>
          </a:prstGeom>
        </p:spPr>
      </p:pic>
    </p:spTree>
    <p:extLst>
      <p:ext uri="{BB962C8B-B14F-4D97-AF65-F5344CB8AC3E}">
        <p14:creationId xmlns:p14="http://schemas.microsoft.com/office/powerpoint/2010/main" val="4166763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2D707-E1E6-D34E-9449-1685D2F0B652}"/>
              </a:ext>
            </a:extLst>
          </p:cNvPr>
          <p:cNvSpPr>
            <a:spLocks noGrp="1"/>
          </p:cNvSpPr>
          <p:nvPr>
            <p:ph type="title"/>
          </p:nvPr>
        </p:nvSpPr>
        <p:spPr>
          <a:xfrm>
            <a:off x="3263206" y="221673"/>
            <a:ext cx="8540867" cy="1222872"/>
          </a:xfrm>
        </p:spPr>
        <p:txBody>
          <a:bodyPr/>
          <a:lstStyle>
            <a:lvl1pPr>
              <a:defRPr>
                <a:solidFill>
                  <a:srgbClr val="29618D"/>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DCABBA90-F691-9E49-A794-A7458A321723}"/>
              </a:ext>
            </a:extLst>
          </p:cNvPr>
          <p:cNvSpPr>
            <a:spLocks noGrp="1"/>
          </p:cNvSpPr>
          <p:nvPr>
            <p:ph sz="half" idx="2"/>
          </p:nvPr>
        </p:nvSpPr>
        <p:spPr>
          <a:xfrm>
            <a:off x="3263206" y="1825624"/>
            <a:ext cx="8540867" cy="467215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7" name="Graphic 26">
            <a:extLst>
              <a:ext uri="{FF2B5EF4-FFF2-40B4-BE49-F238E27FC236}">
                <a16:creationId xmlns:a16="http://schemas.microsoft.com/office/drawing/2014/main" id="{60C454E9-28B7-0946-8BE9-9D4C623500A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38750" y="2724150"/>
            <a:ext cx="1714500" cy="1409700"/>
          </a:xfrm>
          <a:prstGeom prst="rect">
            <a:avLst/>
          </a:prstGeom>
        </p:spPr>
      </p:pic>
      <p:pic>
        <p:nvPicPr>
          <p:cNvPr id="5" name="Picture 4" descr="A blackboard sign next to it&#10;&#10;Description automatically generated">
            <a:extLst>
              <a:ext uri="{FF2B5EF4-FFF2-40B4-BE49-F238E27FC236}">
                <a16:creationId xmlns:a16="http://schemas.microsoft.com/office/drawing/2014/main" id="{81FC2EED-AF02-8444-948A-CA44EB5908B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855" y="-23853"/>
            <a:ext cx="2870915" cy="6933530"/>
          </a:xfrm>
          <a:prstGeom prst="rect">
            <a:avLst/>
          </a:prstGeom>
        </p:spPr>
      </p:pic>
    </p:spTree>
    <p:extLst>
      <p:ext uri="{BB962C8B-B14F-4D97-AF65-F5344CB8AC3E}">
        <p14:creationId xmlns:p14="http://schemas.microsoft.com/office/powerpoint/2010/main" val="1104371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114A3-9314-E84C-AA07-776765F3F3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AE58A7-0EC1-F040-A6F1-31E77DC50B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3E515F-30E0-4748-B77C-03C884F2E217}"/>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AF559911-00BE-9F44-8A0D-49C0A063F0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185E51-3DC0-F249-8934-A566EBF244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E715823-9DE4-3349-9180-5CC102077713}"/>
              </a:ext>
            </a:extLst>
          </p:cNvPr>
          <p:cNvSpPr>
            <a:spLocks noGrp="1"/>
          </p:cNvSpPr>
          <p:nvPr>
            <p:ph type="dt" sz="half" idx="10"/>
          </p:nvPr>
        </p:nvSpPr>
        <p:spPr/>
        <p:txBody>
          <a:bodyPr/>
          <a:lstStyle/>
          <a:p>
            <a:fld id="{7AA675B4-D673-6A41-9C62-85DEFA649434}" type="datetimeFigureOut">
              <a:rPr lang="en-US" smtClean="0"/>
              <a:t>3/13/2020</a:t>
            </a:fld>
            <a:endParaRPr lang="en-US"/>
          </a:p>
        </p:txBody>
      </p:sp>
      <p:sp>
        <p:nvSpPr>
          <p:cNvPr id="8" name="Footer Placeholder 7">
            <a:extLst>
              <a:ext uri="{FF2B5EF4-FFF2-40B4-BE49-F238E27FC236}">
                <a16:creationId xmlns:a16="http://schemas.microsoft.com/office/drawing/2014/main" id="{002E5828-5787-A545-8A79-E7ED09C6B8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316BEB7-A6E2-8A42-A47B-8335D608DB02}"/>
              </a:ext>
            </a:extLst>
          </p:cNvPr>
          <p:cNvSpPr>
            <a:spLocks noGrp="1"/>
          </p:cNvSpPr>
          <p:nvPr>
            <p:ph type="sldNum" sz="quarter" idx="12"/>
          </p:nvPr>
        </p:nvSpPr>
        <p:spPr/>
        <p:txBody>
          <a:bodyPr/>
          <a:lstStyle/>
          <a:p>
            <a:fld id="{780F94D4-C779-664B-B469-83E50B323997}" type="slidenum">
              <a:rPr lang="en-US" smtClean="0"/>
              <a:t>‹#›</a:t>
            </a:fld>
            <a:endParaRPr lang="en-US"/>
          </a:p>
        </p:txBody>
      </p:sp>
    </p:spTree>
    <p:extLst>
      <p:ext uri="{BB962C8B-B14F-4D97-AF65-F5344CB8AC3E}">
        <p14:creationId xmlns:p14="http://schemas.microsoft.com/office/powerpoint/2010/main" val="2883486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CBB8EE-39CA-6D43-B262-496373400D8F}"/>
              </a:ext>
            </a:extLst>
          </p:cNvPr>
          <p:cNvSpPr/>
          <p:nvPr userDrawn="1"/>
        </p:nvSpPr>
        <p:spPr>
          <a:xfrm>
            <a:off x="0" y="0"/>
            <a:ext cx="12192000" cy="6858000"/>
          </a:xfrm>
          <a:prstGeom prst="rect">
            <a:avLst/>
          </a:prstGeom>
          <a:solidFill>
            <a:srgbClr val="296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CD878-7BEE-1744-B14D-6D349D2F9855}"/>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9BEBFB21-A2A2-444D-838A-A132EB878710}"/>
              </a:ext>
            </a:extLst>
          </p:cNvPr>
          <p:cNvSpPr>
            <a:spLocks noGrp="1"/>
          </p:cNvSpPr>
          <p:nvPr>
            <p:ph type="body" sz="quarter" idx="10"/>
          </p:nvPr>
        </p:nvSpPr>
        <p:spPr>
          <a:xfrm>
            <a:off x="838200" y="1358900"/>
            <a:ext cx="10725150" cy="4495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2522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pic>
        <p:nvPicPr>
          <p:cNvPr id="4" name="Picture 3" descr="A blackboard sign with graffiti&#10;&#10;Description automatically generated">
            <a:extLst>
              <a:ext uri="{FF2B5EF4-FFF2-40B4-BE49-F238E27FC236}">
                <a16:creationId xmlns:a16="http://schemas.microsoft.com/office/drawing/2014/main" id="{C4E84E56-AF7C-CE4A-9110-DB7B3F3D26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 t="2841" r="-3" b="2841"/>
          <a:stretch/>
        </p:blipFill>
        <p:spPr>
          <a:xfrm>
            <a:off x="0" y="0"/>
            <a:ext cx="12192000" cy="6858000"/>
          </a:xfrm>
          <a:prstGeom prst="rect">
            <a:avLst/>
          </a:prstGeom>
        </p:spPr>
      </p:pic>
      <p:sp>
        <p:nvSpPr>
          <p:cNvPr id="2" name="Title 1">
            <a:extLst>
              <a:ext uri="{FF2B5EF4-FFF2-40B4-BE49-F238E27FC236}">
                <a16:creationId xmlns:a16="http://schemas.microsoft.com/office/drawing/2014/main" id="{F4BCD878-7BEE-1744-B14D-6D349D2F9855}"/>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9BEBFB21-A2A2-444D-838A-A132EB878710}"/>
              </a:ext>
            </a:extLst>
          </p:cNvPr>
          <p:cNvSpPr>
            <a:spLocks noGrp="1"/>
          </p:cNvSpPr>
          <p:nvPr>
            <p:ph type="body" sz="quarter" idx="10"/>
          </p:nvPr>
        </p:nvSpPr>
        <p:spPr>
          <a:xfrm>
            <a:off x="838200" y="1358900"/>
            <a:ext cx="10725150" cy="4495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070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pic>
        <p:nvPicPr>
          <p:cNvPr id="4" name="Picture 3" descr="A blackboard sign with graffiti&#10;&#10;Description automatically generated">
            <a:extLst>
              <a:ext uri="{FF2B5EF4-FFF2-40B4-BE49-F238E27FC236}">
                <a16:creationId xmlns:a16="http://schemas.microsoft.com/office/drawing/2014/main" id="{C4E84E56-AF7C-CE4A-9110-DB7B3F3D26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 t="2841" r="-3" b="80341"/>
          <a:stretch/>
        </p:blipFill>
        <p:spPr>
          <a:xfrm>
            <a:off x="0" y="0"/>
            <a:ext cx="12192000" cy="1222872"/>
          </a:xfrm>
          <a:prstGeom prst="rect">
            <a:avLst/>
          </a:prstGeom>
        </p:spPr>
      </p:pic>
      <p:sp>
        <p:nvSpPr>
          <p:cNvPr id="2" name="Title 1">
            <a:extLst>
              <a:ext uri="{FF2B5EF4-FFF2-40B4-BE49-F238E27FC236}">
                <a16:creationId xmlns:a16="http://schemas.microsoft.com/office/drawing/2014/main" id="{F4BCD878-7BEE-1744-B14D-6D349D2F9855}"/>
              </a:ext>
            </a:extLst>
          </p:cNvPr>
          <p:cNvSpPr>
            <a:spLocks noGrp="1"/>
          </p:cNvSpPr>
          <p:nvPr>
            <p:ph type="title"/>
          </p:nvPr>
        </p:nvSpPr>
        <p:spPr>
          <a:xfrm>
            <a:off x="838200" y="0"/>
            <a:ext cx="10724919" cy="1222872"/>
          </a:xfrm>
        </p:spPr>
        <p:txBody>
          <a:bodyPr/>
          <a:lstStyle>
            <a:lvl1pPr algn="ctr">
              <a:lnSpc>
                <a:spcPct val="100000"/>
              </a:lnSpc>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81000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CBB8EE-39CA-6D43-B262-496373400D8F}"/>
              </a:ext>
            </a:extLst>
          </p:cNvPr>
          <p:cNvSpPr/>
          <p:nvPr userDrawn="1"/>
        </p:nvSpPr>
        <p:spPr>
          <a:xfrm>
            <a:off x="0" y="0"/>
            <a:ext cx="12192000" cy="6858000"/>
          </a:xfrm>
          <a:prstGeom prst="rect">
            <a:avLst/>
          </a:prstGeom>
          <a:solidFill>
            <a:srgbClr val="3384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BCD878-7BEE-1744-B14D-6D349D2F9855}"/>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9BEBFB21-A2A2-444D-838A-A132EB878710}"/>
              </a:ext>
            </a:extLst>
          </p:cNvPr>
          <p:cNvSpPr>
            <a:spLocks noGrp="1"/>
          </p:cNvSpPr>
          <p:nvPr>
            <p:ph type="body" sz="quarter" idx="10"/>
          </p:nvPr>
        </p:nvSpPr>
        <p:spPr>
          <a:xfrm>
            <a:off x="838200" y="1358900"/>
            <a:ext cx="10725150" cy="4495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8119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1986FB-9389-F643-ACC6-73DFAA4E573E}"/>
              </a:ext>
            </a:extLst>
          </p:cNvPr>
          <p:cNvSpPr>
            <a:spLocks noGrp="1"/>
          </p:cNvSpPr>
          <p:nvPr>
            <p:ph type="title"/>
          </p:nvPr>
        </p:nvSpPr>
        <p:spPr>
          <a:xfrm>
            <a:off x="838200" y="0"/>
            <a:ext cx="10724919" cy="122287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02E93A3-72BE-1F4C-B5C2-4E033248EE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5D2163-5B1D-F443-84C8-86934BF41B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AA675B4-D673-6A41-9C62-85DEFA649434}" type="datetimeFigureOut">
              <a:rPr lang="en-US" smtClean="0"/>
              <a:pPr/>
              <a:t>3/13/2020</a:t>
            </a:fld>
            <a:endParaRPr lang="en-US"/>
          </a:p>
        </p:txBody>
      </p:sp>
      <p:sp>
        <p:nvSpPr>
          <p:cNvPr id="5" name="Footer Placeholder 4">
            <a:extLst>
              <a:ext uri="{FF2B5EF4-FFF2-40B4-BE49-F238E27FC236}">
                <a16:creationId xmlns:a16="http://schemas.microsoft.com/office/drawing/2014/main" id="{824BE30E-2248-E847-8AC3-FBDBD31D64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19D1D6DA-5A9D-884A-8371-7A55516436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80F94D4-C779-664B-B469-83E50B323997}" type="slidenum">
              <a:rPr lang="en-US" smtClean="0"/>
              <a:pPr/>
              <a:t>‹#›</a:t>
            </a:fld>
            <a:endParaRPr lang="en-US"/>
          </a:p>
        </p:txBody>
      </p:sp>
    </p:spTree>
    <p:extLst>
      <p:ext uri="{BB962C8B-B14F-4D97-AF65-F5344CB8AC3E}">
        <p14:creationId xmlns:p14="http://schemas.microsoft.com/office/powerpoint/2010/main" val="2827057115"/>
      </p:ext>
    </p:extLst>
  </p:cSld>
  <p:clrMap bg1="lt1" tx1="dk1" bg2="lt2" tx2="dk2" accent1="accent1" accent2="accent2" accent3="accent3" accent4="accent4" accent5="accent5" accent6="accent6" hlink="hlink" folHlink="folHlink"/>
  <p:sldLayoutIdLst>
    <p:sldLayoutId id="2147483682" r:id="rId1"/>
    <p:sldLayoutId id="2147483695" r:id="rId2"/>
    <p:sldLayoutId id="2147483683" r:id="rId3"/>
    <p:sldLayoutId id="2147483691" r:id="rId4"/>
    <p:sldLayoutId id="2147483684" r:id="rId5"/>
    <p:sldLayoutId id="2147483685" r:id="rId6"/>
    <p:sldLayoutId id="2147483694" r:id="rId7"/>
    <p:sldLayoutId id="2147483696" r:id="rId8"/>
    <p:sldLayoutId id="2147483693" r:id="rId9"/>
    <p:sldLayoutId id="2147483692" r:id="rId10"/>
    <p:sldLayoutId id="2147483686" r:id="rId11"/>
    <p:sldLayoutId id="2147483687" r:id="rId12"/>
  </p:sldLayoutIdLst>
  <p:txStyles>
    <p:titleStyle>
      <a:lvl1pPr algn="l" defTabSz="914400" rtl="0" eaLnBrk="1" latinLnBrk="0" hangingPunct="1">
        <a:lnSpc>
          <a:spcPct val="90000"/>
        </a:lnSpc>
        <a:spcBef>
          <a:spcPct val="0"/>
        </a:spcBef>
        <a:buNone/>
        <a:defRPr sz="4000" b="1" kern="1200">
          <a:solidFill>
            <a:srgbClr val="29618D"/>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sv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46.png"/><Relationship Id="rId5" Type="http://schemas.openxmlformats.org/officeDocument/2006/relationships/image" Target="../media/image45.emf"/><Relationship Id="rId4" Type="http://schemas.openxmlformats.org/officeDocument/2006/relationships/image" Target="../media/image44.svg"/></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1.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22.sv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image" Target="../media/image53.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55.svg"/></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30.sv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4054C6-40FC-824C-90A2-D0763F0D8670}"/>
              </a:ext>
            </a:extLst>
          </p:cNvPr>
          <p:cNvSpPr>
            <a:spLocks noGrp="1"/>
          </p:cNvSpPr>
          <p:nvPr>
            <p:ph type="title"/>
          </p:nvPr>
        </p:nvSpPr>
        <p:spPr>
          <a:xfrm>
            <a:off x="831850" y="1227979"/>
            <a:ext cx="10515600" cy="2852737"/>
          </a:xfrm>
        </p:spPr>
        <p:txBody>
          <a:bodyPr/>
          <a:lstStyle/>
          <a:p>
            <a:r>
              <a:rPr lang="en-US" dirty="0"/>
              <a:t>TRS-</a:t>
            </a:r>
            <a:r>
              <a:rPr lang="en-US" dirty="0" err="1"/>
              <a:t>ActiveCare</a:t>
            </a:r>
            <a:r>
              <a:rPr lang="en-US" dirty="0"/>
              <a:t> </a:t>
            </a:r>
            <a:br>
              <a:rPr lang="en-US" dirty="0"/>
            </a:br>
            <a:r>
              <a:rPr lang="en-US" dirty="0"/>
              <a:t>District Leader Toolkit</a:t>
            </a:r>
          </a:p>
        </p:txBody>
      </p:sp>
      <p:sp>
        <p:nvSpPr>
          <p:cNvPr id="4" name="Text Placeholder 3">
            <a:extLst>
              <a:ext uri="{FF2B5EF4-FFF2-40B4-BE49-F238E27FC236}">
                <a16:creationId xmlns:a16="http://schemas.microsoft.com/office/drawing/2014/main" id="{1545D1DD-F135-A54D-9A3D-BB3A19757E04}"/>
              </a:ext>
            </a:extLst>
          </p:cNvPr>
          <p:cNvSpPr>
            <a:spLocks noGrp="1"/>
          </p:cNvSpPr>
          <p:nvPr>
            <p:ph type="body" idx="1"/>
          </p:nvPr>
        </p:nvSpPr>
        <p:spPr/>
        <p:txBody>
          <a:bodyPr/>
          <a:lstStyle/>
          <a:p>
            <a:r>
              <a:rPr lang="en-US" dirty="0"/>
              <a:t>March 2020</a:t>
            </a:r>
          </a:p>
        </p:txBody>
      </p:sp>
    </p:spTree>
    <p:extLst>
      <p:ext uri="{BB962C8B-B14F-4D97-AF65-F5344CB8AC3E}">
        <p14:creationId xmlns:p14="http://schemas.microsoft.com/office/powerpoint/2010/main" val="579722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7AB63794-10C8-472E-99BC-3B4BF4DEA4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5087" y="1771965"/>
            <a:ext cx="7500938" cy="4369916"/>
          </a:xfrm>
          <a:prstGeom prst="rect">
            <a:avLst/>
          </a:prstGeom>
        </p:spPr>
      </p:pic>
      <p:sp>
        <p:nvSpPr>
          <p:cNvPr id="2" name="Title 1">
            <a:extLst>
              <a:ext uri="{FF2B5EF4-FFF2-40B4-BE49-F238E27FC236}">
                <a16:creationId xmlns:a16="http://schemas.microsoft.com/office/drawing/2014/main" id="{4BE556D3-5BD9-4B2A-9039-A905EE507EE8}"/>
              </a:ext>
            </a:extLst>
          </p:cNvPr>
          <p:cNvSpPr>
            <a:spLocks noGrp="1"/>
          </p:cNvSpPr>
          <p:nvPr>
            <p:ph type="title"/>
          </p:nvPr>
        </p:nvSpPr>
        <p:spPr>
          <a:xfrm>
            <a:off x="0" y="0"/>
            <a:ext cx="12192000" cy="1222872"/>
          </a:xfrm>
        </p:spPr>
        <p:txBody>
          <a:bodyPr/>
          <a:lstStyle/>
          <a:p>
            <a:r>
              <a:rPr lang="en-US" b="1" dirty="0"/>
              <a:t>Volatility Can Be Significant</a:t>
            </a:r>
          </a:p>
        </p:txBody>
      </p:sp>
      <p:sp>
        <p:nvSpPr>
          <p:cNvPr id="4" name="Slide Number Placeholder 3">
            <a:extLst>
              <a:ext uri="{FF2B5EF4-FFF2-40B4-BE49-F238E27FC236}">
                <a16:creationId xmlns:a16="http://schemas.microsoft.com/office/drawing/2014/main" id="{58AA57F1-FD3F-4D56-9857-A769D88E2E6F}"/>
              </a:ext>
            </a:extLst>
          </p:cNvPr>
          <p:cNvSpPr>
            <a:spLocks noGrp="1"/>
          </p:cNvSpPr>
          <p:nvPr>
            <p:ph type="sldNum" sz="quarter" idx="4294967295"/>
          </p:nvPr>
        </p:nvSpPr>
        <p:spPr>
          <a:xfrm>
            <a:off x="9448800" y="6356350"/>
            <a:ext cx="2743200" cy="365125"/>
          </a:xfrm>
        </p:spPr>
        <p:txBody>
          <a:bodyPr/>
          <a:lstStyle/>
          <a:p>
            <a:fld id="{85EA47E5-AC31-4FC6-97AC-BCE072676834}" type="slidenum">
              <a:rPr lang="en-US" smtClean="0"/>
              <a:t>10</a:t>
            </a:fld>
            <a:endParaRPr lang="en-US"/>
          </a:p>
        </p:txBody>
      </p:sp>
      <p:sp>
        <p:nvSpPr>
          <p:cNvPr id="6" name="TextBox 5">
            <a:extLst>
              <a:ext uri="{FF2B5EF4-FFF2-40B4-BE49-F238E27FC236}">
                <a16:creationId xmlns:a16="http://schemas.microsoft.com/office/drawing/2014/main" id="{8F2969A9-A60C-4FF8-BBA5-004E08A639C9}"/>
              </a:ext>
            </a:extLst>
          </p:cNvPr>
          <p:cNvSpPr txBox="1"/>
          <p:nvPr/>
        </p:nvSpPr>
        <p:spPr>
          <a:xfrm>
            <a:off x="1939145" y="1348709"/>
            <a:ext cx="8313711" cy="400110"/>
          </a:xfrm>
          <a:prstGeom prst="rect">
            <a:avLst/>
          </a:prstGeom>
          <a:noFill/>
        </p:spPr>
        <p:txBody>
          <a:bodyPr wrap="square" rtlCol="0">
            <a:spAutoFit/>
          </a:bodyPr>
          <a:lstStyle/>
          <a:p>
            <a:pPr algn="ctr"/>
            <a:r>
              <a:rPr lang="en-US" sz="2000" b="1" dirty="0"/>
              <a:t>Medical Claims Vary Significantly Each Year at </a:t>
            </a:r>
            <a:r>
              <a:rPr lang="en-US" sz="2000" b="1" dirty="0">
                <a:solidFill>
                  <a:schemeClr val="accent2"/>
                </a:solidFill>
              </a:rPr>
              <a:t>Individual Districts </a:t>
            </a:r>
          </a:p>
        </p:txBody>
      </p:sp>
      <p:sp>
        <p:nvSpPr>
          <p:cNvPr id="8" name="TextBox 7">
            <a:extLst>
              <a:ext uri="{FF2B5EF4-FFF2-40B4-BE49-F238E27FC236}">
                <a16:creationId xmlns:a16="http://schemas.microsoft.com/office/drawing/2014/main" id="{7B48A92B-D6F4-4CEB-AD85-DC7992C83F37}"/>
              </a:ext>
            </a:extLst>
          </p:cNvPr>
          <p:cNvSpPr txBox="1"/>
          <p:nvPr/>
        </p:nvSpPr>
        <p:spPr>
          <a:xfrm>
            <a:off x="1460938" y="6136700"/>
            <a:ext cx="9270124" cy="584775"/>
          </a:xfrm>
          <a:prstGeom prst="rect">
            <a:avLst/>
          </a:prstGeom>
          <a:noFill/>
        </p:spPr>
        <p:txBody>
          <a:bodyPr wrap="square" rtlCol="0">
            <a:spAutoFit/>
          </a:bodyPr>
          <a:lstStyle/>
          <a:p>
            <a:r>
              <a:rPr lang="en-US" sz="1600" i="1" dirty="0">
                <a:solidFill>
                  <a:srgbClr val="AFABAB"/>
                </a:solidFill>
                <a:latin typeface="Arial" panose="020B0604020202020204" pitchFamily="34" charset="0"/>
                <a:cs typeface="Arial" panose="020B0604020202020204" pitchFamily="34" charset="0"/>
              </a:rPr>
              <a:t>Notes: Medical only; excludes HMO enrollment; 2019 does not include December medical claims; 68 districts randomly sampled among those with data for all five years. Based on allowed amounts.</a:t>
            </a:r>
          </a:p>
        </p:txBody>
      </p:sp>
      <p:sp>
        <p:nvSpPr>
          <p:cNvPr id="12" name="TextBox 11">
            <a:extLst>
              <a:ext uri="{FF2B5EF4-FFF2-40B4-BE49-F238E27FC236}">
                <a16:creationId xmlns:a16="http://schemas.microsoft.com/office/drawing/2014/main" id="{14593563-A694-4AE0-B703-54580874AA86}"/>
              </a:ext>
            </a:extLst>
          </p:cNvPr>
          <p:cNvSpPr txBox="1"/>
          <p:nvPr/>
        </p:nvSpPr>
        <p:spPr>
          <a:xfrm>
            <a:off x="997195" y="1983937"/>
            <a:ext cx="1434238" cy="584775"/>
          </a:xfrm>
          <a:prstGeom prst="rect">
            <a:avLst/>
          </a:prstGeom>
          <a:noFill/>
        </p:spPr>
        <p:txBody>
          <a:bodyPr wrap="square" rtlCol="0">
            <a:spAutoFit/>
          </a:bodyPr>
          <a:lstStyle/>
          <a:p>
            <a:pPr algn="r"/>
            <a:r>
              <a:rPr lang="en-US" sz="1600" i="1" dirty="0">
                <a:solidFill>
                  <a:srgbClr val="696969"/>
                </a:solidFill>
                <a:latin typeface="Arial" panose="020B0604020202020204" pitchFamily="34" charset="0"/>
                <a:cs typeface="Arial" panose="020B0604020202020204" pitchFamily="34" charset="0"/>
              </a:rPr>
              <a:t>Cost per Employee</a:t>
            </a:r>
          </a:p>
        </p:txBody>
      </p:sp>
    </p:spTree>
    <p:extLst>
      <p:ext uri="{BB962C8B-B14F-4D97-AF65-F5344CB8AC3E}">
        <p14:creationId xmlns:p14="http://schemas.microsoft.com/office/powerpoint/2010/main" val="39917852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3541" y="2846708"/>
            <a:ext cx="9138428" cy="3113843"/>
          </a:xfrm>
        </p:spPr>
        <p:txBody>
          <a:bodyPr/>
          <a:lstStyle/>
          <a:p>
            <a:r>
              <a:rPr lang="en-US" sz="6600" b="1" dirty="0"/>
              <a:t>How </a:t>
            </a:r>
            <a:r>
              <a:rPr lang="en-US" sz="6600" b="1" dirty="0" err="1"/>
              <a:t>TRS-ActiveCare</a:t>
            </a:r>
            <a:r>
              <a:rPr lang="en-US" sz="6600" b="1" dirty="0"/>
              <a:t> Compares</a:t>
            </a:r>
          </a:p>
        </p:txBody>
      </p:sp>
    </p:spTree>
    <p:extLst>
      <p:ext uri="{BB962C8B-B14F-4D97-AF65-F5344CB8AC3E}">
        <p14:creationId xmlns:p14="http://schemas.microsoft.com/office/powerpoint/2010/main" val="123172312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A8995-9EE0-4BBF-8B9F-2C4889FE9242}"/>
              </a:ext>
            </a:extLst>
          </p:cNvPr>
          <p:cNvSpPr>
            <a:spLocks noGrp="1"/>
          </p:cNvSpPr>
          <p:nvPr>
            <p:ph type="title"/>
          </p:nvPr>
        </p:nvSpPr>
        <p:spPr/>
        <p:txBody>
          <a:bodyPr>
            <a:normAutofit/>
          </a:bodyPr>
          <a:lstStyle/>
          <a:p>
            <a:r>
              <a:rPr lang="en-US" sz="4000" b="1" dirty="0"/>
              <a:t>Education: Contribution Comparison</a:t>
            </a:r>
          </a:p>
        </p:txBody>
      </p:sp>
      <p:sp>
        <p:nvSpPr>
          <p:cNvPr id="4" name="Slide Number Placeholder 3">
            <a:extLst>
              <a:ext uri="{FF2B5EF4-FFF2-40B4-BE49-F238E27FC236}">
                <a16:creationId xmlns:a16="http://schemas.microsoft.com/office/drawing/2014/main" id="{616F3806-2B71-4E92-B48D-885CF9A3A1DC}"/>
              </a:ext>
            </a:extLst>
          </p:cNvPr>
          <p:cNvSpPr>
            <a:spLocks noGrp="1"/>
          </p:cNvSpPr>
          <p:nvPr>
            <p:ph type="sldNum" sz="quarter" idx="4294967295"/>
          </p:nvPr>
        </p:nvSpPr>
        <p:spPr>
          <a:xfrm>
            <a:off x="9448800" y="6356350"/>
            <a:ext cx="2743200" cy="365125"/>
          </a:xfrm>
        </p:spPr>
        <p:txBody>
          <a:bodyPr/>
          <a:lstStyle/>
          <a:p>
            <a:fld id="{EBB06CB8-09CA-444F-B64E-B134B812EDE5}" type="slidenum">
              <a:rPr lang="en-US" smtClean="0"/>
              <a:t>12</a:t>
            </a:fld>
            <a:endParaRPr lang="en-US" dirty="0"/>
          </a:p>
        </p:txBody>
      </p:sp>
      <p:sp>
        <p:nvSpPr>
          <p:cNvPr id="5" name="TextBox 4">
            <a:extLst>
              <a:ext uri="{FF2B5EF4-FFF2-40B4-BE49-F238E27FC236}">
                <a16:creationId xmlns:a16="http://schemas.microsoft.com/office/drawing/2014/main" id="{F4AB8082-51DF-4F13-9081-8634C4013D81}"/>
              </a:ext>
            </a:extLst>
          </p:cNvPr>
          <p:cNvSpPr txBox="1"/>
          <p:nvPr/>
        </p:nvSpPr>
        <p:spPr>
          <a:xfrm>
            <a:off x="-251007" y="3533016"/>
            <a:ext cx="3283918" cy="461665"/>
          </a:xfrm>
          <a:prstGeom prst="rect">
            <a:avLst/>
          </a:prstGeom>
          <a:noFill/>
        </p:spPr>
        <p:txBody>
          <a:bodyPr wrap="square" rtlCol="0">
            <a:spAutoFit/>
          </a:bodyPr>
          <a:lstStyle/>
          <a:p>
            <a:pPr marL="342900" indent="-342900">
              <a:buFont typeface="Arial" panose="020B0604020202020204" pitchFamily="34" charset="0"/>
              <a:buChar char="•"/>
            </a:pPr>
            <a:endParaRPr lang="en-US" sz="2400" dirty="0"/>
          </a:p>
        </p:txBody>
      </p:sp>
      <p:graphicFrame>
        <p:nvGraphicFramePr>
          <p:cNvPr id="6" name="Chart 5">
            <a:extLst>
              <a:ext uri="{FF2B5EF4-FFF2-40B4-BE49-F238E27FC236}">
                <a16:creationId xmlns:a16="http://schemas.microsoft.com/office/drawing/2014/main" id="{13DAC326-3F2B-485B-8C0E-63A5AD2EA8D2}"/>
              </a:ext>
            </a:extLst>
          </p:cNvPr>
          <p:cNvGraphicFramePr>
            <a:graphicFrameLocks/>
          </p:cNvGraphicFramePr>
          <p:nvPr>
            <p:extLst>
              <p:ext uri="{D42A27DB-BD31-4B8C-83A1-F6EECF244321}">
                <p14:modId xmlns:p14="http://schemas.microsoft.com/office/powerpoint/2010/main" val="1593143547"/>
              </p:ext>
            </p:extLst>
          </p:nvPr>
        </p:nvGraphicFramePr>
        <p:xfrm>
          <a:off x="1365662" y="1750330"/>
          <a:ext cx="8550234" cy="373449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2A49CCC4-3808-4C7C-B7A6-8646108BA7FE}"/>
              </a:ext>
            </a:extLst>
          </p:cNvPr>
          <p:cNvSpPr txBox="1"/>
          <p:nvPr/>
        </p:nvSpPr>
        <p:spPr>
          <a:xfrm>
            <a:off x="7000668" y="5248047"/>
            <a:ext cx="2209800" cy="369332"/>
          </a:xfrm>
          <a:prstGeom prst="rect">
            <a:avLst/>
          </a:prstGeom>
          <a:noFill/>
        </p:spPr>
        <p:txBody>
          <a:bodyPr wrap="square" rtlCol="0">
            <a:spAutoFit/>
          </a:bodyPr>
          <a:lstStyle/>
          <a:p>
            <a:r>
              <a:rPr lang="en-US" b="1" dirty="0">
                <a:solidFill>
                  <a:schemeClr val="accent2"/>
                </a:solidFill>
                <a:latin typeface="Arial" panose="020B0604020202020204" pitchFamily="34" charset="0"/>
                <a:cs typeface="Arial" panose="020B0604020202020204" pitchFamily="34" charset="0"/>
              </a:rPr>
              <a:t>Employee</a:t>
            </a:r>
          </a:p>
        </p:txBody>
      </p:sp>
      <p:sp>
        <p:nvSpPr>
          <p:cNvPr id="12" name="TextBox 11">
            <a:extLst>
              <a:ext uri="{FF2B5EF4-FFF2-40B4-BE49-F238E27FC236}">
                <a16:creationId xmlns:a16="http://schemas.microsoft.com/office/drawing/2014/main" id="{9956D125-725D-4A30-9C45-ABCE417FDC43}"/>
              </a:ext>
            </a:extLst>
          </p:cNvPr>
          <p:cNvSpPr txBox="1"/>
          <p:nvPr/>
        </p:nvSpPr>
        <p:spPr>
          <a:xfrm>
            <a:off x="5549417" y="5248047"/>
            <a:ext cx="1251019" cy="369332"/>
          </a:xfrm>
          <a:prstGeom prst="rect">
            <a:avLst/>
          </a:prstGeom>
          <a:noFill/>
        </p:spPr>
        <p:txBody>
          <a:bodyPr wrap="square" rtlCol="0">
            <a:spAutoFit/>
          </a:bodyPr>
          <a:lstStyle/>
          <a:p>
            <a:r>
              <a:rPr lang="en-US" b="1" dirty="0">
                <a:solidFill>
                  <a:schemeClr val="accent1"/>
                </a:solidFill>
                <a:latin typeface="Arial" panose="020B0604020202020204" pitchFamily="34" charset="0"/>
                <a:cs typeface="Arial" panose="020B0604020202020204" pitchFamily="34" charset="0"/>
              </a:rPr>
              <a:t>Employer</a:t>
            </a:r>
            <a:endParaRPr lang="en-US" sz="1600" b="1" dirty="0">
              <a:solidFill>
                <a:schemeClr val="accent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8869832-124D-450E-8A32-46E34AE0BEEE}"/>
              </a:ext>
            </a:extLst>
          </p:cNvPr>
          <p:cNvSpPr txBox="1"/>
          <p:nvPr/>
        </p:nvSpPr>
        <p:spPr>
          <a:xfrm>
            <a:off x="2946400" y="1319359"/>
            <a:ext cx="683862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2019–20 Contribution Comparison Employee-Only Coverage</a:t>
            </a:r>
          </a:p>
        </p:txBody>
      </p:sp>
      <p:sp>
        <p:nvSpPr>
          <p:cNvPr id="14" name="Rectangle 13">
            <a:extLst>
              <a:ext uri="{FF2B5EF4-FFF2-40B4-BE49-F238E27FC236}">
                <a16:creationId xmlns:a16="http://schemas.microsoft.com/office/drawing/2014/main" id="{22B46AFC-0CBA-4692-B139-16180879B7C4}"/>
              </a:ext>
            </a:extLst>
          </p:cNvPr>
          <p:cNvSpPr/>
          <p:nvPr/>
        </p:nvSpPr>
        <p:spPr>
          <a:xfrm>
            <a:off x="9736080" y="3828146"/>
            <a:ext cx="1981200" cy="1200329"/>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TRS total contribution</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per member below peers</a:t>
            </a:r>
          </a:p>
        </p:txBody>
      </p:sp>
      <p:cxnSp>
        <p:nvCxnSpPr>
          <p:cNvPr id="16" name="Straight Connector 15">
            <a:extLst>
              <a:ext uri="{FF2B5EF4-FFF2-40B4-BE49-F238E27FC236}">
                <a16:creationId xmlns:a16="http://schemas.microsoft.com/office/drawing/2014/main" id="{7AD3AEEE-EE13-4C9A-8778-176DAF48AE52}"/>
              </a:ext>
            </a:extLst>
          </p:cNvPr>
          <p:cNvCxnSpPr/>
          <p:nvPr/>
        </p:nvCxnSpPr>
        <p:spPr>
          <a:xfrm>
            <a:off x="8918269" y="3617579"/>
            <a:ext cx="670560" cy="451314"/>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3595180C-2E88-44AC-8CEB-3B37C5415157}"/>
              </a:ext>
            </a:extLst>
          </p:cNvPr>
          <p:cNvCxnSpPr>
            <a:cxnSpLocks/>
          </p:cNvCxnSpPr>
          <p:nvPr/>
        </p:nvCxnSpPr>
        <p:spPr>
          <a:xfrm flipV="1">
            <a:off x="8171509" y="4068893"/>
            <a:ext cx="1417320" cy="712654"/>
          </a:xfrm>
          <a:prstGeom prst="line">
            <a:avLst/>
          </a:prstGeom>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437BE33E-E791-4EEB-BF84-BFA9595E665A}"/>
              </a:ext>
            </a:extLst>
          </p:cNvPr>
          <p:cNvSpPr txBox="1"/>
          <p:nvPr/>
        </p:nvSpPr>
        <p:spPr>
          <a:xfrm>
            <a:off x="1761068" y="5749929"/>
            <a:ext cx="8427960" cy="954107"/>
          </a:xfrm>
          <a:prstGeom prst="rect">
            <a:avLst/>
          </a:prstGeom>
          <a:noFill/>
        </p:spPr>
        <p:txBody>
          <a:bodyPr wrap="square" rtlCol="0">
            <a:spAutoFit/>
          </a:bodyPr>
          <a:lstStyle/>
          <a:p>
            <a:r>
              <a:rPr lang="en-US" sz="1400" dirty="0">
                <a:solidFill>
                  <a:srgbClr val="AFABAB"/>
                </a:solidFill>
                <a:latin typeface="Arial" panose="020B0604020202020204" pitchFamily="34" charset="0"/>
                <a:cs typeface="Arial" panose="020B0604020202020204" pitchFamily="34" charset="0"/>
              </a:rPr>
              <a:t>HD=High Deductible. U.S. Public education is from U.S. Bureau of Labor Statistics 2019 data. Texas non-participating is based on 27 plans primarily from Houston, Dallas, Austin, and San Antonio regions using plan most comparable to TRS-ActiveCare-1-HD. Texas data represents average of each district. Plans outside of TRS-ActiveCare may offer different plan designs which impact premiums</a:t>
            </a:r>
            <a:r>
              <a:rPr lang="en-US" sz="1400" dirty="0">
                <a:solidFill>
                  <a:schemeClr val="bg1">
                    <a:lumMod val="65000"/>
                  </a:schemeClr>
                </a:solidFill>
              </a:rPr>
              <a:t>. </a:t>
            </a:r>
          </a:p>
        </p:txBody>
      </p:sp>
    </p:spTree>
    <p:extLst>
      <p:ext uri="{BB962C8B-B14F-4D97-AF65-F5344CB8AC3E}">
        <p14:creationId xmlns:p14="http://schemas.microsoft.com/office/powerpoint/2010/main" val="34017486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chart seriesIdx="0" categoryIdx="0" bldStep="ptIn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chart seriesIdx="0" categoryIdx="1" bldStep="ptInSeries"/>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graphicEl>
                                              <a:chart seriesIdx="0" categoryIdx="2" bldStep="ptInSeries"/>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chart seriesIdx="1" categoryIdx="0" bldStep="ptIn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chart seriesIdx="1" categoryIdx="1" bldStep="ptIn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chart seriesIdx="1" categoryIdx="2" bldStep="ptInSeries"/>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El"/>
        </p:bldSub>
      </p:bldGraphic>
      <p:bldP spid="11"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626BFD30-FA41-45BF-B1F8-7D428F8EF909}"/>
              </a:ext>
            </a:extLst>
          </p:cNvPr>
          <p:cNvGraphicFramePr>
            <a:graphicFrameLocks/>
          </p:cNvGraphicFramePr>
          <p:nvPr>
            <p:extLst>
              <p:ext uri="{D42A27DB-BD31-4B8C-83A1-F6EECF244321}">
                <p14:modId xmlns:p14="http://schemas.microsoft.com/office/powerpoint/2010/main" val="2319410124"/>
              </p:ext>
            </p:extLst>
          </p:nvPr>
        </p:nvGraphicFramePr>
        <p:xfrm>
          <a:off x="1644932" y="2232106"/>
          <a:ext cx="8902134" cy="313425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8CE82497-F131-483E-B3B4-98C7BEFF5A38}"/>
              </a:ext>
            </a:extLst>
          </p:cNvPr>
          <p:cNvSpPr>
            <a:spLocks noGrp="1"/>
          </p:cNvSpPr>
          <p:nvPr>
            <p:ph type="title"/>
          </p:nvPr>
        </p:nvSpPr>
        <p:spPr/>
        <p:txBody>
          <a:bodyPr>
            <a:normAutofit/>
          </a:bodyPr>
          <a:lstStyle/>
          <a:p>
            <a:r>
              <a:rPr lang="en-US" sz="3600" b="1" dirty="0"/>
              <a:t>Large Employers: Contribution Comparison</a:t>
            </a:r>
          </a:p>
        </p:txBody>
      </p:sp>
      <p:sp>
        <p:nvSpPr>
          <p:cNvPr id="4" name="Slide Number Placeholder 3">
            <a:extLst>
              <a:ext uri="{FF2B5EF4-FFF2-40B4-BE49-F238E27FC236}">
                <a16:creationId xmlns:a16="http://schemas.microsoft.com/office/drawing/2014/main" id="{59C4E076-09FB-442C-8CBD-6FE7D23E5FBE}"/>
              </a:ext>
            </a:extLst>
          </p:cNvPr>
          <p:cNvSpPr>
            <a:spLocks noGrp="1"/>
          </p:cNvSpPr>
          <p:nvPr>
            <p:ph type="sldNum" sz="quarter" idx="4294967295"/>
          </p:nvPr>
        </p:nvSpPr>
        <p:spPr>
          <a:xfrm>
            <a:off x="9448800" y="6356350"/>
            <a:ext cx="2743200" cy="365125"/>
          </a:xfrm>
        </p:spPr>
        <p:txBody>
          <a:bodyPr/>
          <a:lstStyle/>
          <a:p>
            <a:fld id="{EBB06CB8-09CA-444F-B64E-B134B812EDE5}" type="slidenum">
              <a:rPr lang="en-US" smtClean="0"/>
              <a:t>13</a:t>
            </a:fld>
            <a:endParaRPr lang="en-US" dirty="0"/>
          </a:p>
        </p:txBody>
      </p:sp>
      <p:sp>
        <p:nvSpPr>
          <p:cNvPr id="7" name="TextBox 6">
            <a:extLst>
              <a:ext uri="{FF2B5EF4-FFF2-40B4-BE49-F238E27FC236}">
                <a16:creationId xmlns:a16="http://schemas.microsoft.com/office/drawing/2014/main" id="{ABE165D0-F4F4-48D6-9AB2-969872E758DD}"/>
              </a:ext>
            </a:extLst>
          </p:cNvPr>
          <p:cNvSpPr txBox="1"/>
          <p:nvPr/>
        </p:nvSpPr>
        <p:spPr>
          <a:xfrm>
            <a:off x="2872533" y="5415035"/>
            <a:ext cx="6769377" cy="954107"/>
          </a:xfrm>
          <a:prstGeom prst="rect">
            <a:avLst/>
          </a:prstGeom>
          <a:noFill/>
        </p:spPr>
        <p:txBody>
          <a:bodyPr wrap="square" rtlCol="0">
            <a:spAutoFit/>
          </a:bodyPr>
          <a:lstStyle/>
          <a:p>
            <a:r>
              <a:rPr lang="en-US" sz="1400" dirty="0">
                <a:solidFill>
                  <a:srgbClr val="AFABAB"/>
                </a:solidFill>
                <a:latin typeface="Arial" panose="020B0604020202020204" pitchFamily="34" charset="0"/>
                <a:cs typeface="Arial" panose="020B0604020202020204" pitchFamily="34" charset="0"/>
              </a:rPr>
              <a:t>Note: U.S. Large Employer is based on calendar year 2018 averages in Kaiser Family Foundation analysis (Rae, Copeland, and Cox, 2019). TRS premium data is from the 2018–19 plan year, and cost sharing is based on claims analysis of data from fiscal year 2018. Costs are before any drug rebates.</a:t>
            </a:r>
          </a:p>
        </p:txBody>
      </p:sp>
      <p:sp>
        <p:nvSpPr>
          <p:cNvPr id="8" name="Rectangle 7">
            <a:extLst>
              <a:ext uri="{FF2B5EF4-FFF2-40B4-BE49-F238E27FC236}">
                <a16:creationId xmlns:a16="http://schemas.microsoft.com/office/drawing/2014/main" id="{65A74C4A-47C7-4AE6-9B37-3F3D1DA6DA86}"/>
              </a:ext>
            </a:extLst>
          </p:cNvPr>
          <p:cNvSpPr/>
          <p:nvPr/>
        </p:nvSpPr>
        <p:spPr>
          <a:xfrm>
            <a:off x="1940114" y="1537102"/>
            <a:ext cx="8311771" cy="646331"/>
          </a:xfrm>
          <a:prstGeom prst="rect">
            <a:avLst/>
          </a:prstGeom>
        </p:spPr>
        <p:txBody>
          <a:bodyPr wrap="square">
            <a:spAutoFit/>
          </a:bodyPr>
          <a:lstStyle/>
          <a:p>
            <a:pPr algn="ctr">
              <a:defRPr sz="1800" b="1" i="0" u="none" strike="noStrike" kern="1200" spc="0" baseline="0">
                <a:solidFill>
                  <a:prstClr val="black">
                    <a:lumMod val="65000"/>
                    <a:lumOff val="35000"/>
                  </a:prstClr>
                </a:solidFill>
                <a:latin typeface="+mn-lt"/>
                <a:ea typeface="+mn-ea"/>
                <a:cs typeface="+mn-cs"/>
              </a:defRPr>
            </a:pPr>
            <a:r>
              <a:rPr lang="en-US" dirty="0">
                <a:solidFill>
                  <a:schemeClr val="tx1">
                    <a:lumMod val="95000"/>
                    <a:lumOff val="5000"/>
                  </a:schemeClr>
                </a:solidFill>
                <a:latin typeface="Arial" panose="020B0604020202020204" pitchFamily="34" charset="0"/>
                <a:cs typeface="Arial" panose="020B0604020202020204" pitchFamily="34" charset="0"/>
              </a:rPr>
              <a:t>On average, TRS-ActiveCare employees paid </a:t>
            </a:r>
          </a:p>
          <a:p>
            <a:pPr algn="ctr">
              <a:defRPr sz="1800" b="1" i="0" u="none" strike="noStrike" kern="1200" spc="0" baseline="0">
                <a:solidFill>
                  <a:prstClr val="black">
                    <a:lumMod val="65000"/>
                    <a:lumOff val="35000"/>
                  </a:prstClr>
                </a:solidFill>
                <a:latin typeface="+mn-lt"/>
                <a:ea typeface="+mn-ea"/>
                <a:cs typeface="+mn-cs"/>
              </a:defRPr>
            </a:pPr>
            <a:r>
              <a:rPr lang="en-US" dirty="0">
                <a:solidFill>
                  <a:schemeClr val="tx1">
                    <a:lumMod val="95000"/>
                    <a:lumOff val="5000"/>
                  </a:schemeClr>
                </a:solidFill>
                <a:latin typeface="Arial" panose="020B0604020202020204" pitchFamily="34" charset="0"/>
                <a:cs typeface="Arial" panose="020B0604020202020204" pitchFamily="34" charset="0"/>
              </a:rPr>
              <a:t>$9,305 more per year for family coverage</a:t>
            </a:r>
          </a:p>
        </p:txBody>
      </p:sp>
    </p:spTree>
    <p:extLst>
      <p:ext uri="{BB962C8B-B14F-4D97-AF65-F5344CB8AC3E}">
        <p14:creationId xmlns:p14="http://schemas.microsoft.com/office/powerpoint/2010/main" val="3927358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Chart bld="series"/>
        </p:bldSub>
      </p:bldGraphic>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7E134-0D56-4457-A12C-26FF228AA7FA}"/>
              </a:ext>
            </a:extLst>
          </p:cNvPr>
          <p:cNvSpPr txBox="1">
            <a:spLocks/>
          </p:cNvSpPr>
          <p:nvPr/>
        </p:nvSpPr>
        <p:spPr>
          <a:xfrm>
            <a:off x="1702035" y="195045"/>
            <a:ext cx="10489965" cy="1206501"/>
          </a:xfrm>
          <a:prstGeom prst="rect">
            <a:avLst/>
          </a:prstGeom>
        </p:spPr>
        <p:txBody>
          <a:bodyPr anchor="ct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US" sz="4000" b="1" dirty="0">
                <a:solidFill>
                  <a:schemeClr val="accent2"/>
                </a:solidFill>
              </a:rPr>
              <a:t>Contributions Aren’t the Only Costs</a:t>
            </a:r>
          </a:p>
        </p:txBody>
      </p:sp>
      <p:sp>
        <p:nvSpPr>
          <p:cNvPr id="5" name="Content Placeholder 3"/>
          <p:cNvSpPr txBox="1">
            <a:spLocks/>
          </p:cNvSpPr>
          <p:nvPr/>
        </p:nvSpPr>
        <p:spPr>
          <a:xfrm>
            <a:off x="1702035" y="1524000"/>
            <a:ext cx="8800866" cy="39324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7A89"/>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A89"/>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A89"/>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4" indent="0">
              <a:lnSpc>
                <a:spcPct val="100000"/>
              </a:lnSpc>
              <a:spcBef>
                <a:spcPts val="0"/>
              </a:spcBef>
              <a:buFont typeface="Arial" panose="020B0604020202020204" pitchFamily="34" charset="0"/>
              <a:buNone/>
            </a:pPr>
            <a:r>
              <a:rPr lang="en-US" sz="2800" dirty="0"/>
              <a:t>To offer the same level of benefits as TRS-</a:t>
            </a:r>
            <a:r>
              <a:rPr lang="en-US" sz="2800" dirty="0" err="1"/>
              <a:t>ActiveCare</a:t>
            </a:r>
            <a:r>
              <a:rPr lang="en-US" sz="2800" dirty="0"/>
              <a:t>, consider:</a:t>
            </a:r>
          </a:p>
          <a:p>
            <a:pPr marL="1063625" lvl="4" indent="-457200">
              <a:lnSpc>
                <a:spcPct val="100000"/>
              </a:lnSpc>
              <a:spcBef>
                <a:spcPts val="1000"/>
              </a:spcBef>
            </a:pPr>
            <a:r>
              <a:rPr lang="en-US" sz="2800" dirty="0"/>
              <a:t>Broker commissions</a:t>
            </a:r>
          </a:p>
          <a:p>
            <a:pPr marL="1063625" lvl="4" indent="-457200">
              <a:lnSpc>
                <a:spcPct val="100000"/>
              </a:lnSpc>
              <a:spcBef>
                <a:spcPts val="1000"/>
              </a:spcBef>
            </a:pPr>
            <a:r>
              <a:rPr lang="en-US" sz="2800" dirty="0"/>
              <a:t>Stop-loss coverage or reinsurance</a:t>
            </a:r>
          </a:p>
          <a:p>
            <a:pPr marL="1063625" lvl="4" indent="-457200">
              <a:lnSpc>
                <a:spcPct val="100000"/>
              </a:lnSpc>
              <a:spcBef>
                <a:spcPts val="1000"/>
              </a:spcBef>
            </a:pPr>
            <a:r>
              <a:rPr lang="en-US" sz="2800" dirty="0"/>
              <a:t>Negotiating medical and pharmacy discounts</a:t>
            </a:r>
          </a:p>
          <a:p>
            <a:pPr marL="1063625" lvl="4" indent="-457200">
              <a:lnSpc>
                <a:spcPct val="100000"/>
              </a:lnSpc>
              <a:spcBef>
                <a:spcPts val="1000"/>
              </a:spcBef>
            </a:pPr>
            <a:r>
              <a:rPr lang="en-US" sz="2800" dirty="0"/>
              <a:t>Increased staff or consultants to take</a:t>
            </a:r>
            <a:br>
              <a:rPr lang="en-US" sz="2800" dirty="0"/>
            </a:br>
            <a:r>
              <a:rPr lang="en-US" sz="2800" dirty="0"/>
              <a:t>ownership of the plans</a:t>
            </a:r>
          </a:p>
        </p:txBody>
      </p:sp>
    </p:spTree>
    <p:extLst>
      <p:ext uri="{BB962C8B-B14F-4D97-AF65-F5344CB8AC3E}">
        <p14:creationId xmlns:p14="http://schemas.microsoft.com/office/powerpoint/2010/main" val="35196464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t>Affordability and Funding</a:t>
            </a:r>
          </a:p>
        </p:txBody>
      </p:sp>
      <p:sp>
        <p:nvSpPr>
          <p:cNvPr id="4" name="Slide Number Placeholder 3"/>
          <p:cNvSpPr>
            <a:spLocks noGrp="1"/>
          </p:cNvSpPr>
          <p:nvPr>
            <p:ph type="sldNum" sz="quarter" idx="4294967295"/>
          </p:nvPr>
        </p:nvSpPr>
        <p:spPr>
          <a:xfrm>
            <a:off x="9448800" y="6356350"/>
            <a:ext cx="2743200" cy="365125"/>
          </a:xfrm>
        </p:spPr>
        <p:txBody>
          <a:bodyPr/>
          <a:lstStyle/>
          <a:p>
            <a:fld id="{85EA47E5-AC31-4FC6-97AC-BCE072676834}" type="slidenum">
              <a:rPr lang="en-US" smtClean="0"/>
              <a:t>15</a:t>
            </a:fld>
            <a:endParaRPr lang="en-US"/>
          </a:p>
        </p:txBody>
      </p:sp>
    </p:spTree>
    <p:extLst>
      <p:ext uri="{BB962C8B-B14F-4D97-AF65-F5344CB8AC3E}">
        <p14:creationId xmlns:p14="http://schemas.microsoft.com/office/powerpoint/2010/main" val="66833808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5D36E-9CB2-4D58-BD60-984BAD212091}"/>
              </a:ext>
            </a:extLst>
          </p:cNvPr>
          <p:cNvSpPr>
            <a:spLocks noGrp="1"/>
          </p:cNvSpPr>
          <p:nvPr>
            <p:ph type="title"/>
          </p:nvPr>
        </p:nvSpPr>
        <p:spPr>
          <a:xfrm>
            <a:off x="0" y="111125"/>
            <a:ext cx="12192000" cy="1222872"/>
          </a:xfrm>
        </p:spPr>
        <p:txBody>
          <a:bodyPr/>
          <a:lstStyle/>
          <a:p>
            <a:pPr algn="ctr"/>
            <a:r>
              <a:rPr lang="en-US" b="1" dirty="0"/>
              <a:t>The Challenge of Affordability</a:t>
            </a:r>
          </a:p>
        </p:txBody>
      </p:sp>
      <p:sp>
        <p:nvSpPr>
          <p:cNvPr id="4" name="Slide Number Placeholder 3">
            <a:extLst>
              <a:ext uri="{FF2B5EF4-FFF2-40B4-BE49-F238E27FC236}">
                <a16:creationId xmlns:a16="http://schemas.microsoft.com/office/drawing/2014/main" id="{D25BF843-47A8-4B51-B865-F2F2F9553AFA}"/>
              </a:ext>
            </a:extLst>
          </p:cNvPr>
          <p:cNvSpPr>
            <a:spLocks noGrp="1"/>
          </p:cNvSpPr>
          <p:nvPr>
            <p:ph type="sldNum" sz="quarter" idx="4294967295"/>
          </p:nvPr>
        </p:nvSpPr>
        <p:spPr>
          <a:xfrm>
            <a:off x="9448800" y="6356350"/>
            <a:ext cx="2743200" cy="365125"/>
          </a:xfrm>
        </p:spPr>
        <p:txBody>
          <a:bodyPr/>
          <a:lstStyle/>
          <a:p>
            <a:fld id="{85EA47E5-AC31-4FC6-97AC-BCE072676834}" type="slidenum">
              <a:rPr lang="en-US" smtClean="0"/>
              <a:t>16</a:t>
            </a:fld>
            <a:endParaRPr lang="en-US"/>
          </a:p>
        </p:txBody>
      </p:sp>
      <p:grpSp>
        <p:nvGrpSpPr>
          <p:cNvPr id="15" name="Group 14">
            <a:extLst>
              <a:ext uri="{FF2B5EF4-FFF2-40B4-BE49-F238E27FC236}">
                <a16:creationId xmlns:a16="http://schemas.microsoft.com/office/drawing/2014/main" id="{20EB1B51-5B58-BB47-8278-B19AB670833D}"/>
              </a:ext>
            </a:extLst>
          </p:cNvPr>
          <p:cNvGrpSpPr/>
          <p:nvPr/>
        </p:nvGrpSpPr>
        <p:grpSpPr>
          <a:xfrm>
            <a:off x="2516039" y="1625600"/>
            <a:ext cx="7159923" cy="4255436"/>
            <a:chOff x="2516039" y="1625600"/>
            <a:chExt cx="7159923" cy="4255436"/>
          </a:xfrm>
        </p:grpSpPr>
        <p:sp>
          <p:nvSpPr>
            <p:cNvPr id="6" name="Rectangle: Rounded Corners 5">
              <a:extLst>
                <a:ext uri="{FF2B5EF4-FFF2-40B4-BE49-F238E27FC236}">
                  <a16:creationId xmlns:a16="http://schemas.microsoft.com/office/drawing/2014/main" id="{06756E4B-8436-485D-AF0C-329E102F5AF4}"/>
                </a:ext>
              </a:extLst>
            </p:cNvPr>
            <p:cNvSpPr/>
            <p:nvPr/>
          </p:nvSpPr>
          <p:spPr>
            <a:xfrm>
              <a:off x="2516039" y="1625600"/>
              <a:ext cx="7159923" cy="4255436"/>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2"/>
                  </a:solidFill>
                  <a:latin typeface="Arial" panose="020B0604020202020204" pitchFamily="34" charset="0"/>
                  <a:cs typeface="Arial" panose="020B0604020202020204" pitchFamily="34" charset="0"/>
                </a:rPr>
                <a:t>Members’ Top Priorities for Improving Health Benefits</a:t>
              </a:r>
            </a:p>
            <a:p>
              <a:pPr algn="ctr"/>
              <a:endParaRPr lang="en-US" sz="3200" b="1" dirty="0">
                <a:solidFill>
                  <a:schemeClr val="accent2"/>
                </a:solidFill>
                <a:latin typeface="Arial" panose="020B0604020202020204" pitchFamily="34" charset="0"/>
                <a:cs typeface="Arial" panose="020B0604020202020204" pitchFamily="34" charset="0"/>
              </a:endParaRPr>
            </a:p>
            <a:p>
              <a:pPr algn="ctr"/>
              <a:r>
                <a:rPr lang="en-US" sz="3200" b="1" dirty="0">
                  <a:solidFill>
                    <a:schemeClr val="accent2"/>
                  </a:solidFill>
                  <a:latin typeface="Arial" panose="020B0604020202020204" pitchFamily="34" charset="0"/>
                  <a:cs typeface="Arial" panose="020B0604020202020204" pitchFamily="34" charset="0"/>
                </a:rPr>
                <a:t>79%</a:t>
              </a:r>
              <a:r>
                <a:rPr lang="en-US" sz="3200" dirty="0">
                  <a:solidFill>
                    <a:schemeClr val="accent2"/>
                  </a:solidFill>
                  <a:latin typeface="Arial" panose="020B0604020202020204" pitchFamily="34" charset="0"/>
                  <a:cs typeface="Arial" panose="020B0604020202020204" pitchFamily="34" charset="0"/>
                </a:rPr>
                <a:t> lower cost sharing </a:t>
              </a:r>
            </a:p>
            <a:p>
              <a:pPr algn="ctr"/>
              <a:r>
                <a:rPr lang="en-US" sz="3200" b="1" dirty="0">
                  <a:solidFill>
                    <a:schemeClr val="accent2"/>
                  </a:solidFill>
                  <a:latin typeface="Arial" panose="020B0604020202020204" pitchFamily="34" charset="0"/>
                  <a:cs typeface="Arial" panose="020B0604020202020204" pitchFamily="34" charset="0"/>
                </a:rPr>
                <a:t>69%</a:t>
              </a:r>
              <a:r>
                <a:rPr lang="en-US" sz="3200" dirty="0">
                  <a:solidFill>
                    <a:schemeClr val="accent2"/>
                  </a:solidFill>
                  <a:latin typeface="Arial" panose="020B0604020202020204" pitchFamily="34" charset="0"/>
                  <a:cs typeface="Arial" panose="020B0604020202020204" pitchFamily="34" charset="0"/>
                </a:rPr>
                <a:t> lower premiums</a:t>
              </a:r>
            </a:p>
          </p:txBody>
        </p:sp>
        <p:sp>
          <p:nvSpPr>
            <p:cNvPr id="7" name="TextBox 6">
              <a:extLst>
                <a:ext uri="{FF2B5EF4-FFF2-40B4-BE49-F238E27FC236}">
                  <a16:creationId xmlns:a16="http://schemas.microsoft.com/office/drawing/2014/main" id="{8BA96E0E-8E0E-4C28-936A-63FC0BEE090C}"/>
                </a:ext>
              </a:extLst>
            </p:cNvPr>
            <p:cNvSpPr txBox="1"/>
            <p:nvPr/>
          </p:nvSpPr>
          <p:spPr>
            <a:xfrm>
              <a:off x="4614672" y="5228657"/>
              <a:ext cx="2962656" cy="369332"/>
            </a:xfrm>
            <a:prstGeom prst="rect">
              <a:avLst/>
            </a:prstGeom>
            <a:noFill/>
          </p:spPr>
          <p:txBody>
            <a:bodyPr wrap="square" rtlCol="0">
              <a:spAutoFit/>
            </a:bodyPr>
            <a:lstStyle/>
            <a:p>
              <a:pPr algn="ctr"/>
              <a:r>
                <a:rPr lang="en-US" i="1" dirty="0">
                  <a:solidFill>
                    <a:schemeClr val="tx1">
                      <a:lumMod val="50000"/>
                      <a:lumOff val="50000"/>
                    </a:schemeClr>
                  </a:solidFill>
                </a:rPr>
                <a:t>TRS 2019 Member Survey</a:t>
              </a:r>
            </a:p>
          </p:txBody>
        </p:sp>
      </p:grpSp>
      <p:grpSp>
        <p:nvGrpSpPr>
          <p:cNvPr id="11" name="Group 10">
            <a:extLst>
              <a:ext uri="{FF2B5EF4-FFF2-40B4-BE49-F238E27FC236}">
                <a16:creationId xmlns:a16="http://schemas.microsoft.com/office/drawing/2014/main" id="{66BB9ABC-7512-D548-93CB-710D68114780}"/>
              </a:ext>
            </a:extLst>
          </p:cNvPr>
          <p:cNvGrpSpPr/>
          <p:nvPr/>
        </p:nvGrpSpPr>
        <p:grpSpPr>
          <a:xfrm>
            <a:off x="192306" y="2622438"/>
            <a:ext cx="2103120" cy="2103120"/>
            <a:chOff x="192306" y="2622438"/>
            <a:chExt cx="2103120" cy="2103120"/>
          </a:xfrm>
        </p:grpSpPr>
        <p:sp>
          <p:nvSpPr>
            <p:cNvPr id="8" name="Oval 7">
              <a:extLst>
                <a:ext uri="{FF2B5EF4-FFF2-40B4-BE49-F238E27FC236}">
                  <a16:creationId xmlns:a16="http://schemas.microsoft.com/office/drawing/2014/main" id="{AC4DA01A-81A8-7D43-B11A-CD04EF97B8DD}"/>
                </a:ext>
              </a:extLst>
            </p:cNvPr>
            <p:cNvSpPr/>
            <p:nvPr/>
          </p:nvSpPr>
          <p:spPr>
            <a:xfrm>
              <a:off x="192306" y="2622438"/>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Graphic 9">
              <a:extLst>
                <a:ext uri="{FF2B5EF4-FFF2-40B4-BE49-F238E27FC236}">
                  <a16:creationId xmlns:a16="http://schemas.microsoft.com/office/drawing/2014/main" id="{AD11408F-24D4-BA46-B8ED-AC4291844C6C}"/>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7356" t="16372" r="26608" b="16032"/>
            <a:stretch/>
          </p:blipFill>
          <p:spPr>
            <a:xfrm>
              <a:off x="647098" y="2849077"/>
              <a:ext cx="1232035" cy="1487454"/>
            </a:xfrm>
            <a:prstGeom prst="rect">
              <a:avLst/>
            </a:prstGeom>
          </p:spPr>
        </p:pic>
      </p:grpSp>
      <p:grpSp>
        <p:nvGrpSpPr>
          <p:cNvPr id="12" name="Group 11">
            <a:extLst>
              <a:ext uri="{FF2B5EF4-FFF2-40B4-BE49-F238E27FC236}">
                <a16:creationId xmlns:a16="http://schemas.microsoft.com/office/drawing/2014/main" id="{276C5F9E-25EC-E647-BF50-69E17E50F687}"/>
              </a:ext>
            </a:extLst>
          </p:cNvPr>
          <p:cNvGrpSpPr/>
          <p:nvPr/>
        </p:nvGrpSpPr>
        <p:grpSpPr>
          <a:xfrm>
            <a:off x="9896574" y="2622438"/>
            <a:ext cx="2103120" cy="2103120"/>
            <a:chOff x="192306" y="2622438"/>
            <a:chExt cx="2103120" cy="2103120"/>
          </a:xfrm>
        </p:grpSpPr>
        <p:sp>
          <p:nvSpPr>
            <p:cNvPr id="13" name="Oval 12">
              <a:extLst>
                <a:ext uri="{FF2B5EF4-FFF2-40B4-BE49-F238E27FC236}">
                  <a16:creationId xmlns:a16="http://schemas.microsoft.com/office/drawing/2014/main" id="{08EB512B-7486-AC4E-809D-BE379603446C}"/>
                </a:ext>
              </a:extLst>
            </p:cNvPr>
            <p:cNvSpPr/>
            <p:nvPr/>
          </p:nvSpPr>
          <p:spPr>
            <a:xfrm>
              <a:off x="192306" y="2622438"/>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4143414D-846C-BE45-9005-6EBF1038A32E}"/>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27356" t="16372" r="26608" b="16032"/>
            <a:stretch/>
          </p:blipFill>
          <p:spPr>
            <a:xfrm>
              <a:off x="647098" y="2849077"/>
              <a:ext cx="1232035" cy="1487454"/>
            </a:xfrm>
            <a:prstGeom prst="rect">
              <a:avLst/>
            </a:prstGeom>
          </p:spPr>
        </p:pic>
      </p:grpSp>
    </p:spTree>
    <p:extLst>
      <p:ext uri="{BB962C8B-B14F-4D97-AF65-F5344CB8AC3E}">
        <p14:creationId xmlns:p14="http://schemas.microsoft.com/office/powerpoint/2010/main" val="24665957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C0053-5A04-4260-8CCE-0505A163CD4B}"/>
              </a:ext>
            </a:extLst>
          </p:cNvPr>
          <p:cNvSpPr>
            <a:spLocks noGrp="1"/>
          </p:cNvSpPr>
          <p:nvPr>
            <p:ph type="title"/>
          </p:nvPr>
        </p:nvSpPr>
        <p:spPr>
          <a:xfrm>
            <a:off x="0" y="0"/>
            <a:ext cx="12192000" cy="1222872"/>
          </a:xfrm>
        </p:spPr>
        <p:txBody>
          <a:bodyPr/>
          <a:lstStyle/>
          <a:p>
            <a:r>
              <a:rPr lang="en-US" b="1" dirty="0"/>
              <a:t>How Is </a:t>
            </a:r>
            <a:r>
              <a:rPr lang="en-US" b="1" dirty="0" err="1"/>
              <a:t>TRS-ActiveCare</a:t>
            </a:r>
            <a:r>
              <a:rPr lang="en-US" b="1" dirty="0"/>
              <a:t> Funded?</a:t>
            </a:r>
          </a:p>
        </p:txBody>
      </p:sp>
      <p:sp>
        <p:nvSpPr>
          <p:cNvPr id="4" name="Slide Number Placeholder 3">
            <a:extLst>
              <a:ext uri="{FF2B5EF4-FFF2-40B4-BE49-F238E27FC236}">
                <a16:creationId xmlns:a16="http://schemas.microsoft.com/office/drawing/2014/main" id="{EA1D3B4E-1899-42AA-B90B-5F3AC4E11789}"/>
              </a:ext>
            </a:extLst>
          </p:cNvPr>
          <p:cNvSpPr>
            <a:spLocks noGrp="1"/>
          </p:cNvSpPr>
          <p:nvPr>
            <p:ph type="sldNum" sz="quarter" idx="4294967295"/>
          </p:nvPr>
        </p:nvSpPr>
        <p:spPr>
          <a:xfrm>
            <a:off x="9448800" y="6356350"/>
            <a:ext cx="2743200" cy="365125"/>
          </a:xfrm>
        </p:spPr>
        <p:txBody>
          <a:bodyPr/>
          <a:lstStyle/>
          <a:p>
            <a:fld id="{85EA47E5-AC31-4FC6-97AC-BCE072676834}" type="slidenum">
              <a:rPr lang="en-US" smtClean="0"/>
              <a:t>17</a:t>
            </a:fld>
            <a:endParaRPr lang="en-US"/>
          </a:p>
        </p:txBody>
      </p:sp>
      <p:sp>
        <p:nvSpPr>
          <p:cNvPr id="6" name="Rectangle 5">
            <a:extLst>
              <a:ext uri="{FF2B5EF4-FFF2-40B4-BE49-F238E27FC236}">
                <a16:creationId xmlns:a16="http://schemas.microsoft.com/office/drawing/2014/main" id="{CB29E156-ABF4-41B2-BFCA-78ED1BDDD2A5}"/>
              </a:ext>
            </a:extLst>
          </p:cNvPr>
          <p:cNvSpPr/>
          <p:nvPr/>
        </p:nvSpPr>
        <p:spPr>
          <a:xfrm>
            <a:off x="5603293" y="1963341"/>
            <a:ext cx="5756625" cy="4154984"/>
          </a:xfrm>
          <a:prstGeom prst="rect">
            <a:avLst/>
          </a:prstGeom>
        </p:spPr>
        <p:txBody>
          <a:bodyPr wrap="square">
            <a:spAutoFit/>
          </a:bodyPr>
          <a:lstStyle/>
          <a:p>
            <a:pPr marL="342900" indent="-342900">
              <a:buFont typeface="Arial" panose="020B0604020202020204" pitchFamily="34" charset="0"/>
              <a:buChar char="•"/>
            </a:pPr>
            <a:r>
              <a:rPr lang="en-US" sz="3600" baseline="30000" dirty="0">
                <a:latin typeface="Arial" panose="020B0604020202020204" pitchFamily="34" charset="0"/>
              </a:rPr>
              <a:t>Funding, per statute, comes through school districts. There is no other source of revenue for </a:t>
            </a:r>
            <a:r>
              <a:rPr lang="en-US" sz="3600" baseline="30000" dirty="0" err="1">
                <a:latin typeface="Arial" panose="020B0604020202020204" pitchFamily="34" charset="0"/>
              </a:rPr>
              <a:t>TRS-ActiveCare</a:t>
            </a:r>
            <a:endParaRPr lang="en-US" sz="3600" baseline="30000" dirty="0">
              <a:latin typeface="Arial" panose="020B0604020202020204" pitchFamily="34" charset="0"/>
            </a:endParaRPr>
          </a:p>
          <a:p>
            <a:pPr marL="342900" indent="-342900">
              <a:buFont typeface="Arial" panose="020B0604020202020204" pitchFamily="34" charset="0"/>
              <a:buChar char="•"/>
            </a:pPr>
            <a:endParaRPr lang="en-US" sz="3600" baseline="30000" dirty="0">
              <a:latin typeface="Arial" panose="020B0604020202020204" pitchFamily="34" charset="0"/>
            </a:endParaRPr>
          </a:p>
          <a:p>
            <a:pPr marL="342900" indent="-342900">
              <a:buFont typeface="Arial" panose="020B0604020202020204" pitchFamily="34" charset="0"/>
              <a:buChar char="•"/>
            </a:pPr>
            <a:r>
              <a:rPr lang="en-US" sz="3600" baseline="30000" dirty="0">
                <a:latin typeface="Arial" panose="020B0604020202020204" pitchFamily="34" charset="0"/>
              </a:rPr>
              <a:t>Based on a 2001 law, minimum funding is $225 per person</a:t>
            </a:r>
          </a:p>
          <a:p>
            <a:pPr marL="342900" indent="-342900">
              <a:buFont typeface="Arial" panose="020B0604020202020204" pitchFamily="34" charset="0"/>
              <a:buChar char="•"/>
            </a:pPr>
            <a:endParaRPr lang="en-US" sz="3600" baseline="30000" dirty="0">
              <a:latin typeface="Arial" panose="020B0604020202020204" pitchFamily="34" charset="0"/>
            </a:endParaRPr>
          </a:p>
          <a:p>
            <a:pPr marL="342900" indent="-342900">
              <a:buFont typeface="Arial" panose="020B0604020202020204" pitchFamily="34" charset="0"/>
              <a:buChar char="•"/>
            </a:pPr>
            <a:r>
              <a:rPr lang="en-US" sz="3600" baseline="30000" dirty="0">
                <a:latin typeface="Arial" panose="020B0604020202020204" pitchFamily="34" charset="0"/>
              </a:rPr>
              <a:t>Districts can contribute more than minimum. The current average contribution per employee is $324 for employee-only coverage</a:t>
            </a:r>
          </a:p>
        </p:txBody>
      </p:sp>
      <p:sp>
        <p:nvSpPr>
          <p:cNvPr id="10" name="TextBox 9">
            <a:extLst>
              <a:ext uri="{FF2B5EF4-FFF2-40B4-BE49-F238E27FC236}">
                <a16:creationId xmlns:a16="http://schemas.microsoft.com/office/drawing/2014/main" id="{3C6F683B-3055-4142-8C76-EF492D87CA9E}"/>
              </a:ext>
            </a:extLst>
          </p:cNvPr>
          <p:cNvSpPr txBox="1"/>
          <p:nvPr/>
        </p:nvSpPr>
        <p:spPr>
          <a:xfrm>
            <a:off x="9338449" y="6428978"/>
            <a:ext cx="3465532" cy="276999"/>
          </a:xfrm>
          <a:prstGeom prst="rect">
            <a:avLst/>
          </a:prstGeom>
          <a:noFill/>
        </p:spPr>
        <p:txBody>
          <a:bodyPr wrap="square" rtlCol="0">
            <a:spAutoFit/>
          </a:bodyPr>
          <a:lstStyle/>
          <a:p>
            <a:r>
              <a:rPr lang="en-US" sz="1200" dirty="0">
                <a:solidFill>
                  <a:schemeClr val="bg2">
                    <a:lumMod val="75000"/>
                  </a:schemeClr>
                </a:solidFill>
              </a:rPr>
              <a:t>2019–20 Plan Year</a:t>
            </a:r>
            <a:endParaRPr lang="en-US" dirty="0"/>
          </a:p>
        </p:txBody>
      </p:sp>
      <p:grpSp>
        <p:nvGrpSpPr>
          <p:cNvPr id="12" name="Group 11">
            <a:extLst>
              <a:ext uri="{FF2B5EF4-FFF2-40B4-BE49-F238E27FC236}">
                <a16:creationId xmlns:a16="http://schemas.microsoft.com/office/drawing/2014/main" id="{8C975E29-89A6-AA44-BDA1-295F09CCE1FC}"/>
              </a:ext>
            </a:extLst>
          </p:cNvPr>
          <p:cNvGrpSpPr/>
          <p:nvPr/>
        </p:nvGrpSpPr>
        <p:grpSpPr>
          <a:xfrm>
            <a:off x="2150917" y="1572882"/>
            <a:ext cx="1477819" cy="1477819"/>
            <a:chOff x="2189017" y="1677015"/>
            <a:chExt cx="1477819" cy="1477819"/>
          </a:xfrm>
        </p:grpSpPr>
        <p:sp>
          <p:nvSpPr>
            <p:cNvPr id="3" name="Oval 2">
              <a:extLst>
                <a:ext uri="{FF2B5EF4-FFF2-40B4-BE49-F238E27FC236}">
                  <a16:creationId xmlns:a16="http://schemas.microsoft.com/office/drawing/2014/main" id="{574290E7-D0C8-1F4D-8A36-52B60A4117CF}"/>
                </a:ext>
              </a:extLst>
            </p:cNvPr>
            <p:cNvSpPr/>
            <p:nvPr/>
          </p:nvSpPr>
          <p:spPr>
            <a:xfrm>
              <a:off x="2189017" y="1677015"/>
              <a:ext cx="1477819" cy="14778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245F09F1-5829-E147-B192-08606AB86A8D}"/>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4748" t="13726" r="23906" b="13253"/>
            <a:stretch/>
          </p:blipFill>
          <p:spPr>
            <a:xfrm>
              <a:off x="2487764" y="1861476"/>
              <a:ext cx="880323" cy="1029376"/>
            </a:xfrm>
            <a:prstGeom prst="rect">
              <a:avLst/>
            </a:prstGeom>
          </p:spPr>
        </p:pic>
      </p:grpSp>
      <p:grpSp>
        <p:nvGrpSpPr>
          <p:cNvPr id="20" name="Group 19">
            <a:extLst>
              <a:ext uri="{FF2B5EF4-FFF2-40B4-BE49-F238E27FC236}">
                <a16:creationId xmlns:a16="http://schemas.microsoft.com/office/drawing/2014/main" id="{E965E4BB-8965-CB44-A410-3EB0B30C802C}"/>
              </a:ext>
            </a:extLst>
          </p:cNvPr>
          <p:cNvGrpSpPr/>
          <p:nvPr/>
        </p:nvGrpSpPr>
        <p:grpSpPr>
          <a:xfrm>
            <a:off x="3748216" y="3312363"/>
            <a:ext cx="1477819" cy="1477819"/>
            <a:chOff x="2399286" y="4020852"/>
            <a:chExt cx="1477819" cy="1477819"/>
          </a:xfrm>
        </p:grpSpPr>
        <p:sp>
          <p:nvSpPr>
            <p:cNvPr id="14" name="Oval 13">
              <a:extLst>
                <a:ext uri="{FF2B5EF4-FFF2-40B4-BE49-F238E27FC236}">
                  <a16:creationId xmlns:a16="http://schemas.microsoft.com/office/drawing/2014/main" id="{E0B69423-722D-A441-B816-33DC9113AEFF}"/>
                </a:ext>
              </a:extLst>
            </p:cNvPr>
            <p:cNvSpPr/>
            <p:nvPr/>
          </p:nvSpPr>
          <p:spPr>
            <a:xfrm>
              <a:off x="2399286" y="4020852"/>
              <a:ext cx="1477819" cy="14778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19" name="Picture 18">
              <a:extLst>
                <a:ext uri="{FF2B5EF4-FFF2-40B4-BE49-F238E27FC236}">
                  <a16:creationId xmlns:a16="http://schemas.microsoft.com/office/drawing/2014/main" id="{7100A5B3-C6A5-AD47-9311-9EDD76D376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80022" y="4324370"/>
              <a:ext cx="916347" cy="870783"/>
            </a:xfrm>
            <a:prstGeom prst="rect">
              <a:avLst/>
            </a:prstGeom>
          </p:spPr>
        </p:pic>
      </p:grpSp>
      <p:grpSp>
        <p:nvGrpSpPr>
          <p:cNvPr id="25" name="Group 24">
            <a:extLst>
              <a:ext uri="{FF2B5EF4-FFF2-40B4-BE49-F238E27FC236}">
                <a16:creationId xmlns:a16="http://schemas.microsoft.com/office/drawing/2014/main" id="{3B8D398E-E39D-9B41-801E-401CA47C8979}"/>
              </a:ext>
            </a:extLst>
          </p:cNvPr>
          <p:cNvGrpSpPr/>
          <p:nvPr/>
        </p:nvGrpSpPr>
        <p:grpSpPr>
          <a:xfrm>
            <a:off x="2150917" y="5061093"/>
            <a:ext cx="1477819" cy="1477819"/>
            <a:chOff x="2150917" y="4951159"/>
            <a:chExt cx="1477819" cy="1477819"/>
          </a:xfrm>
        </p:grpSpPr>
        <p:sp>
          <p:nvSpPr>
            <p:cNvPr id="23" name="Oval 22">
              <a:extLst>
                <a:ext uri="{FF2B5EF4-FFF2-40B4-BE49-F238E27FC236}">
                  <a16:creationId xmlns:a16="http://schemas.microsoft.com/office/drawing/2014/main" id="{68999307-4D5E-394C-96ED-ED67C5DE4F43}"/>
                </a:ext>
              </a:extLst>
            </p:cNvPr>
            <p:cNvSpPr/>
            <p:nvPr/>
          </p:nvSpPr>
          <p:spPr>
            <a:xfrm>
              <a:off x="2150917" y="4951159"/>
              <a:ext cx="1477819" cy="147781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F34B4A0B-FC48-B84A-A55B-73D3C03D6752}"/>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l="22658" t="20253" r="22070" b="17241"/>
            <a:stretch/>
          </p:blipFill>
          <p:spPr>
            <a:xfrm>
              <a:off x="2326952" y="5143720"/>
              <a:ext cx="1125746" cy="1046748"/>
            </a:xfrm>
            <a:prstGeom prst="rect">
              <a:avLst/>
            </a:prstGeom>
          </p:spPr>
        </p:pic>
      </p:grpSp>
      <p:grpSp>
        <p:nvGrpSpPr>
          <p:cNvPr id="28" name="Group 27">
            <a:extLst>
              <a:ext uri="{FF2B5EF4-FFF2-40B4-BE49-F238E27FC236}">
                <a16:creationId xmlns:a16="http://schemas.microsoft.com/office/drawing/2014/main" id="{5242B112-EB62-0344-AE38-3C3B96C9492A}"/>
              </a:ext>
            </a:extLst>
          </p:cNvPr>
          <p:cNvGrpSpPr/>
          <p:nvPr/>
        </p:nvGrpSpPr>
        <p:grpSpPr>
          <a:xfrm>
            <a:off x="433328" y="3312363"/>
            <a:ext cx="1477819" cy="1477819"/>
            <a:chOff x="400376" y="3301923"/>
            <a:chExt cx="1477819" cy="1477819"/>
          </a:xfrm>
        </p:grpSpPr>
        <p:sp>
          <p:nvSpPr>
            <p:cNvPr id="26" name="Oval 25">
              <a:extLst>
                <a:ext uri="{FF2B5EF4-FFF2-40B4-BE49-F238E27FC236}">
                  <a16:creationId xmlns:a16="http://schemas.microsoft.com/office/drawing/2014/main" id="{859134F3-59B3-A348-84C5-641ED58537D2}"/>
                </a:ext>
              </a:extLst>
            </p:cNvPr>
            <p:cNvSpPr/>
            <p:nvPr/>
          </p:nvSpPr>
          <p:spPr>
            <a:xfrm>
              <a:off x="400376" y="3301923"/>
              <a:ext cx="1477819" cy="147781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19E250C6-7C9F-164C-B8A3-E6E2576A38DC}"/>
                </a:ext>
              </a:extLst>
            </p:cNvPr>
            <p:cNvSpPr txBox="1"/>
            <p:nvPr/>
          </p:nvSpPr>
          <p:spPr>
            <a:xfrm>
              <a:off x="530656" y="3552894"/>
              <a:ext cx="1217258" cy="923330"/>
            </a:xfrm>
            <a:prstGeom prst="rect">
              <a:avLst/>
            </a:prstGeom>
            <a:noFill/>
          </p:spPr>
          <p:txBody>
            <a:bodyPr wrap="square" rtlCol="0">
              <a:spAutoFit/>
            </a:bodyPr>
            <a:lstStyle/>
            <a:p>
              <a:pPr algn="ctr"/>
              <a:r>
                <a:rPr lang="en-US" b="1" dirty="0">
                  <a:solidFill>
                    <a:schemeClr val="bg1"/>
                  </a:solidFill>
                </a:rPr>
                <a:t>School</a:t>
              </a:r>
            </a:p>
            <a:p>
              <a:pPr algn="ctr"/>
              <a:r>
                <a:rPr lang="en-US" b="1" dirty="0">
                  <a:solidFill>
                    <a:schemeClr val="bg1"/>
                  </a:solidFill>
                </a:rPr>
                <a:t>Finance</a:t>
              </a:r>
            </a:p>
            <a:p>
              <a:pPr algn="ctr"/>
              <a:r>
                <a:rPr lang="en-US" b="1" dirty="0">
                  <a:solidFill>
                    <a:schemeClr val="bg1"/>
                  </a:solidFill>
                </a:rPr>
                <a:t>Formulas</a:t>
              </a:r>
            </a:p>
          </p:txBody>
        </p:sp>
      </p:grpSp>
      <p:cxnSp>
        <p:nvCxnSpPr>
          <p:cNvPr id="30" name="Straight Arrow Connector 29">
            <a:extLst>
              <a:ext uri="{FF2B5EF4-FFF2-40B4-BE49-F238E27FC236}">
                <a16:creationId xmlns:a16="http://schemas.microsoft.com/office/drawing/2014/main" id="{5E47E430-1E1C-E843-BF53-7A4E574D0851}"/>
              </a:ext>
            </a:extLst>
          </p:cNvPr>
          <p:cNvCxnSpPr>
            <a:cxnSpLocks/>
          </p:cNvCxnSpPr>
          <p:nvPr/>
        </p:nvCxnSpPr>
        <p:spPr>
          <a:xfrm>
            <a:off x="3748216" y="2691500"/>
            <a:ext cx="477795" cy="521257"/>
          </a:xfrm>
          <a:prstGeom prst="straightConnector1">
            <a:avLst/>
          </a:prstGeom>
          <a:ln w="762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5926AF07-F3B3-B84A-B99F-9635DA45813C}"/>
              </a:ext>
            </a:extLst>
          </p:cNvPr>
          <p:cNvCxnSpPr>
            <a:cxnSpLocks/>
          </p:cNvCxnSpPr>
          <p:nvPr/>
        </p:nvCxnSpPr>
        <p:spPr>
          <a:xfrm flipH="1">
            <a:off x="3732455" y="4888444"/>
            <a:ext cx="493556" cy="453190"/>
          </a:xfrm>
          <a:prstGeom prst="straightConnector1">
            <a:avLst/>
          </a:prstGeom>
          <a:ln w="762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559C8BD0-23BE-FB47-9528-6656FDFCC40E}"/>
              </a:ext>
            </a:extLst>
          </p:cNvPr>
          <p:cNvCxnSpPr>
            <a:cxnSpLocks/>
          </p:cNvCxnSpPr>
          <p:nvPr/>
        </p:nvCxnSpPr>
        <p:spPr>
          <a:xfrm flipH="1" flipV="1">
            <a:off x="1668379" y="4783033"/>
            <a:ext cx="482535" cy="516240"/>
          </a:xfrm>
          <a:prstGeom prst="straightConnector1">
            <a:avLst/>
          </a:prstGeom>
          <a:ln w="762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769564B-3917-9F48-90BF-C9F55EECA4EB}"/>
              </a:ext>
            </a:extLst>
          </p:cNvPr>
          <p:cNvCxnSpPr>
            <a:cxnSpLocks/>
          </p:cNvCxnSpPr>
          <p:nvPr/>
        </p:nvCxnSpPr>
        <p:spPr>
          <a:xfrm flipV="1">
            <a:off x="1548228" y="2662965"/>
            <a:ext cx="422799" cy="549793"/>
          </a:xfrm>
          <a:prstGeom prst="straightConnector1">
            <a:avLst/>
          </a:prstGeom>
          <a:ln w="76200">
            <a:solidFill>
              <a:schemeClr val="bg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3689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500"/>
                                        <p:tgtEl>
                                          <p:spTgt spid="3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28"/>
                                        </p:tgtEl>
                                        <p:attrNameLst>
                                          <p:attrName>style.visibility</p:attrName>
                                        </p:attrNameLst>
                                      </p:cBhvr>
                                      <p:to>
                                        <p:strVal val="visible"/>
                                      </p:to>
                                    </p:set>
                                    <p:anim calcmode="lin" valueType="num">
                                      <p:cBhvr additive="base">
                                        <p:cTn id="34" dur="500" fill="hold"/>
                                        <p:tgtEl>
                                          <p:spTgt spid="28"/>
                                        </p:tgtEl>
                                        <p:attrNameLst>
                                          <p:attrName>ppt_x</p:attrName>
                                        </p:attrNameLst>
                                      </p:cBhvr>
                                      <p:tavLst>
                                        <p:tav tm="0">
                                          <p:val>
                                            <p:strVal val="0-#ppt_w/2"/>
                                          </p:val>
                                        </p:tav>
                                        <p:tav tm="100000">
                                          <p:val>
                                            <p:strVal val="#ppt_x"/>
                                          </p:val>
                                        </p:tav>
                                      </p:tavLst>
                                    </p:anim>
                                    <p:anim calcmode="lin" valueType="num">
                                      <p:cBhvr additive="base">
                                        <p:cTn id="35" dur="500" fill="hold"/>
                                        <p:tgtEl>
                                          <p:spTgt spid="28"/>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10" presetClass="entr" presetSubtype="0"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fade">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436F3-DEDB-42F5-B29C-F4431F86D991}"/>
              </a:ext>
            </a:extLst>
          </p:cNvPr>
          <p:cNvSpPr>
            <a:spLocks noGrp="1"/>
          </p:cNvSpPr>
          <p:nvPr>
            <p:ph type="title"/>
          </p:nvPr>
        </p:nvSpPr>
        <p:spPr/>
        <p:txBody>
          <a:bodyPr>
            <a:normAutofit/>
          </a:bodyPr>
          <a:lstStyle/>
          <a:p>
            <a:r>
              <a:rPr lang="en-US" sz="4000" b="1" dirty="0" err="1"/>
              <a:t>TRS</a:t>
            </a:r>
            <a:r>
              <a:rPr lang="en-US" sz="4000" b="1" dirty="0"/>
              <a:t> and ERS Are Funded Differently</a:t>
            </a:r>
          </a:p>
        </p:txBody>
      </p:sp>
      <p:sp>
        <p:nvSpPr>
          <p:cNvPr id="4" name="Slide Number Placeholder 3">
            <a:extLst>
              <a:ext uri="{FF2B5EF4-FFF2-40B4-BE49-F238E27FC236}">
                <a16:creationId xmlns:a16="http://schemas.microsoft.com/office/drawing/2014/main" id="{A551990E-8441-498B-8D08-2AB6C3256B88}"/>
              </a:ext>
            </a:extLst>
          </p:cNvPr>
          <p:cNvSpPr>
            <a:spLocks noGrp="1"/>
          </p:cNvSpPr>
          <p:nvPr>
            <p:ph type="sldNum" sz="quarter" idx="4294967295"/>
          </p:nvPr>
        </p:nvSpPr>
        <p:spPr>
          <a:xfrm>
            <a:off x="9448800" y="6356350"/>
            <a:ext cx="2743200" cy="365125"/>
          </a:xfrm>
        </p:spPr>
        <p:txBody>
          <a:bodyPr/>
          <a:lstStyle/>
          <a:p>
            <a:fld id="{85EA47E5-AC31-4FC6-97AC-BCE072676834}" type="slidenum">
              <a:rPr lang="en-US" smtClean="0"/>
              <a:t>18</a:t>
            </a:fld>
            <a:endParaRPr lang="en-US"/>
          </a:p>
        </p:txBody>
      </p:sp>
      <p:graphicFrame>
        <p:nvGraphicFramePr>
          <p:cNvPr id="5" name="Chart 4">
            <a:extLst>
              <a:ext uri="{FF2B5EF4-FFF2-40B4-BE49-F238E27FC236}">
                <a16:creationId xmlns:a16="http://schemas.microsoft.com/office/drawing/2014/main" id="{E427D3AE-4E27-4D11-B423-D1F2E51F0008}"/>
              </a:ext>
            </a:extLst>
          </p:cNvPr>
          <p:cNvGraphicFramePr>
            <a:graphicFrameLocks/>
          </p:cNvGraphicFramePr>
          <p:nvPr>
            <p:extLst>
              <p:ext uri="{D42A27DB-BD31-4B8C-83A1-F6EECF244321}">
                <p14:modId xmlns:p14="http://schemas.microsoft.com/office/powerpoint/2010/main" val="595858989"/>
              </p:ext>
            </p:extLst>
          </p:nvPr>
        </p:nvGraphicFramePr>
        <p:xfrm>
          <a:off x="1923999" y="1625069"/>
          <a:ext cx="8978340" cy="457432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76FB2E8B-B821-4D4E-A9BD-5C5EE49280D5}"/>
              </a:ext>
            </a:extLst>
          </p:cNvPr>
          <p:cNvSpPr txBox="1"/>
          <p:nvPr/>
        </p:nvSpPr>
        <p:spPr>
          <a:xfrm>
            <a:off x="2219608" y="1282461"/>
            <a:ext cx="8153361" cy="707886"/>
          </a:xfrm>
          <a:prstGeom prst="rect">
            <a:avLst/>
          </a:prstGeom>
          <a:noFill/>
        </p:spPr>
        <p:txBody>
          <a:bodyPr wrap="square" rtlCol="0">
            <a:spAutoFit/>
          </a:bodyPr>
          <a:lstStyle/>
          <a:p>
            <a:pPr algn="ctr"/>
            <a:r>
              <a:rPr lang="en-US" sz="2000" b="1" dirty="0"/>
              <a:t>Monthly Premium Contributions to </a:t>
            </a:r>
          </a:p>
          <a:p>
            <a:pPr algn="ctr"/>
            <a:r>
              <a:rPr lang="en-US" sz="2000" b="1" dirty="0"/>
              <a:t>Employee and Retiree Health Programs</a:t>
            </a:r>
          </a:p>
        </p:txBody>
      </p:sp>
      <p:sp>
        <p:nvSpPr>
          <p:cNvPr id="7" name="Rectangle 6">
            <a:extLst>
              <a:ext uri="{FF2B5EF4-FFF2-40B4-BE49-F238E27FC236}">
                <a16:creationId xmlns:a16="http://schemas.microsoft.com/office/drawing/2014/main" id="{29870F68-AE13-41EA-A0D3-EBB5995307D8}"/>
              </a:ext>
            </a:extLst>
          </p:cNvPr>
          <p:cNvSpPr/>
          <p:nvPr/>
        </p:nvSpPr>
        <p:spPr>
          <a:xfrm>
            <a:off x="2952423" y="5411568"/>
            <a:ext cx="6566715" cy="1231106"/>
          </a:xfrm>
          <a:prstGeom prst="rect">
            <a:avLst/>
          </a:prstGeom>
        </p:spPr>
        <p:txBody>
          <a:bodyPr wrap="square">
            <a:spAutoFit/>
          </a:bodyPr>
          <a:lstStyle/>
          <a:p>
            <a:endParaRPr lang="en-US" sz="3200" dirty="0">
              <a:solidFill>
                <a:srgbClr val="AFABAB"/>
              </a:solidFill>
              <a:latin typeface="Arial Narrow" panose="020B0606020202030204" pitchFamily="34" charset="0"/>
            </a:endParaRPr>
          </a:p>
          <a:p>
            <a:r>
              <a:rPr lang="en-US" sz="1400" dirty="0">
                <a:solidFill>
                  <a:srgbClr val="AFABAB"/>
                </a:solidFill>
              </a:rPr>
              <a:t> </a:t>
            </a:r>
            <a:r>
              <a:rPr lang="en-US" sz="1400" dirty="0">
                <a:solidFill>
                  <a:srgbClr val="AFABAB"/>
                </a:solidFill>
                <a:latin typeface="Arial" panose="020B0604020202020204" pitchFamily="34" charset="0"/>
                <a:cs typeface="Arial" panose="020B0604020202020204" pitchFamily="34" charset="0"/>
              </a:rPr>
              <a:t>Note: Figures are per enrolled employee/retiree for fiscal year 2018. TRS employee contributions for TRS-ActiveCare are estimated. Other revenue includes drug rebate revenue, investment returns, and subsidies</a:t>
            </a:r>
            <a:r>
              <a:rPr lang="en-US" sz="1400" dirty="0">
                <a:solidFill>
                  <a:srgbClr val="AFABAB"/>
                </a:solidFill>
              </a:rPr>
              <a:t>.</a:t>
            </a:r>
          </a:p>
        </p:txBody>
      </p:sp>
    </p:spTree>
    <p:extLst>
      <p:ext uri="{BB962C8B-B14F-4D97-AF65-F5344CB8AC3E}">
        <p14:creationId xmlns:p14="http://schemas.microsoft.com/office/powerpoint/2010/main" val="17325178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6DC29-697C-4C65-8026-CAD8F3EFB84B}"/>
              </a:ext>
            </a:extLst>
          </p:cNvPr>
          <p:cNvSpPr>
            <a:spLocks noGrp="1"/>
          </p:cNvSpPr>
          <p:nvPr>
            <p:ph type="title"/>
          </p:nvPr>
        </p:nvSpPr>
        <p:spPr/>
        <p:txBody>
          <a:bodyPr>
            <a:normAutofit/>
          </a:bodyPr>
          <a:lstStyle/>
          <a:p>
            <a:r>
              <a:rPr lang="en-US" sz="3200" b="1" dirty="0"/>
              <a:t>Employees Pay Majority of Health Expenses</a:t>
            </a:r>
          </a:p>
        </p:txBody>
      </p:sp>
      <p:sp>
        <p:nvSpPr>
          <p:cNvPr id="4" name="Slide Number Placeholder 3">
            <a:extLst>
              <a:ext uri="{FF2B5EF4-FFF2-40B4-BE49-F238E27FC236}">
                <a16:creationId xmlns:a16="http://schemas.microsoft.com/office/drawing/2014/main" id="{51970481-CFB1-4711-A024-3A3E99925CEF}"/>
              </a:ext>
            </a:extLst>
          </p:cNvPr>
          <p:cNvSpPr>
            <a:spLocks noGrp="1"/>
          </p:cNvSpPr>
          <p:nvPr>
            <p:ph type="sldNum" sz="quarter" idx="4294967295"/>
          </p:nvPr>
        </p:nvSpPr>
        <p:spPr>
          <a:xfrm>
            <a:off x="9448800" y="6356350"/>
            <a:ext cx="2743200" cy="365125"/>
          </a:xfrm>
        </p:spPr>
        <p:txBody>
          <a:bodyPr/>
          <a:lstStyle/>
          <a:p>
            <a:fld id="{85EA47E5-AC31-4FC6-97AC-BCE072676834}" type="slidenum">
              <a:rPr lang="en-US" smtClean="0"/>
              <a:t>19</a:t>
            </a:fld>
            <a:endParaRPr lang="en-US"/>
          </a:p>
        </p:txBody>
      </p:sp>
      <p:sp>
        <p:nvSpPr>
          <p:cNvPr id="8" name="Content Placeholder 4">
            <a:extLst>
              <a:ext uri="{FF2B5EF4-FFF2-40B4-BE49-F238E27FC236}">
                <a16:creationId xmlns:a16="http://schemas.microsoft.com/office/drawing/2014/main" id="{1B4F85F5-F7D7-4FA2-A906-EA6D70125187}"/>
              </a:ext>
            </a:extLst>
          </p:cNvPr>
          <p:cNvSpPr>
            <a:spLocks noGrp="1"/>
          </p:cNvSpPr>
          <p:nvPr>
            <p:ph idx="4294967295"/>
          </p:nvPr>
        </p:nvSpPr>
        <p:spPr>
          <a:xfrm>
            <a:off x="8396839" y="3367242"/>
            <a:ext cx="3390900" cy="1477962"/>
          </a:xfrm>
          <a:prstGeom prst="rect">
            <a:avLst/>
          </a:prstGeom>
        </p:spPr>
        <p:txBody>
          <a:bodyPr wrap="square">
            <a:spAutoFit/>
          </a:bodyPr>
          <a:lstStyle/>
          <a:p>
            <a:pPr marL="0" indent="0">
              <a:buNone/>
            </a:pPr>
            <a:r>
              <a:rPr lang="en-US" sz="2000" dirty="0"/>
              <a:t>After cost sharing</a:t>
            </a:r>
            <a:r>
              <a:rPr lang="en-US" sz="2000" dirty="0">
                <a:solidFill>
                  <a:srgbClr val="692044"/>
                </a:solidFill>
              </a:rPr>
              <a:t>, </a:t>
            </a:r>
            <a:br>
              <a:rPr lang="en-US" sz="2000" dirty="0">
                <a:solidFill>
                  <a:srgbClr val="692044"/>
                </a:solidFill>
              </a:rPr>
            </a:br>
            <a:r>
              <a:rPr lang="en-US" sz="2000" dirty="0" err="1"/>
              <a:t>TRS-ActiveCare</a:t>
            </a:r>
            <a:r>
              <a:rPr lang="en-US" sz="2000" dirty="0"/>
              <a:t> employees paid </a:t>
            </a:r>
            <a:r>
              <a:rPr lang="en-US" sz="2000" dirty="0">
                <a:solidFill>
                  <a:schemeClr val="accent2"/>
                </a:solidFill>
              </a:rPr>
              <a:t>~</a:t>
            </a:r>
            <a:r>
              <a:rPr lang="en-US" sz="2000" b="1" dirty="0">
                <a:solidFill>
                  <a:schemeClr val="accent2"/>
                </a:solidFill>
              </a:rPr>
              <a:t>60%</a:t>
            </a:r>
            <a:r>
              <a:rPr lang="en-US" sz="2000" dirty="0">
                <a:solidFill>
                  <a:schemeClr val="accent2"/>
                </a:solidFill>
              </a:rPr>
              <a:t> </a:t>
            </a:r>
            <a:r>
              <a:rPr lang="en-US" sz="2000" dirty="0"/>
              <a:t>of their </a:t>
            </a:r>
            <a:br>
              <a:rPr lang="en-US" sz="2000" dirty="0"/>
            </a:br>
            <a:r>
              <a:rPr lang="en-US" sz="2000" dirty="0"/>
              <a:t>total cost across </a:t>
            </a:r>
            <a:br>
              <a:rPr lang="en-US" sz="2000" dirty="0"/>
            </a:br>
            <a:r>
              <a:rPr lang="en-US" sz="2000" dirty="0"/>
              <a:t>all tiers and programs.</a:t>
            </a:r>
          </a:p>
        </p:txBody>
      </p:sp>
      <p:graphicFrame>
        <p:nvGraphicFramePr>
          <p:cNvPr id="5" name="Chart 4">
            <a:extLst>
              <a:ext uri="{FF2B5EF4-FFF2-40B4-BE49-F238E27FC236}">
                <a16:creationId xmlns:a16="http://schemas.microsoft.com/office/drawing/2014/main" id="{97DADB55-8766-41E1-8155-D10667BEB056}"/>
              </a:ext>
            </a:extLst>
          </p:cNvPr>
          <p:cNvGraphicFramePr>
            <a:graphicFrameLocks/>
          </p:cNvGraphicFramePr>
          <p:nvPr>
            <p:extLst>
              <p:ext uri="{D42A27DB-BD31-4B8C-83A1-F6EECF244321}">
                <p14:modId xmlns:p14="http://schemas.microsoft.com/office/powerpoint/2010/main" val="3534185002"/>
              </p:ext>
            </p:extLst>
          </p:nvPr>
        </p:nvGraphicFramePr>
        <p:xfrm>
          <a:off x="2846644" y="2046761"/>
          <a:ext cx="6498713" cy="41189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8D907CA6-93C0-46FB-91ED-DC6769E5219F}"/>
              </a:ext>
            </a:extLst>
          </p:cNvPr>
          <p:cNvSpPr txBox="1"/>
          <p:nvPr/>
        </p:nvSpPr>
        <p:spPr>
          <a:xfrm>
            <a:off x="3859106" y="1418349"/>
            <a:ext cx="4473789"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TRS-ActiveCare Revenues FY 2019</a:t>
            </a:r>
          </a:p>
        </p:txBody>
      </p:sp>
      <p:sp>
        <p:nvSpPr>
          <p:cNvPr id="7" name="TextBox 6">
            <a:extLst>
              <a:ext uri="{FF2B5EF4-FFF2-40B4-BE49-F238E27FC236}">
                <a16:creationId xmlns:a16="http://schemas.microsoft.com/office/drawing/2014/main" id="{4A694B07-4CE3-4715-89D9-0CE12FAB3202}"/>
              </a:ext>
            </a:extLst>
          </p:cNvPr>
          <p:cNvSpPr txBox="1"/>
          <p:nvPr/>
        </p:nvSpPr>
        <p:spPr>
          <a:xfrm>
            <a:off x="4492601" y="6017796"/>
            <a:ext cx="3571103" cy="338554"/>
          </a:xfrm>
          <a:prstGeom prst="rect">
            <a:avLst/>
          </a:prstGeom>
          <a:noFill/>
        </p:spPr>
        <p:txBody>
          <a:bodyPr wrap="square" rtlCol="0">
            <a:spAutoFit/>
          </a:bodyPr>
          <a:lstStyle/>
          <a:p>
            <a:r>
              <a:rPr lang="en-US" sz="1600" dirty="0">
                <a:solidFill>
                  <a:schemeClr val="bg1">
                    <a:lumMod val="50000"/>
                  </a:schemeClr>
                </a:solidFill>
                <a:latin typeface="Arial" panose="020B0604020202020204" pitchFamily="34" charset="0"/>
                <a:cs typeface="Arial" panose="020B0604020202020204" pitchFamily="34" charset="0"/>
              </a:rPr>
              <a:t>* Includes State and Local Funding</a:t>
            </a:r>
          </a:p>
        </p:txBody>
      </p:sp>
    </p:spTree>
    <p:extLst>
      <p:ext uri="{BB962C8B-B14F-4D97-AF65-F5344CB8AC3E}">
        <p14:creationId xmlns:p14="http://schemas.microsoft.com/office/powerpoint/2010/main" val="2870742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389859-EE47-4745-BF3A-7A9F51227A91}"/>
              </a:ext>
            </a:extLst>
          </p:cNvPr>
          <p:cNvSpPr txBox="1">
            <a:spLocks/>
          </p:cNvSpPr>
          <p:nvPr/>
        </p:nvSpPr>
        <p:spPr>
          <a:xfrm>
            <a:off x="637039" y="3068794"/>
            <a:ext cx="9728547" cy="20052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r>
              <a:rPr lang="en-US" sz="6000" dirty="0"/>
              <a:t>What to Know About</a:t>
            </a:r>
            <a:br>
              <a:rPr lang="en-US" sz="6000" dirty="0"/>
            </a:br>
            <a:r>
              <a:rPr lang="en-US" sz="6000" dirty="0"/>
              <a:t>TRS-</a:t>
            </a:r>
            <a:r>
              <a:rPr lang="en-US" sz="6000" dirty="0" err="1"/>
              <a:t>ActiveCare</a:t>
            </a:r>
            <a:endParaRPr lang="en-US" sz="6000" dirty="0"/>
          </a:p>
        </p:txBody>
      </p:sp>
    </p:spTree>
    <p:extLst>
      <p:ext uri="{BB962C8B-B14F-4D97-AF65-F5344CB8AC3E}">
        <p14:creationId xmlns:p14="http://schemas.microsoft.com/office/powerpoint/2010/main" val="1646481788"/>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Employee Contributions Vary by District</a:t>
            </a:r>
          </a:p>
        </p:txBody>
      </p:sp>
      <p:sp>
        <p:nvSpPr>
          <p:cNvPr id="7" name="Slide Number Placeholder 6"/>
          <p:cNvSpPr>
            <a:spLocks noGrp="1"/>
          </p:cNvSpPr>
          <p:nvPr>
            <p:ph type="sldNum" sz="quarter" idx="4294967295"/>
          </p:nvPr>
        </p:nvSpPr>
        <p:spPr>
          <a:xfrm>
            <a:off x="9448800" y="6390873"/>
            <a:ext cx="2743200" cy="365125"/>
          </a:xfrm>
        </p:spPr>
        <p:txBody>
          <a:bodyPr/>
          <a:lstStyle/>
          <a:p>
            <a:fld id="{85EA47E5-AC31-4FC6-97AC-BCE072676834}" type="slidenum">
              <a:rPr lang="en-US" smtClean="0"/>
              <a:t>20</a:t>
            </a:fld>
            <a:endParaRPr lang="en-US" dirty="0"/>
          </a:p>
        </p:txBody>
      </p:sp>
      <p:sp>
        <p:nvSpPr>
          <p:cNvPr id="187" name="TextBox 186"/>
          <p:cNvSpPr txBox="1"/>
          <p:nvPr/>
        </p:nvSpPr>
        <p:spPr>
          <a:xfrm>
            <a:off x="1991399" y="1558054"/>
            <a:ext cx="8209202"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Only </a:t>
            </a:r>
            <a:r>
              <a:rPr lang="en-US" sz="2400" b="1" dirty="0">
                <a:solidFill>
                  <a:schemeClr val="accent2"/>
                </a:solidFill>
                <a:latin typeface="Arial" panose="020B0604020202020204" pitchFamily="34" charset="0"/>
                <a:cs typeface="Arial" panose="020B0604020202020204" pitchFamily="34" charset="0"/>
              </a:rPr>
              <a:t>20%</a:t>
            </a:r>
            <a:r>
              <a:rPr lang="en-US" sz="2400" dirty="0">
                <a:solidFill>
                  <a:schemeClr val="accent2"/>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of Full-Time Employees Have a $0 Contribution for Employee-Only Coverage in the 2019–20 Plan Year</a:t>
            </a:r>
            <a:endParaRPr lang="en-US" sz="1600" dirty="0">
              <a:solidFill>
                <a:schemeClr val="bg1">
                  <a:lumMod val="65000"/>
                </a:schemeClr>
              </a:solidFill>
              <a:latin typeface="Arial" panose="020B0604020202020204" pitchFamily="34" charset="0"/>
              <a:cs typeface="Arial" panose="020B0604020202020204" pitchFamily="34" charset="0"/>
            </a:endParaRPr>
          </a:p>
        </p:txBody>
      </p:sp>
      <p:sp>
        <p:nvSpPr>
          <p:cNvPr id="6" name="TextBox 5"/>
          <p:cNvSpPr txBox="1"/>
          <p:nvPr/>
        </p:nvSpPr>
        <p:spPr>
          <a:xfrm>
            <a:off x="2767708" y="6048573"/>
            <a:ext cx="6656584"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Estimated Percentage of Full-Time Employees Enrolled in High-Deductible Plan</a:t>
            </a:r>
          </a:p>
        </p:txBody>
      </p:sp>
      <p:sp>
        <p:nvSpPr>
          <p:cNvPr id="9" name="Rectangle 8">
            <a:extLst>
              <a:ext uri="{FF2B5EF4-FFF2-40B4-BE49-F238E27FC236}">
                <a16:creationId xmlns:a16="http://schemas.microsoft.com/office/drawing/2014/main" id="{C7866F8E-A265-FB41-83DE-7DA63511EFD1}"/>
              </a:ext>
            </a:extLst>
          </p:cNvPr>
          <p:cNvSpPr/>
          <p:nvPr/>
        </p:nvSpPr>
        <p:spPr>
          <a:xfrm>
            <a:off x="259155" y="2646468"/>
            <a:ext cx="2810352" cy="3132031"/>
          </a:xfrm>
          <a:prstGeom prst="rect">
            <a:avLst/>
          </a:prstGeom>
          <a:solidFill>
            <a:srgbClr val="669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C5300832-0753-A947-ADBF-5BB4C995F053}"/>
              </a:ext>
            </a:extLst>
          </p:cNvPr>
          <p:cNvSpPr/>
          <p:nvPr/>
        </p:nvSpPr>
        <p:spPr>
          <a:xfrm>
            <a:off x="3233479" y="2653487"/>
            <a:ext cx="2810352" cy="3132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Rectangle 177">
            <a:extLst>
              <a:ext uri="{FF2B5EF4-FFF2-40B4-BE49-F238E27FC236}">
                <a16:creationId xmlns:a16="http://schemas.microsoft.com/office/drawing/2014/main" id="{5BC12F4E-46F5-2443-9AD0-0644451C33D9}"/>
              </a:ext>
            </a:extLst>
          </p:cNvPr>
          <p:cNvSpPr/>
          <p:nvPr/>
        </p:nvSpPr>
        <p:spPr>
          <a:xfrm>
            <a:off x="6207803" y="2646468"/>
            <a:ext cx="2810352" cy="31320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C4C6FB2D-8595-624C-9977-CA173F662538}"/>
              </a:ext>
            </a:extLst>
          </p:cNvPr>
          <p:cNvSpPr/>
          <p:nvPr/>
        </p:nvSpPr>
        <p:spPr>
          <a:xfrm>
            <a:off x="9182127" y="2646468"/>
            <a:ext cx="2810352" cy="3132031"/>
          </a:xfrm>
          <a:prstGeom prst="rect">
            <a:avLst/>
          </a:prstGeom>
          <a:solidFill>
            <a:srgbClr val="00B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946114" y="3271579"/>
            <a:ext cx="1436435" cy="1761305"/>
            <a:chOff x="2210406" y="2951902"/>
            <a:chExt cx="1436435" cy="1761305"/>
          </a:xfrm>
        </p:grpSpPr>
        <p:sp>
          <p:nvSpPr>
            <p:cNvPr id="181" name="TextBox 180"/>
            <p:cNvSpPr txBox="1"/>
            <p:nvPr/>
          </p:nvSpPr>
          <p:spPr>
            <a:xfrm>
              <a:off x="2210406" y="2951902"/>
              <a:ext cx="1436435" cy="536430"/>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$0</a:t>
              </a:r>
            </a:p>
          </p:txBody>
        </p:sp>
        <p:sp>
          <p:nvSpPr>
            <p:cNvPr id="191" name="TextBox 190"/>
            <p:cNvSpPr txBox="1"/>
            <p:nvPr/>
          </p:nvSpPr>
          <p:spPr>
            <a:xfrm>
              <a:off x="2210407" y="4313097"/>
              <a:ext cx="1404160"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20%</a:t>
              </a:r>
            </a:p>
          </p:txBody>
        </p:sp>
        <p:grpSp>
          <p:nvGrpSpPr>
            <p:cNvPr id="3" name="Group 2"/>
            <p:cNvGrpSpPr/>
            <p:nvPr/>
          </p:nvGrpSpPr>
          <p:grpSpPr>
            <a:xfrm>
              <a:off x="2246011" y="3542504"/>
              <a:ext cx="1383833" cy="836173"/>
              <a:chOff x="954075" y="3130908"/>
              <a:chExt cx="1383833" cy="836173"/>
            </a:xfrm>
          </p:grpSpPr>
          <p:grpSp>
            <p:nvGrpSpPr>
              <p:cNvPr id="31" name="Group 30"/>
              <p:cNvGrpSpPr/>
              <p:nvPr/>
            </p:nvGrpSpPr>
            <p:grpSpPr>
              <a:xfrm>
                <a:off x="961002" y="3134338"/>
                <a:ext cx="274439" cy="456389"/>
                <a:chOff x="697171" y="2916880"/>
                <a:chExt cx="694563" cy="1155047"/>
              </a:xfrm>
              <a:solidFill>
                <a:srgbClr val="799DC3"/>
              </a:solidFill>
            </p:grpSpPr>
            <p:sp>
              <p:nvSpPr>
                <p:cNvPr id="32" name="Chord 31"/>
                <p:cNvSpPr/>
                <p:nvPr/>
              </p:nvSpPr>
              <p:spPr>
                <a:xfrm rot="6745601">
                  <a:off x="697171" y="3377363"/>
                  <a:ext cx="694564"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Oval 32"/>
                <p:cNvSpPr/>
                <p:nvPr/>
              </p:nvSpPr>
              <p:spPr>
                <a:xfrm>
                  <a:off x="810147" y="2916880"/>
                  <a:ext cx="468609"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6" name="Group 45"/>
              <p:cNvGrpSpPr/>
              <p:nvPr/>
            </p:nvGrpSpPr>
            <p:grpSpPr>
              <a:xfrm>
                <a:off x="1237812" y="3130908"/>
                <a:ext cx="274439" cy="456389"/>
                <a:chOff x="697171" y="2916880"/>
                <a:chExt cx="694563" cy="1155047"/>
              </a:xfrm>
              <a:solidFill>
                <a:srgbClr val="799DC3"/>
              </a:solidFill>
            </p:grpSpPr>
            <p:sp>
              <p:nvSpPr>
                <p:cNvPr id="47" name="Chord 46"/>
                <p:cNvSpPr/>
                <p:nvPr/>
              </p:nvSpPr>
              <p:spPr>
                <a:xfrm rot="6745601">
                  <a:off x="697171" y="3377363"/>
                  <a:ext cx="694564"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8" name="Oval 47"/>
                <p:cNvSpPr/>
                <p:nvPr/>
              </p:nvSpPr>
              <p:spPr>
                <a:xfrm>
                  <a:off x="810147" y="2916880"/>
                  <a:ext cx="468609"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1" name="Group 60"/>
              <p:cNvGrpSpPr/>
              <p:nvPr/>
            </p:nvGrpSpPr>
            <p:grpSpPr>
              <a:xfrm>
                <a:off x="1513158" y="3131052"/>
                <a:ext cx="274439" cy="456389"/>
                <a:chOff x="697171" y="2916880"/>
                <a:chExt cx="694563" cy="1155047"/>
              </a:xfrm>
              <a:solidFill>
                <a:srgbClr val="799DC3"/>
              </a:solidFill>
            </p:grpSpPr>
            <p:sp>
              <p:nvSpPr>
                <p:cNvPr id="62" name="Chord 61"/>
                <p:cNvSpPr/>
                <p:nvPr/>
              </p:nvSpPr>
              <p:spPr>
                <a:xfrm rot="6745601">
                  <a:off x="697171" y="3377363"/>
                  <a:ext cx="694564"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3" name="Oval 62"/>
                <p:cNvSpPr/>
                <p:nvPr/>
              </p:nvSpPr>
              <p:spPr>
                <a:xfrm>
                  <a:off x="810147" y="2916880"/>
                  <a:ext cx="468609"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76" name="Group 75"/>
              <p:cNvGrpSpPr/>
              <p:nvPr/>
            </p:nvGrpSpPr>
            <p:grpSpPr>
              <a:xfrm>
                <a:off x="1785954" y="3136402"/>
                <a:ext cx="274439" cy="456389"/>
                <a:chOff x="697171" y="2916880"/>
                <a:chExt cx="694563" cy="1155047"/>
              </a:xfrm>
              <a:solidFill>
                <a:srgbClr val="799DC3"/>
              </a:solidFill>
            </p:grpSpPr>
            <p:sp>
              <p:nvSpPr>
                <p:cNvPr id="77" name="Chord 76"/>
                <p:cNvSpPr/>
                <p:nvPr/>
              </p:nvSpPr>
              <p:spPr>
                <a:xfrm rot="6745601">
                  <a:off x="697171" y="3377363"/>
                  <a:ext cx="694564"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8" name="Oval 77"/>
                <p:cNvSpPr/>
                <p:nvPr/>
              </p:nvSpPr>
              <p:spPr>
                <a:xfrm>
                  <a:off x="810147" y="2916880"/>
                  <a:ext cx="468609"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91" name="Group 90"/>
              <p:cNvGrpSpPr/>
              <p:nvPr/>
            </p:nvGrpSpPr>
            <p:grpSpPr>
              <a:xfrm>
                <a:off x="2063469" y="3136403"/>
                <a:ext cx="274439" cy="456389"/>
                <a:chOff x="697171" y="2916880"/>
                <a:chExt cx="694563" cy="1155047"/>
              </a:xfrm>
              <a:solidFill>
                <a:srgbClr val="799DC3"/>
              </a:solidFill>
            </p:grpSpPr>
            <p:sp>
              <p:nvSpPr>
                <p:cNvPr id="92" name="Chord 91"/>
                <p:cNvSpPr/>
                <p:nvPr/>
              </p:nvSpPr>
              <p:spPr>
                <a:xfrm rot="6745601">
                  <a:off x="697171" y="3377363"/>
                  <a:ext cx="694564"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3" name="Oval 92"/>
                <p:cNvSpPr/>
                <p:nvPr/>
              </p:nvSpPr>
              <p:spPr>
                <a:xfrm>
                  <a:off x="810147" y="2916880"/>
                  <a:ext cx="468609"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83" name="Group 182"/>
              <p:cNvGrpSpPr/>
              <p:nvPr/>
            </p:nvGrpSpPr>
            <p:grpSpPr>
              <a:xfrm>
                <a:off x="954075" y="3508412"/>
                <a:ext cx="274439" cy="456389"/>
                <a:chOff x="697171" y="2916880"/>
                <a:chExt cx="694563" cy="1155047"/>
              </a:xfrm>
              <a:solidFill>
                <a:srgbClr val="799DC3"/>
              </a:solidFill>
            </p:grpSpPr>
            <p:sp>
              <p:nvSpPr>
                <p:cNvPr id="184" name="Chord 183"/>
                <p:cNvSpPr/>
                <p:nvPr/>
              </p:nvSpPr>
              <p:spPr>
                <a:xfrm rot="6745601">
                  <a:off x="697171" y="3377363"/>
                  <a:ext cx="694564"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8" name="Oval 187"/>
                <p:cNvSpPr/>
                <p:nvPr/>
              </p:nvSpPr>
              <p:spPr>
                <a:xfrm>
                  <a:off x="810147" y="2916880"/>
                  <a:ext cx="468609"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89" name="Group 188"/>
              <p:cNvGrpSpPr/>
              <p:nvPr/>
            </p:nvGrpSpPr>
            <p:grpSpPr>
              <a:xfrm>
                <a:off x="1212838" y="3508156"/>
                <a:ext cx="274439" cy="456389"/>
                <a:chOff x="651499" y="2924915"/>
                <a:chExt cx="694563" cy="1155047"/>
              </a:xfrm>
              <a:solidFill>
                <a:srgbClr val="799DC3"/>
              </a:solidFill>
            </p:grpSpPr>
            <p:sp>
              <p:nvSpPr>
                <p:cNvPr id="190" name="Chord 189"/>
                <p:cNvSpPr/>
                <p:nvPr/>
              </p:nvSpPr>
              <p:spPr>
                <a:xfrm rot="6745601">
                  <a:off x="651499" y="3385398"/>
                  <a:ext cx="694564"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5" name="Oval 194"/>
                <p:cNvSpPr/>
                <p:nvPr/>
              </p:nvSpPr>
              <p:spPr>
                <a:xfrm>
                  <a:off x="764473" y="2924915"/>
                  <a:ext cx="468609"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6" name="Group 195"/>
              <p:cNvGrpSpPr/>
              <p:nvPr/>
            </p:nvGrpSpPr>
            <p:grpSpPr>
              <a:xfrm>
                <a:off x="1488184" y="3511474"/>
                <a:ext cx="274439" cy="453434"/>
                <a:chOff x="651501" y="2932950"/>
                <a:chExt cx="694563" cy="1147569"/>
              </a:xfrm>
              <a:solidFill>
                <a:srgbClr val="799DC3"/>
              </a:solidFill>
            </p:grpSpPr>
            <p:sp>
              <p:nvSpPr>
                <p:cNvPr id="197" name="Chord 196"/>
                <p:cNvSpPr/>
                <p:nvPr/>
              </p:nvSpPr>
              <p:spPr>
                <a:xfrm rot="6745601">
                  <a:off x="651501" y="3385955"/>
                  <a:ext cx="694564"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98" name="Oval 197"/>
                <p:cNvSpPr/>
                <p:nvPr/>
              </p:nvSpPr>
              <p:spPr>
                <a:xfrm>
                  <a:off x="764473" y="2932950"/>
                  <a:ext cx="468609"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9" name="Group 198"/>
              <p:cNvGrpSpPr/>
              <p:nvPr/>
            </p:nvGrpSpPr>
            <p:grpSpPr>
              <a:xfrm>
                <a:off x="1760980" y="3513865"/>
                <a:ext cx="274439" cy="450038"/>
                <a:chOff x="651497" y="2925470"/>
                <a:chExt cx="694563" cy="1138976"/>
              </a:xfrm>
              <a:solidFill>
                <a:srgbClr val="799DC3"/>
              </a:solidFill>
            </p:grpSpPr>
            <p:sp>
              <p:nvSpPr>
                <p:cNvPr id="200" name="Chord 199"/>
                <p:cNvSpPr/>
                <p:nvPr/>
              </p:nvSpPr>
              <p:spPr>
                <a:xfrm rot="6745601">
                  <a:off x="651497" y="3369883"/>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1" name="Oval 200"/>
                <p:cNvSpPr/>
                <p:nvPr/>
              </p:nvSpPr>
              <p:spPr>
                <a:xfrm>
                  <a:off x="764474" y="2925470"/>
                  <a:ext cx="468609" cy="4686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02" name="Group 201"/>
              <p:cNvGrpSpPr/>
              <p:nvPr/>
            </p:nvGrpSpPr>
            <p:grpSpPr>
              <a:xfrm>
                <a:off x="2038495" y="3513867"/>
                <a:ext cx="274439" cy="453214"/>
                <a:chOff x="651498" y="2925470"/>
                <a:chExt cx="694563" cy="1147013"/>
              </a:xfrm>
              <a:solidFill>
                <a:srgbClr val="799DC3"/>
              </a:solidFill>
            </p:grpSpPr>
            <p:sp>
              <p:nvSpPr>
                <p:cNvPr id="203" name="Chord 202"/>
                <p:cNvSpPr/>
                <p:nvPr/>
              </p:nvSpPr>
              <p:spPr>
                <a:xfrm rot="6745601">
                  <a:off x="651498" y="3377920"/>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4" name="Oval 203"/>
                <p:cNvSpPr/>
                <p:nvPr/>
              </p:nvSpPr>
              <p:spPr>
                <a:xfrm>
                  <a:off x="764472" y="2925470"/>
                  <a:ext cx="468609" cy="4686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grpSp>
      <p:grpSp>
        <p:nvGrpSpPr>
          <p:cNvPr id="5" name="Group 4">
            <a:extLst>
              <a:ext uri="{FF2B5EF4-FFF2-40B4-BE49-F238E27FC236}">
                <a16:creationId xmlns:a16="http://schemas.microsoft.com/office/drawing/2014/main" id="{92FC4F9A-F33F-4BDD-8D07-CFC54BB42962}"/>
              </a:ext>
            </a:extLst>
          </p:cNvPr>
          <p:cNvGrpSpPr/>
          <p:nvPr/>
        </p:nvGrpSpPr>
        <p:grpSpPr>
          <a:xfrm>
            <a:off x="3908230" y="3275721"/>
            <a:ext cx="1460850" cy="1779945"/>
            <a:chOff x="4339692" y="2931691"/>
            <a:chExt cx="1460850" cy="1779945"/>
          </a:xfrm>
        </p:grpSpPr>
        <p:sp>
          <p:nvSpPr>
            <p:cNvPr id="182" name="TextBox 181"/>
            <p:cNvSpPr txBox="1"/>
            <p:nvPr/>
          </p:nvSpPr>
          <p:spPr>
            <a:xfrm>
              <a:off x="4339692" y="2931691"/>
              <a:ext cx="1460850" cy="523220"/>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$1–$49</a:t>
              </a:r>
            </a:p>
          </p:txBody>
        </p:sp>
        <p:sp>
          <p:nvSpPr>
            <p:cNvPr id="192" name="TextBox 191"/>
            <p:cNvSpPr txBox="1"/>
            <p:nvPr/>
          </p:nvSpPr>
          <p:spPr>
            <a:xfrm>
              <a:off x="4387100" y="4311526"/>
              <a:ext cx="1382099" cy="400110"/>
            </a:xfrm>
            <a:prstGeom prst="rect">
              <a:avLst/>
            </a:prstGeom>
            <a:noFill/>
          </p:spPr>
          <p:txBody>
            <a:bodyPr wrap="square" rtlCol="0">
              <a:spAutoFit/>
            </a:bodyPr>
            <a:lstStyle/>
            <a:p>
              <a:pPr algn="ctr"/>
              <a:r>
                <a:rPr lang="en-US" sz="2000" b="1" dirty="0">
                  <a:solidFill>
                    <a:schemeClr val="bg1"/>
                  </a:solidFill>
                  <a:latin typeface="Arial" panose="020B0604020202020204" pitchFamily="34" charset="0"/>
                  <a:cs typeface="Arial" panose="020B0604020202020204" pitchFamily="34" charset="0"/>
                </a:rPr>
                <a:t>14%</a:t>
              </a:r>
            </a:p>
          </p:txBody>
        </p:sp>
        <p:grpSp>
          <p:nvGrpSpPr>
            <p:cNvPr id="205" name="Group 204"/>
            <p:cNvGrpSpPr/>
            <p:nvPr/>
          </p:nvGrpSpPr>
          <p:grpSpPr>
            <a:xfrm>
              <a:off x="4374736" y="3526849"/>
              <a:ext cx="1383833" cy="835957"/>
              <a:chOff x="936028" y="3115253"/>
              <a:chExt cx="1383833" cy="835957"/>
            </a:xfrm>
            <a:solidFill>
              <a:srgbClr val="789BC1"/>
            </a:solidFill>
          </p:grpSpPr>
          <p:grpSp>
            <p:nvGrpSpPr>
              <p:cNvPr id="206" name="Group 205"/>
              <p:cNvGrpSpPr/>
              <p:nvPr/>
            </p:nvGrpSpPr>
            <p:grpSpPr>
              <a:xfrm>
                <a:off x="942955" y="3118683"/>
                <a:ext cx="274439" cy="456388"/>
                <a:chOff x="651497" y="2877260"/>
                <a:chExt cx="694563" cy="1155044"/>
              </a:xfrm>
              <a:grpFill/>
            </p:grpSpPr>
            <p:sp>
              <p:nvSpPr>
                <p:cNvPr id="234" name="Chord 233"/>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5" name="Oval 234"/>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07" name="Group 206"/>
              <p:cNvGrpSpPr/>
              <p:nvPr/>
            </p:nvGrpSpPr>
            <p:grpSpPr>
              <a:xfrm>
                <a:off x="1219765" y="3115253"/>
                <a:ext cx="274439" cy="456388"/>
                <a:chOff x="651497" y="2877260"/>
                <a:chExt cx="694563" cy="1155044"/>
              </a:xfrm>
              <a:grpFill/>
            </p:grpSpPr>
            <p:sp>
              <p:nvSpPr>
                <p:cNvPr id="232" name="Chord 231"/>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3" name="Oval 232"/>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08" name="Group 207"/>
              <p:cNvGrpSpPr/>
              <p:nvPr/>
            </p:nvGrpSpPr>
            <p:grpSpPr>
              <a:xfrm>
                <a:off x="1495111" y="3115397"/>
                <a:ext cx="274439" cy="456388"/>
                <a:chOff x="651497" y="2877260"/>
                <a:chExt cx="694563" cy="1155044"/>
              </a:xfrm>
              <a:grpFill/>
            </p:grpSpPr>
            <p:sp>
              <p:nvSpPr>
                <p:cNvPr id="230" name="Chord 229"/>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1" name="Oval 230"/>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09" name="Group 208"/>
              <p:cNvGrpSpPr/>
              <p:nvPr/>
            </p:nvGrpSpPr>
            <p:grpSpPr>
              <a:xfrm>
                <a:off x="1767907" y="3120747"/>
                <a:ext cx="274439" cy="456388"/>
                <a:chOff x="651497" y="2877260"/>
                <a:chExt cx="694563" cy="1155044"/>
              </a:xfrm>
              <a:grpFill/>
            </p:grpSpPr>
            <p:sp>
              <p:nvSpPr>
                <p:cNvPr id="228" name="Chord 227"/>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9" name="Oval 228"/>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10" name="Group 209"/>
              <p:cNvGrpSpPr/>
              <p:nvPr/>
            </p:nvGrpSpPr>
            <p:grpSpPr>
              <a:xfrm>
                <a:off x="2045422" y="3120748"/>
                <a:ext cx="274439" cy="456388"/>
                <a:chOff x="651497" y="2877260"/>
                <a:chExt cx="694563" cy="1155044"/>
              </a:xfrm>
              <a:grpFill/>
            </p:grpSpPr>
            <p:sp>
              <p:nvSpPr>
                <p:cNvPr id="226" name="Chord 225"/>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7" name="Oval 226"/>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11" name="Group 210"/>
              <p:cNvGrpSpPr/>
              <p:nvPr/>
            </p:nvGrpSpPr>
            <p:grpSpPr>
              <a:xfrm>
                <a:off x="936028" y="3492757"/>
                <a:ext cx="274439" cy="456388"/>
                <a:chOff x="651497" y="2877260"/>
                <a:chExt cx="694563" cy="1155044"/>
              </a:xfrm>
              <a:grpFill/>
            </p:grpSpPr>
            <p:sp>
              <p:nvSpPr>
                <p:cNvPr id="224" name="Chord 223"/>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5" name="Oval 224"/>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12" name="Group 211"/>
              <p:cNvGrpSpPr/>
              <p:nvPr/>
            </p:nvGrpSpPr>
            <p:grpSpPr>
              <a:xfrm>
                <a:off x="1212838" y="3489327"/>
                <a:ext cx="274439" cy="456388"/>
                <a:chOff x="651497" y="2877260"/>
                <a:chExt cx="694563" cy="1155044"/>
              </a:xfrm>
              <a:grpFill/>
            </p:grpSpPr>
            <p:sp>
              <p:nvSpPr>
                <p:cNvPr id="222" name="Chord 221"/>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3" name="Oval 222"/>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13" name="Group 212"/>
              <p:cNvGrpSpPr/>
              <p:nvPr/>
            </p:nvGrpSpPr>
            <p:grpSpPr>
              <a:xfrm>
                <a:off x="1488184" y="3489471"/>
                <a:ext cx="274439" cy="456390"/>
                <a:chOff x="651497" y="2877260"/>
                <a:chExt cx="694563" cy="1155049"/>
              </a:xfrm>
              <a:grpFill/>
            </p:grpSpPr>
            <p:sp>
              <p:nvSpPr>
                <p:cNvPr id="220" name="Chord 219"/>
                <p:cNvSpPr/>
                <p:nvPr/>
              </p:nvSpPr>
              <p:spPr>
                <a:xfrm rot="6745601">
                  <a:off x="651497" y="3337745"/>
                  <a:ext cx="694564"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1" name="Oval 220"/>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14" name="Group 213"/>
              <p:cNvGrpSpPr/>
              <p:nvPr/>
            </p:nvGrpSpPr>
            <p:grpSpPr>
              <a:xfrm>
                <a:off x="1760980" y="3494821"/>
                <a:ext cx="274439" cy="456388"/>
                <a:chOff x="651497" y="2877260"/>
                <a:chExt cx="694563" cy="1155044"/>
              </a:xfrm>
              <a:grpFill/>
            </p:grpSpPr>
            <p:sp>
              <p:nvSpPr>
                <p:cNvPr id="218" name="Chord 217"/>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9" name="Oval 218"/>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15" name="Group 214"/>
              <p:cNvGrpSpPr/>
              <p:nvPr/>
            </p:nvGrpSpPr>
            <p:grpSpPr>
              <a:xfrm>
                <a:off x="2038495" y="3494822"/>
                <a:ext cx="274439" cy="456388"/>
                <a:chOff x="651497" y="2877260"/>
                <a:chExt cx="694563" cy="1155044"/>
              </a:xfrm>
              <a:grpFill/>
            </p:grpSpPr>
            <p:sp>
              <p:nvSpPr>
                <p:cNvPr id="216" name="Chord 215"/>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7" name="Oval 216"/>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grpSp>
      <p:grpSp>
        <p:nvGrpSpPr>
          <p:cNvPr id="12" name="Group 11">
            <a:extLst>
              <a:ext uri="{FF2B5EF4-FFF2-40B4-BE49-F238E27FC236}">
                <a16:creationId xmlns:a16="http://schemas.microsoft.com/office/drawing/2014/main" id="{7F194CAC-2FF9-4B1B-A9CA-74BB7570414E}"/>
              </a:ext>
            </a:extLst>
          </p:cNvPr>
          <p:cNvGrpSpPr/>
          <p:nvPr/>
        </p:nvGrpSpPr>
        <p:grpSpPr>
          <a:xfrm>
            <a:off x="6692493" y="3205679"/>
            <a:ext cx="1814883" cy="2140083"/>
            <a:chOff x="6125507" y="2931956"/>
            <a:chExt cx="1814883" cy="2140083"/>
          </a:xfrm>
        </p:grpSpPr>
        <p:sp>
          <p:nvSpPr>
            <p:cNvPr id="185" name="TextBox 184"/>
            <p:cNvSpPr txBox="1"/>
            <p:nvPr/>
          </p:nvSpPr>
          <p:spPr>
            <a:xfrm>
              <a:off x="6125507" y="2931956"/>
              <a:ext cx="1814883" cy="523220"/>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$50–$99</a:t>
              </a:r>
            </a:p>
          </p:txBody>
        </p:sp>
        <p:sp>
          <p:nvSpPr>
            <p:cNvPr id="193" name="TextBox 192"/>
            <p:cNvSpPr txBox="1"/>
            <p:nvPr/>
          </p:nvSpPr>
          <p:spPr>
            <a:xfrm>
              <a:off x="6344567" y="4671929"/>
              <a:ext cx="1430929" cy="400110"/>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33%</a:t>
              </a:r>
            </a:p>
          </p:txBody>
        </p:sp>
        <p:grpSp>
          <p:nvGrpSpPr>
            <p:cNvPr id="298" name="Group 297"/>
            <p:cNvGrpSpPr/>
            <p:nvPr/>
          </p:nvGrpSpPr>
          <p:grpSpPr>
            <a:xfrm>
              <a:off x="6356618" y="3526849"/>
              <a:ext cx="1383833" cy="1230663"/>
              <a:chOff x="6891856" y="3416709"/>
              <a:chExt cx="1383833" cy="1230663"/>
            </a:xfrm>
            <a:solidFill>
              <a:srgbClr val="789BC1"/>
            </a:solidFill>
          </p:grpSpPr>
          <p:grpSp>
            <p:nvGrpSpPr>
              <p:cNvPr id="299" name="Group 298"/>
              <p:cNvGrpSpPr/>
              <p:nvPr/>
            </p:nvGrpSpPr>
            <p:grpSpPr>
              <a:xfrm>
                <a:off x="6892299" y="4188919"/>
                <a:ext cx="274439" cy="456388"/>
                <a:chOff x="651497" y="2877260"/>
                <a:chExt cx="694563" cy="1155044"/>
              </a:xfrm>
              <a:grpFill/>
            </p:grpSpPr>
            <p:sp>
              <p:nvSpPr>
                <p:cNvPr id="343" name="Chord 342"/>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44" name="Oval 343"/>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300" name="Group 299"/>
              <p:cNvGrpSpPr/>
              <p:nvPr/>
            </p:nvGrpSpPr>
            <p:grpSpPr>
              <a:xfrm>
                <a:off x="7169109" y="4185489"/>
                <a:ext cx="274439" cy="456388"/>
                <a:chOff x="651497" y="2877260"/>
                <a:chExt cx="694563" cy="1155044"/>
              </a:xfrm>
              <a:grpFill/>
            </p:grpSpPr>
            <p:sp>
              <p:nvSpPr>
                <p:cNvPr id="341" name="Chord 340"/>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42" name="Oval 341"/>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301" name="Group 300"/>
              <p:cNvGrpSpPr/>
              <p:nvPr/>
            </p:nvGrpSpPr>
            <p:grpSpPr>
              <a:xfrm>
                <a:off x="7444455" y="4185633"/>
                <a:ext cx="274439" cy="456388"/>
                <a:chOff x="651497" y="2877260"/>
                <a:chExt cx="694563" cy="1155044"/>
              </a:xfrm>
              <a:grpFill/>
            </p:grpSpPr>
            <p:sp>
              <p:nvSpPr>
                <p:cNvPr id="339" name="Chord 338"/>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40" name="Oval 339"/>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302" name="Group 301"/>
              <p:cNvGrpSpPr/>
              <p:nvPr/>
            </p:nvGrpSpPr>
            <p:grpSpPr>
              <a:xfrm>
                <a:off x="7717251" y="4190983"/>
                <a:ext cx="274439" cy="456388"/>
                <a:chOff x="651497" y="2877260"/>
                <a:chExt cx="694563" cy="1155044"/>
              </a:xfrm>
              <a:grpFill/>
            </p:grpSpPr>
            <p:sp>
              <p:nvSpPr>
                <p:cNvPr id="337" name="Chord 336"/>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8" name="Oval 337"/>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303" name="Group 302"/>
              <p:cNvGrpSpPr/>
              <p:nvPr/>
            </p:nvGrpSpPr>
            <p:grpSpPr>
              <a:xfrm>
                <a:off x="7994766" y="4190984"/>
                <a:ext cx="274439" cy="456388"/>
                <a:chOff x="651497" y="2877260"/>
                <a:chExt cx="694563" cy="1155044"/>
              </a:xfrm>
              <a:grpFill/>
            </p:grpSpPr>
            <p:sp>
              <p:nvSpPr>
                <p:cNvPr id="335" name="Chord 334"/>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6" name="Oval 335"/>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304" name="Group 303"/>
              <p:cNvGrpSpPr/>
              <p:nvPr/>
            </p:nvGrpSpPr>
            <p:grpSpPr>
              <a:xfrm>
                <a:off x="6891856" y="3416709"/>
                <a:ext cx="1383833" cy="835957"/>
                <a:chOff x="936028" y="3115253"/>
                <a:chExt cx="1383833" cy="835957"/>
              </a:xfrm>
              <a:grpFill/>
            </p:grpSpPr>
            <p:grpSp>
              <p:nvGrpSpPr>
                <p:cNvPr id="305" name="Group 304"/>
                <p:cNvGrpSpPr/>
                <p:nvPr/>
              </p:nvGrpSpPr>
              <p:grpSpPr>
                <a:xfrm>
                  <a:off x="942955" y="3118683"/>
                  <a:ext cx="274439" cy="456388"/>
                  <a:chOff x="651497" y="2877260"/>
                  <a:chExt cx="694563" cy="1155044"/>
                </a:xfrm>
                <a:grpFill/>
              </p:grpSpPr>
              <p:sp>
                <p:nvSpPr>
                  <p:cNvPr id="333" name="Chord 332"/>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4" name="Oval 333"/>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306" name="Group 305"/>
                <p:cNvGrpSpPr/>
                <p:nvPr/>
              </p:nvGrpSpPr>
              <p:grpSpPr>
                <a:xfrm>
                  <a:off x="1219765" y="3115253"/>
                  <a:ext cx="274439" cy="456388"/>
                  <a:chOff x="651497" y="2877260"/>
                  <a:chExt cx="694563" cy="1155044"/>
                </a:xfrm>
                <a:grpFill/>
              </p:grpSpPr>
              <p:sp>
                <p:nvSpPr>
                  <p:cNvPr id="331" name="Chord 330"/>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2" name="Oval 331"/>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307" name="Group 306"/>
                <p:cNvGrpSpPr/>
                <p:nvPr/>
              </p:nvGrpSpPr>
              <p:grpSpPr>
                <a:xfrm>
                  <a:off x="1495111" y="3115397"/>
                  <a:ext cx="274439" cy="456388"/>
                  <a:chOff x="651497" y="2877260"/>
                  <a:chExt cx="694563" cy="1155044"/>
                </a:xfrm>
                <a:grpFill/>
              </p:grpSpPr>
              <p:sp>
                <p:nvSpPr>
                  <p:cNvPr id="329" name="Chord 328"/>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0" name="Oval 329"/>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308" name="Group 307"/>
                <p:cNvGrpSpPr/>
                <p:nvPr/>
              </p:nvGrpSpPr>
              <p:grpSpPr>
                <a:xfrm>
                  <a:off x="1767907" y="3120747"/>
                  <a:ext cx="274439" cy="456388"/>
                  <a:chOff x="651497" y="2877260"/>
                  <a:chExt cx="694563" cy="1155044"/>
                </a:xfrm>
                <a:grpFill/>
              </p:grpSpPr>
              <p:sp>
                <p:nvSpPr>
                  <p:cNvPr id="327" name="Chord 326"/>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8" name="Oval 327"/>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309" name="Group 308"/>
                <p:cNvGrpSpPr/>
                <p:nvPr/>
              </p:nvGrpSpPr>
              <p:grpSpPr>
                <a:xfrm>
                  <a:off x="2045422" y="3120748"/>
                  <a:ext cx="274439" cy="456388"/>
                  <a:chOff x="651497" y="2877260"/>
                  <a:chExt cx="694563" cy="1155044"/>
                </a:xfrm>
                <a:grpFill/>
              </p:grpSpPr>
              <p:sp>
                <p:nvSpPr>
                  <p:cNvPr id="325" name="Chord 324"/>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6" name="Oval 325"/>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310" name="Group 309"/>
                <p:cNvGrpSpPr/>
                <p:nvPr/>
              </p:nvGrpSpPr>
              <p:grpSpPr>
                <a:xfrm>
                  <a:off x="936028" y="3492757"/>
                  <a:ext cx="274439" cy="456388"/>
                  <a:chOff x="651497" y="2877260"/>
                  <a:chExt cx="694563" cy="1155044"/>
                </a:xfrm>
                <a:grpFill/>
              </p:grpSpPr>
              <p:sp>
                <p:nvSpPr>
                  <p:cNvPr id="323" name="Chord 322"/>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4" name="Oval 323"/>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311" name="Group 310"/>
                <p:cNvGrpSpPr/>
                <p:nvPr/>
              </p:nvGrpSpPr>
              <p:grpSpPr>
                <a:xfrm>
                  <a:off x="1212838" y="3489327"/>
                  <a:ext cx="274439" cy="456388"/>
                  <a:chOff x="651497" y="2877260"/>
                  <a:chExt cx="694563" cy="1155044"/>
                </a:xfrm>
                <a:grpFill/>
              </p:grpSpPr>
              <p:sp>
                <p:nvSpPr>
                  <p:cNvPr id="321" name="Chord 320"/>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2" name="Oval 321"/>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312" name="Group 311"/>
                <p:cNvGrpSpPr/>
                <p:nvPr/>
              </p:nvGrpSpPr>
              <p:grpSpPr>
                <a:xfrm>
                  <a:off x="1488184" y="3489471"/>
                  <a:ext cx="274439" cy="456388"/>
                  <a:chOff x="651497" y="2877260"/>
                  <a:chExt cx="694563" cy="1155044"/>
                </a:xfrm>
                <a:grpFill/>
              </p:grpSpPr>
              <p:sp>
                <p:nvSpPr>
                  <p:cNvPr id="319" name="Chord 318"/>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0" name="Oval 319"/>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313" name="Group 312"/>
                <p:cNvGrpSpPr/>
                <p:nvPr/>
              </p:nvGrpSpPr>
              <p:grpSpPr>
                <a:xfrm>
                  <a:off x="1760980" y="3494821"/>
                  <a:ext cx="274439" cy="456388"/>
                  <a:chOff x="651497" y="2877260"/>
                  <a:chExt cx="694563" cy="1155044"/>
                </a:xfrm>
                <a:grpFill/>
              </p:grpSpPr>
              <p:sp>
                <p:nvSpPr>
                  <p:cNvPr id="317" name="Chord 316"/>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8" name="Oval 317"/>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314" name="Group 313"/>
                <p:cNvGrpSpPr/>
                <p:nvPr/>
              </p:nvGrpSpPr>
              <p:grpSpPr>
                <a:xfrm>
                  <a:off x="2038495" y="3494822"/>
                  <a:ext cx="274439" cy="456388"/>
                  <a:chOff x="651497" y="2877260"/>
                  <a:chExt cx="694563" cy="1155044"/>
                </a:xfrm>
                <a:grpFill/>
              </p:grpSpPr>
              <p:sp>
                <p:nvSpPr>
                  <p:cNvPr id="315" name="Chord 314"/>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6" name="Oval 315"/>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grpSp>
      </p:grpSp>
      <p:grpSp>
        <p:nvGrpSpPr>
          <p:cNvPr id="13" name="Group 12">
            <a:extLst>
              <a:ext uri="{FF2B5EF4-FFF2-40B4-BE49-F238E27FC236}">
                <a16:creationId xmlns:a16="http://schemas.microsoft.com/office/drawing/2014/main" id="{70F08AB5-8C5E-4F81-B809-8BCDEEAA44E3}"/>
              </a:ext>
            </a:extLst>
          </p:cNvPr>
          <p:cNvGrpSpPr/>
          <p:nvPr/>
        </p:nvGrpSpPr>
        <p:grpSpPr>
          <a:xfrm>
            <a:off x="9424293" y="3204281"/>
            <a:ext cx="2245194" cy="2103686"/>
            <a:chOff x="7903887" y="2979252"/>
            <a:chExt cx="2245194" cy="2103686"/>
          </a:xfrm>
        </p:grpSpPr>
        <p:sp>
          <p:nvSpPr>
            <p:cNvPr id="186" name="TextBox 185"/>
            <p:cNvSpPr txBox="1"/>
            <p:nvPr/>
          </p:nvSpPr>
          <p:spPr>
            <a:xfrm>
              <a:off x="7903887" y="2979252"/>
              <a:ext cx="2245194" cy="523220"/>
            </a:xfrm>
            <a:prstGeom prst="rect">
              <a:avLst/>
            </a:prstGeom>
            <a:noFill/>
          </p:spPr>
          <p:txBody>
            <a:bodyPr wrap="square" rtlCol="0">
              <a:spAutoFit/>
            </a:bodyPr>
            <a:lstStyle/>
            <a:p>
              <a:pPr algn="ctr"/>
              <a:r>
                <a:rPr lang="en-US" sz="2800" b="1" dirty="0">
                  <a:solidFill>
                    <a:schemeClr val="bg1"/>
                  </a:solidFill>
                  <a:latin typeface="Arial" panose="020B0604020202020204" pitchFamily="34" charset="0"/>
                  <a:cs typeface="Arial" panose="020B0604020202020204" pitchFamily="34" charset="0"/>
                </a:rPr>
                <a:t>$100–$154 </a:t>
              </a:r>
            </a:p>
          </p:txBody>
        </p:sp>
        <p:sp>
          <p:nvSpPr>
            <p:cNvPr id="194" name="TextBox 193"/>
            <p:cNvSpPr txBox="1"/>
            <p:nvPr/>
          </p:nvSpPr>
          <p:spPr>
            <a:xfrm>
              <a:off x="8303456" y="4682828"/>
              <a:ext cx="1460849" cy="400110"/>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34%</a:t>
              </a:r>
            </a:p>
          </p:txBody>
        </p:sp>
        <p:grpSp>
          <p:nvGrpSpPr>
            <p:cNvPr id="4" name="Group 3"/>
            <p:cNvGrpSpPr/>
            <p:nvPr/>
          </p:nvGrpSpPr>
          <p:grpSpPr>
            <a:xfrm>
              <a:off x="8338943" y="3526848"/>
              <a:ext cx="1390317" cy="1230663"/>
              <a:chOff x="6892299" y="3416708"/>
              <a:chExt cx="1390317" cy="1230663"/>
            </a:xfrm>
            <a:solidFill>
              <a:srgbClr val="789BC1"/>
            </a:solidFill>
          </p:grpSpPr>
          <p:grpSp>
            <p:nvGrpSpPr>
              <p:cNvPr id="237" name="Group 236"/>
              <p:cNvGrpSpPr/>
              <p:nvPr/>
            </p:nvGrpSpPr>
            <p:grpSpPr>
              <a:xfrm>
                <a:off x="6892299" y="4188919"/>
                <a:ext cx="274439" cy="456388"/>
                <a:chOff x="651497" y="2877260"/>
                <a:chExt cx="694563" cy="1155044"/>
              </a:xfrm>
              <a:grpFill/>
            </p:grpSpPr>
            <p:sp>
              <p:nvSpPr>
                <p:cNvPr id="265" name="Chord 264"/>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6" name="Oval 265"/>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38" name="Group 237"/>
              <p:cNvGrpSpPr/>
              <p:nvPr/>
            </p:nvGrpSpPr>
            <p:grpSpPr>
              <a:xfrm>
                <a:off x="7169109" y="4185489"/>
                <a:ext cx="274439" cy="456388"/>
                <a:chOff x="651497" y="2877260"/>
                <a:chExt cx="694563" cy="1155044"/>
              </a:xfrm>
              <a:grpFill/>
            </p:grpSpPr>
            <p:sp>
              <p:nvSpPr>
                <p:cNvPr id="263" name="Chord 262"/>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4" name="Oval 263"/>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39" name="Group 238"/>
              <p:cNvGrpSpPr/>
              <p:nvPr/>
            </p:nvGrpSpPr>
            <p:grpSpPr>
              <a:xfrm>
                <a:off x="7444455" y="4185633"/>
                <a:ext cx="274439" cy="456388"/>
                <a:chOff x="651497" y="2877260"/>
                <a:chExt cx="694563" cy="1155044"/>
              </a:xfrm>
              <a:grpFill/>
            </p:grpSpPr>
            <p:sp>
              <p:nvSpPr>
                <p:cNvPr id="261" name="Chord 260"/>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2" name="Oval 261"/>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40" name="Group 239"/>
              <p:cNvGrpSpPr/>
              <p:nvPr/>
            </p:nvGrpSpPr>
            <p:grpSpPr>
              <a:xfrm>
                <a:off x="7717251" y="4190983"/>
                <a:ext cx="274439" cy="456388"/>
                <a:chOff x="651497" y="2877260"/>
                <a:chExt cx="694563" cy="1155044"/>
              </a:xfrm>
              <a:grpFill/>
            </p:grpSpPr>
            <p:sp>
              <p:nvSpPr>
                <p:cNvPr id="259" name="Chord 258"/>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0" name="Oval 259"/>
                <p:cNvSpPr/>
                <p:nvPr/>
              </p:nvSpPr>
              <p:spPr>
                <a:xfrm>
                  <a:off x="764473" y="2877260"/>
                  <a:ext cx="468610"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41" name="Group 240"/>
              <p:cNvGrpSpPr/>
              <p:nvPr/>
            </p:nvGrpSpPr>
            <p:grpSpPr>
              <a:xfrm>
                <a:off x="8001693" y="4190983"/>
                <a:ext cx="274439" cy="456388"/>
                <a:chOff x="669029" y="2877260"/>
                <a:chExt cx="694563" cy="1155045"/>
              </a:xfrm>
              <a:grpFill/>
            </p:grpSpPr>
            <p:sp>
              <p:nvSpPr>
                <p:cNvPr id="257" name="Chord 256"/>
                <p:cNvSpPr/>
                <p:nvPr/>
              </p:nvSpPr>
              <p:spPr>
                <a:xfrm rot="6745601">
                  <a:off x="669029" y="3337742"/>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58" name="Oval 257"/>
                <p:cNvSpPr/>
                <p:nvPr/>
              </p:nvSpPr>
              <p:spPr>
                <a:xfrm>
                  <a:off x="782006" y="2877260"/>
                  <a:ext cx="468609"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67" name="Group 266"/>
              <p:cNvGrpSpPr/>
              <p:nvPr/>
            </p:nvGrpSpPr>
            <p:grpSpPr>
              <a:xfrm>
                <a:off x="6898783" y="3416708"/>
                <a:ext cx="1383833" cy="835957"/>
                <a:chOff x="942955" y="3115252"/>
                <a:chExt cx="1383833" cy="835957"/>
              </a:xfrm>
              <a:grpFill/>
            </p:grpSpPr>
            <p:grpSp>
              <p:nvGrpSpPr>
                <p:cNvPr id="268" name="Group 267"/>
                <p:cNvGrpSpPr/>
                <p:nvPr/>
              </p:nvGrpSpPr>
              <p:grpSpPr>
                <a:xfrm>
                  <a:off x="949882" y="3118682"/>
                  <a:ext cx="274439" cy="456388"/>
                  <a:chOff x="669029" y="2877260"/>
                  <a:chExt cx="694563" cy="1155045"/>
                </a:xfrm>
                <a:grpFill/>
              </p:grpSpPr>
              <p:sp>
                <p:nvSpPr>
                  <p:cNvPr id="296" name="Chord 295"/>
                  <p:cNvSpPr/>
                  <p:nvPr/>
                </p:nvSpPr>
                <p:spPr>
                  <a:xfrm rot="6745601">
                    <a:off x="669029" y="3337742"/>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7" name="Oval 296"/>
                  <p:cNvSpPr/>
                  <p:nvPr/>
                </p:nvSpPr>
                <p:spPr>
                  <a:xfrm>
                    <a:off x="782006" y="2877260"/>
                    <a:ext cx="468609"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69" name="Group 268"/>
                <p:cNvGrpSpPr/>
                <p:nvPr/>
              </p:nvGrpSpPr>
              <p:grpSpPr>
                <a:xfrm>
                  <a:off x="1226692" y="3115252"/>
                  <a:ext cx="274439" cy="456388"/>
                  <a:chOff x="669029" y="2877260"/>
                  <a:chExt cx="694563" cy="1155045"/>
                </a:xfrm>
                <a:grpFill/>
              </p:grpSpPr>
              <p:sp>
                <p:nvSpPr>
                  <p:cNvPr id="294" name="Chord 293"/>
                  <p:cNvSpPr/>
                  <p:nvPr/>
                </p:nvSpPr>
                <p:spPr>
                  <a:xfrm rot="6745601">
                    <a:off x="669029" y="3337742"/>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5" name="Oval 294"/>
                  <p:cNvSpPr/>
                  <p:nvPr/>
                </p:nvSpPr>
                <p:spPr>
                  <a:xfrm>
                    <a:off x="782005" y="2877260"/>
                    <a:ext cx="468609"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70" name="Group 269"/>
                <p:cNvGrpSpPr/>
                <p:nvPr/>
              </p:nvGrpSpPr>
              <p:grpSpPr>
                <a:xfrm>
                  <a:off x="1502038" y="3115396"/>
                  <a:ext cx="274439" cy="456388"/>
                  <a:chOff x="669029" y="2877260"/>
                  <a:chExt cx="694563" cy="1155045"/>
                </a:xfrm>
                <a:grpFill/>
              </p:grpSpPr>
              <p:sp>
                <p:nvSpPr>
                  <p:cNvPr id="292" name="Chord 291"/>
                  <p:cNvSpPr/>
                  <p:nvPr/>
                </p:nvSpPr>
                <p:spPr>
                  <a:xfrm rot="6745601">
                    <a:off x="669029" y="3337742"/>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3" name="Oval 292"/>
                  <p:cNvSpPr/>
                  <p:nvPr/>
                </p:nvSpPr>
                <p:spPr>
                  <a:xfrm>
                    <a:off x="782006" y="2877260"/>
                    <a:ext cx="468609"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71" name="Group 270"/>
                <p:cNvGrpSpPr/>
                <p:nvPr/>
              </p:nvGrpSpPr>
              <p:grpSpPr>
                <a:xfrm>
                  <a:off x="1774834" y="3120746"/>
                  <a:ext cx="274439" cy="456388"/>
                  <a:chOff x="669029" y="2877260"/>
                  <a:chExt cx="694563" cy="1155045"/>
                </a:xfrm>
                <a:grpFill/>
              </p:grpSpPr>
              <p:sp>
                <p:nvSpPr>
                  <p:cNvPr id="290" name="Chord 289"/>
                  <p:cNvSpPr/>
                  <p:nvPr/>
                </p:nvSpPr>
                <p:spPr>
                  <a:xfrm rot="6745601">
                    <a:off x="669029" y="3337742"/>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1" name="Oval 290"/>
                  <p:cNvSpPr/>
                  <p:nvPr/>
                </p:nvSpPr>
                <p:spPr>
                  <a:xfrm>
                    <a:off x="782005" y="2877260"/>
                    <a:ext cx="468609"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72" name="Group 271"/>
                <p:cNvGrpSpPr/>
                <p:nvPr/>
              </p:nvGrpSpPr>
              <p:grpSpPr>
                <a:xfrm>
                  <a:off x="2052349" y="3120747"/>
                  <a:ext cx="274439" cy="456388"/>
                  <a:chOff x="669029" y="2877260"/>
                  <a:chExt cx="694563" cy="1155045"/>
                </a:xfrm>
                <a:grpFill/>
              </p:grpSpPr>
              <p:sp>
                <p:nvSpPr>
                  <p:cNvPr id="288" name="Chord 287"/>
                  <p:cNvSpPr/>
                  <p:nvPr/>
                </p:nvSpPr>
                <p:spPr>
                  <a:xfrm rot="6745601">
                    <a:off x="669029" y="3337742"/>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9" name="Oval 288"/>
                  <p:cNvSpPr/>
                  <p:nvPr/>
                </p:nvSpPr>
                <p:spPr>
                  <a:xfrm>
                    <a:off x="782006" y="2877260"/>
                    <a:ext cx="468609"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73" name="Group 272"/>
                <p:cNvGrpSpPr/>
                <p:nvPr/>
              </p:nvGrpSpPr>
              <p:grpSpPr>
                <a:xfrm>
                  <a:off x="942955" y="3492756"/>
                  <a:ext cx="274439" cy="456388"/>
                  <a:chOff x="669029" y="2877260"/>
                  <a:chExt cx="694563" cy="1155045"/>
                </a:xfrm>
                <a:grpFill/>
              </p:grpSpPr>
              <p:sp>
                <p:nvSpPr>
                  <p:cNvPr id="286" name="Chord 285"/>
                  <p:cNvSpPr/>
                  <p:nvPr/>
                </p:nvSpPr>
                <p:spPr>
                  <a:xfrm rot="6745601">
                    <a:off x="669029" y="3337742"/>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7" name="Oval 286"/>
                  <p:cNvSpPr/>
                  <p:nvPr/>
                </p:nvSpPr>
                <p:spPr>
                  <a:xfrm>
                    <a:off x="782005" y="2877260"/>
                    <a:ext cx="468609"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74" name="Group 273"/>
                <p:cNvGrpSpPr/>
                <p:nvPr/>
              </p:nvGrpSpPr>
              <p:grpSpPr>
                <a:xfrm>
                  <a:off x="1212838" y="3489327"/>
                  <a:ext cx="274439" cy="456388"/>
                  <a:chOff x="651497" y="2877260"/>
                  <a:chExt cx="694563" cy="1155044"/>
                </a:xfrm>
                <a:grpFill/>
              </p:grpSpPr>
              <p:sp>
                <p:nvSpPr>
                  <p:cNvPr id="284" name="Chord 283"/>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5" name="Oval 284"/>
                  <p:cNvSpPr/>
                  <p:nvPr/>
                </p:nvSpPr>
                <p:spPr>
                  <a:xfrm>
                    <a:off x="782005" y="2877260"/>
                    <a:ext cx="468609"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75" name="Group 274"/>
                <p:cNvGrpSpPr/>
                <p:nvPr/>
              </p:nvGrpSpPr>
              <p:grpSpPr>
                <a:xfrm>
                  <a:off x="1488184" y="3489471"/>
                  <a:ext cx="274439" cy="456388"/>
                  <a:chOff x="651497" y="2877260"/>
                  <a:chExt cx="694563" cy="1155044"/>
                </a:xfrm>
                <a:grpFill/>
              </p:grpSpPr>
              <p:sp>
                <p:nvSpPr>
                  <p:cNvPr id="282" name="Chord 281"/>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3" name="Oval 282"/>
                  <p:cNvSpPr/>
                  <p:nvPr/>
                </p:nvSpPr>
                <p:spPr>
                  <a:xfrm>
                    <a:off x="782005" y="2877260"/>
                    <a:ext cx="468609"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76" name="Group 275"/>
                <p:cNvGrpSpPr/>
                <p:nvPr/>
              </p:nvGrpSpPr>
              <p:grpSpPr>
                <a:xfrm>
                  <a:off x="1760980" y="3494821"/>
                  <a:ext cx="274439" cy="456388"/>
                  <a:chOff x="651497" y="2877260"/>
                  <a:chExt cx="694563" cy="1155044"/>
                </a:xfrm>
                <a:grpFill/>
              </p:grpSpPr>
              <p:sp>
                <p:nvSpPr>
                  <p:cNvPr id="280" name="Chord 279"/>
                  <p:cNvSpPr/>
                  <p:nvPr/>
                </p:nvSpPr>
                <p:spPr>
                  <a:xfrm rot="6745601">
                    <a:off x="651497" y="3337741"/>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1" name="Oval 280"/>
                  <p:cNvSpPr/>
                  <p:nvPr/>
                </p:nvSpPr>
                <p:spPr>
                  <a:xfrm>
                    <a:off x="782005" y="2877260"/>
                    <a:ext cx="468609"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277" name="Group 276"/>
                <p:cNvGrpSpPr/>
                <p:nvPr/>
              </p:nvGrpSpPr>
              <p:grpSpPr>
                <a:xfrm>
                  <a:off x="2045422" y="3494821"/>
                  <a:ext cx="274439" cy="456388"/>
                  <a:chOff x="669029" y="2877260"/>
                  <a:chExt cx="694563" cy="1155045"/>
                </a:xfrm>
                <a:grpFill/>
              </p:grpSpPr>
              <p:sp>
                <p:nvSpPr>
                  <p:cNvPr id="278" name="Chord 277"/>
                  <p:cNvSpPr/>
                  <p:nvPr/>
                </p:nvSpPr>
                <p:spPr>
                  <a:xfrm rot="6745601">
                    <a:off x="669029" y="3337742"/>
                    <a:ext cx="694563" cy="694563"/>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9" name="Oval 278"/>
                  <p:cNvSpPr/>
                  <p:nvPr/>
                </p:nvSpPr>
                <p:spPr>
                  <a:xfrm>
                    <a:off x="782006" y="2877260"/>
                    <a:ext cx="468609" cy="46861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grpSp>
      </p:grpSp>
    </p:spTree>
    <p:extLst>
      <p:ext uri="{BB962C8B-B14F-4D97-AF65-F5344CB8AC3E}">
        <p14:creationId xmlns:p14="http://schemas.microsoft.com/office/powerpoint/2010/main" val="3344139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anim calcmode="lin" valueType="num">
                                      <p:cBhvr>
                                        <p:cTn id="22" dur="500" fill="hold"/>
                                        <p:tgtEl>
                                          <p:spTgt spid="12"/>
                                        </p:tgtEl>
                                        <p:attrNameLst>
                                          <p:attrName>ppt_x</p:attrName>
                                        </p:attrNameLst>
                                      </p:cBhvr>
                                      <p:tavLst>
                                        <p:tav tm="0">
                                          <p:val>
                                            <p:strVal val="#ppt_x"/>
                                          </p:val>
                                        </p:tav>
                                        <p:tav tm="100000">
                                          <p:val>
                                            <p:strVal val="#ppt_x"/>
                                          </p:val>
                                        </p:tav>
                                      </p:tavLst>
                                    </p:anim>
                                    <p:anim calcmode="lin" valueType="num">
                                      <p:cBhvr>
                                        <p:cTn id="23"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anim calcmode="lin" valueType="num">
                                      <p:cBhvr>
                                        <p:cTn id="29" dur="500" fill="hold"/>
                                        <p:tgtEl>
                                          <p:spTgt spid="13"/>
                                        </p:tgtEl>
                                        <p:attrNameLst>
                                          <p:attrName>ppt_x</p:attrName>
                                        </p:attrNameLst>
                                      </p:cBhvr>
                                      <p:tavLst>
                                        <p:tav tm="0">
                                          <p:val>
                                            <p:strVal val="#ppt_x"/>
                                          </p:val>
                                        </p:tav>
                                        <p:tav tm="100000">
                                          <p:val>
                                            <p:strVal val="#ppt_x"/>
                                          </p:val>
                                        </p:tav>
                                      </p:tavLst>
                                    </p:anim>
                                    <p:anim calcmode="lin" valueType="num">
                                      <p:cBhvr>
                                        <p:cTn id="3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723F9C-FB84-4AEC-8A4A-C320A1C8D1FA}"/>
              </a:ext>
            </a:extLst>
          </p:cNvPr>
          <p:cNvPicPr>
            <a:picLocks noChangeAspect="1"/>
          </p:cNvPicPr>
          <p:nvPr/>
        </p:nvPicPr>
        <p:blipFill>
          <a:blip r:embed="rId3"/>
          <a:stretch>
            <a:fillRect/>
          </a:stretch>
        </p:blipFill>
        <p:spPr>
          <a:xfrm>
            <a:off x="3592133" y="1668780"/>
            <a:ext cx="5096522" cy="5052695"/>
          </a:xfrm>
          <a:prstGeom prst="rect">
            <a:avLst/>
          </a:prstGeom>
        </p:spPr>
      </p:pic>
      <p:sp>
        <p:nvSpPr>
          <p:cNvPr id="7" name="Title 6">
            <a:extLst>
              <a:ext uri="{FF2B5EF4-FFF2-40B4-BE49-F238E27FC236}">
                <a16:creationId xmlns:a16="http://schemas.microsoft.com/office/drawing/2014/main" id="{2A3D2E48-59A6-47DA-B3C8-509CA52EFE76}"/>
              </a:ext>
            </a:extLst>
          </p:cNvPr>
          <p:cNvSpPr>
            <a:spLocks noGrp="1"/>
          </p:cNvSpPr>
          <p:nvPr>
            <p:ph type="title"/>
          </p:nvPr>
        </p:nvSpPr>
        <p:spPr/>
        <p:txBody>
          <a:bodyPr/>
          <a:lstStyle/>
          <a:p>
            <a:r>
              <a:rPr lang="en-US" b="1" dirty="0"/>
              <a:t>37 Districts Moved to $0</a:t>
            </a:r>
          </a:p>
        </p:txBody>
      </p:sp>
      <p:sp>
        <p:nvSpPr>
          <p:cNvPr id="3" name="Content Placeholder 2">
            <a:extLst>
              <a:ext uri="{FF2B5EF4-FFF2-40B4-BE49-F238E27FC236}">
                <a16:creationId xmlns:a16="http://schemas.microsoft.com/office/drawing/2014/main" id="{DC911B6F-44A8-4879-850E-1D6368053A62}"/>
              </a:ext>
            </a:extLst>
          </p:cNvPr>
          <p:cNvSpPr>
            <a:spLocks noGrp="1"/>
          </p:cNvSpPr>
          <p:nvPr>
            <p:ph idx="4294967295"/>
          </p:nvPr>
        </p:nvSpPr>
        <p:spPr>
          <a:xfrm>
            <a:off x="680981" y="1336196"/>
            <a:ext cx="10918825" cy="434975"/>
          </a:xfrm>
        </p:spPr>
        <p:txBody>
          <a:bodyPr>
            <a:normAutofit fontScale="92500"/>
          </a:bodyPr>
          <a:lstStyle/>
          <a:p>
            <a:pPr marL="0" indent="0">
              <a:buNone/>
            </a:pPr>
            <a:r>
              <a:rPr lang="en-US" sz="2400" b="1" dirty="0"/>
              <a:t>~6,000 employees in </a:t>
            </a:r>
            <a:r>
              <a:rPr lang="en-US" sz="2400" b="1" dirty="0">
                <a:solidFill>
                  <a:schemeClr val="accent2"/>
                </a:solidFill>
              </a:rPr>
              <a:t>37 counties </a:t>
            </a:r>
            <a:r>
              <a:rPr lang="en-US" sz="2400" b="1" dirty="0"/>
              <a:t>saw their employee contribution decrease to $0</a:t>
            </a:r>
          </a:p>
          <a:p>
            <a:endParaRPr lang="en-US" sz="2400" dirty="0"/>
          </a:p>
        </p:txBody>
      </p:sp>
      <p:sp>
        <p:nvSpPr>
          <p:cNvPr id="4" name="Slide Number Placeholder 3">
            <a:extLst>
              <a:ext uri="{FF2B5EF4-FFF2-40B4-BE49-F238E27FC236}">
                <a16:creationId xmlns:a16="http://schemas.microsoft.com/office/drawing/2014/main" id="{6F8BA76A-092B-4A2A-BE83-5581E4102785}"/>
              </a:ext>
            </a:extLst>
          </p:cNvPr>
          <p:cNvSpPr>
            <a:spLocks noGrp="1"/>
          </p:cNvSpPr>
          <p:nvPr>
            <p:ph type="sldNum" sz="quarter" idx="4294967295"/>
          </p:nvPr>
        </p:nvSpPr>
        <p:spPr>
          <a:xfrm>
            <a:off x="9448800" y="6356350"/>
            <a:ext cx="2743200" cy="365125"/>
          </a:xfrm>
        </p:spPr>
        <p:txBody>
          <a:bodyPr/>
          <a:lstStyle/>
          <a:p>
            <a:fld id="{EBB06CB8-09CA-444F-B64E-B134B812EDE5}" type="slidenum">
              <a:rPr lang="en-US" smtClean="0"/>
              <a:t>21</a:t>
            </a:fld>
            <a:endParaRPr lang="en-US"/>
          </a:p>
        </p:txBody>
      </p:sp>
      <p:sp>
        <p:nvSpPr>
          <p:cNvPr id="11" name="TextBox 10">
            <a:extLst>
              <a:ext uri="{FF2B5EF4-FFF2-40B4-BE49-F238E27FC236}">
                <a16:creationId xmlns:a16="http://schemas.microsoft.com/office/drawing/2014/main" id="{2A20BE7F-8C9B-4187-9D7F-2111D1D11DD5}"/>
              </a:ext>
            </a:extLst>
          </p:cNvPr>
          <p:cNvSpPr txBox="1"/>
          <p:nvPr/>
        </p:nvSpPr>
        <p:spPr>
          <a:xfrm>
            <a:off x="9204794" y="6383139"/>
            <a:ext cx="1915238"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2019–20 Plan Year</a:t>
            </a:r>
          </a:p>
        </p:txBody>
      </p:sp>
    </p:spTree>
    <p:extLst>
      <p:ext uri="{BB962C8B-B14F-4D97-AF65-F5344CB8AC3E}">
        <p14:creationId xmlns:p14="http://schemas.microsoft.com/office/powerpoint/2010/main" val="6585324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t>Ways to Enhance </a:t>
            </a:r>
            <a:br>
              <a:rPr lang="en-US" sz="6600" b="1" dirty="0"/>
            </a:br>
            <a:r>
              <a:rPr lang="en-US" sz="6600" b="1" dirty="0" err="1"/>
              <a:t>TRS-ActiveCare</a:t>
            </a:r>
            <a:endParaRPr lang="en-US" sz="6600" b="1" dirty="0"/>
          </a:p>
        </p:txBody>
      </p:sp>
      <p:sp>
        <p:nvSpPr>
          <p:cNvPr id="4" name="Slide Number Placeholder 3"/>
          <p:cNvSpPr>
            <a:spLocks noGrp="1"/>
          </p:cNvSpPr>
          <p:nvPr>
            <p:ph type="sldNum" sz="quarter" idx="4294967295"/>
          </p:nvPr>
        </p:nvSpPr>
        <p:spPr>
          <a:xfrm>
            <a:off x="9448800" y="6356350"/>
            <a:ext cx="2743200" cy="365125"/>
          </a:xfrm>
        </p:spPr>
        <p:txBody>
          <a:bodyPr/>
          <a:lstStyle/>
          <a:p>
            <a:fld id="{85EA47E5-AC31-4FC6-97AC-BCE072676834}" type="slidenum">
              <a:rPr lang="en-US" smtClean="0"/>
              <a:t>22</a:t>
            </a:fld>
            <a:endParaRPr lang="en-US"/>
          </a:p>
        </p:txBody>
      </p:sp>
    </p:spTree>
    <p:extLst>
      <p:ext uri="{BB962C8B-B14F-4D97-AF65-F5344CB8AC3E}">
        <p14:creationId xmlns:p14="http://schemas.microsoft.com/office/powerpoint/2010/main" val="1076124338"/>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F326C-6C1A-4520-A50B-4340C4B24ADC}"/>
              </a:ext>
            </a:extLst>
          </p:cNvPr>
          <p:cNvSpPr>
            <a:spLocks noGrp="1"/>
          </p:cNvSpPr>
          <p:nvPr>
            <p:ph type="title"/>
          </p:nvPr>
        </p:nvSpPr>
        <p:spPr/>
        <p:txBody>
          <a:bodyPr/>
          <a:lstStyle/>
          <a:p>
            <a:r>
              <a:rPr lang="en-US" b="1" dirty="0"/>
              <a:t>Enhancing </a:t>
            </a:r>
            <a:r>
              <a:rPr lang="en-US" b="1" dirty="0" err="1"/>
              <a:t>TRS</a:t>
            </a:r>
            <a:r>
              <a:rPr lang="en-US" b="1" dirty="0"/>
              <a:t> Value</a:t>
            </a:r>
          </a:p>
        </p:txBody>
      </p:sp>
      <p:sp>
        <p:nvSpPr>
          <p:cNvPr id="3" name="Content Placeholder 2">
            <a:extLst>
              <a:ext uri="{FF2B5EF4-FFF2-40B4-BE49-F238E27FC236}">
                <a16:creationId xmlns:a16="http://schemas.microsoft.com/office/drawing/2014/main" id="{B8E8044F-1101-4CDF-8B9B-64410109EDFC}"/>
              </a:ext>
            </a:extLst>
          </p:cNvPr>
          <p:cNvSpPr>
            <a:spLocks noGrp="1"/>
          </p:cNvSpPr>
          <p:nvPr>
            <p:ph sz="half" idx="2"/>
          </p:nvPr>
        </p:nvSpPr>
        <p:spPr/>
        <p:txBody>
          <a:bodyPr/>
          <a:lstStyle/>
          <a:p>
            <a:r>
              <a:rPr lang="en-US" sz="4400" dirty="0"/>
              <a:t> </a:t>
            </a:r>
            <a:r>
              <a:rPr lang="en-US" sz="3600" dirty="0"/>
              <a:t>Reprocurement of vendors</a:t>
            </a:r>
          </a:p>
          <a:p>
            <a:r>
              <a:rPr lang="en-US" sz="3600" dirty="0"/>
              <a:t> District engagement</a:t>
            </a:r>
          </a:p>
          <a:p>
            <a:r>
              <a:rPr lang="en-US" sz="3600" dirty="0"/>
              <a:t> Family coverage</a:t>
            </a:r>
          </a:p>
          <a:p>
            <a:r>
              <a:rPr lang="en-US" sz="3600" dirty="0"/>
              <a:t> New plan designs</a:t>
            </a:r>
          </a:p>
          <a:p>
            <a:r>
              <a:rPr lang="en-US" sz="3600" dirty="0"/>
              <a:t> Ancillary services</a:t>
            </a:r>
          </a:p>
          <a:p>
            <a:pPr marL="0" indent="0">
              <a:buNone/>
            </a:pPr>
            <a:endParaRPr lang="en-US" dirty="0"/>
          </a:p>
        </p:txBody>
      </p:sp>
      <p:sp>
        <p:nvSpPr>
          <p:cNvPr id="4" name="Slide Number Placeholder 3">
            <a:extLst>
              <a:ext uri="{FF2B5EF4-FFF2-40B4-BE49-F238E27FC236}">
                <a16:creationId xmlns:a16="http://schemas.microsoft.com/office/drawing/2014/main" id="{1FD2C7C1-3B72-4A21-872E-030A80C13F21}"/>
              </a:ext>
            </a:extLst>
          </p:cNvPr>
          <p:cNvSpPr>
            <a:spLocks noGrp="1"/>
          </p:cNvSpPr>
          <p:nvPr>
            <p:ph type="sldNum" sz="quarter" idx="4294967295"/>
          </p:nvPr>
        </p:nvSpPr>
        <p:spPr>
          <a:xfrm>
            <a:off x="9448800" y="6356350"/>
            <a:ext cx="2743200" cy="365125"/>
          </a:xfrm>
        </p:spPr>
        <p:txBody>
          <a:bodyPr/>
          <a:lstStyle/>
          <a:p>
            <a:fld id="{85EA47E5-AC31-4FC6-97AC-BCE072676834}" type="slidenum">
              <a:rPr lang="en-US" smtClean="0"/>
              <a:t>23</a:t>
            </a:fld>
            <a:endParaRPr lang="en-US"/>
          </a:p>
        </p:txBody>
      </p:sp>
      <p:grpSp>
        <p:nvGrpSpPr>
          <p:cNvPr id="7" name="Group 6">
            <a:extLst>
              <a:ext uri="{FF2B5EF4-FFF2-40B4-BE49-F238E27FC236}">
                <a16:creationId xmlns:a16="http://schemas.microsoft.com/office/drawing/2014/main" id="{42E04A7B-F1EE-DF4F-8A49-70002F32BDAE}"/>
              </a:ext>
            </a:extLst>
          </p:cNvPr>
          <p:cNvGrpSpPr/>
          <p:nvPr/>
        </p:nvGrpSpPr>
        <p:grpSpPr>
          <a:xfrm>
            <a:off x="102449" y="1114424"/>
            <a:ext cx="1123493" cy="1123493"/>
            <a:chOff x="113335" y="2952027"/>
            <a:chExt cx="1123493" cy="1123493"/>
          </a:xfrm>
        </p:grpSpPr>
        <p:sp>
          <p:nvSpPr>
            <p:cNvPr id="5" name="Oval 4">
              <a:extLst>
                <a:ext uri="{FF2B5EF4-FFF2-40B4-BE49-F238E27FC236}">
                  <a16:creationId xmlns:a16="http://schemas.microsoft.com/office/drawing/2014/main" id="{69847EDC-7B89-084A-8E93-8934ED62AECF}"/>
                </a:ext>
              </a:extLst>
            </p:cNvPr>
            <p:cNvSpPr/>
            <p:nvPr/>
          </p:nvSpPr>
          <p:spPr>
            <a:xfrm>
              <a:off x="113335" y="2952027"/>
              <a:ext cx="1123493" cy="11234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a:extLst>
                <a:ext uri="{FF2B5EF4-FFF2-40B4-BE49-F238E27FC236}">
                  <a16:creationId xmlns:a16="http://schemas.microsoft.com/office/drawing/2014/main" id="{B7349DB2-D32A-1648-935A-3D0345C2F55D}"/>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0119" t="24370" r="16230" b="28169"/>
            <a:stretch/>
          </p:blipFill>
          <p:spPr>
            <a:xfrm>
              <a:off x="137555" y="3170375"/>
              <a:ext cx="1091306" cy="669066"/>
            </a:xfrm>
            <a:prstGeom prst="rect">
              <a:avLst/>
            </a:prstGeom>
          </p:spPr>
        </p:pic>
      </p:grpSp>
      <p:grpSp>
        <p:nvGrpSpPr>
          <p:cNvPr id="13" name="Group 12">
            <a:extLst>
              <a:ext uri="{FF2B5EF4-FFF2-40B4-BE49-F238E27FC236}">
                <a16:creationId xmlns:a16="http://schemas.microsoft.com/office/drawing/2014/main" id="{87998344-A452-2044-9255-BFC8692F294D}"/>
              </a:ext>
            </a:extLst>
          </p:cNvPr>
          <p:cNvGrpSpPr/>
          <p:nvPr/>
        </p:nvGrpSpPr>
        <p:grpSpPr>
          <a:xfrm>
            <a:off x="110575" y="2816940"/>
            <a:ext cx="1123493" cy="1123493"/>
            <a:chOff x="110575" y="3599955"/>
            <a:chExt cx="1123493" cy="1123493"/>
          </a:xfrm>
        </p:grpSpPr>
        <p:sp>
          <p:nvSpPr>
            <p:cNvPr id="9" name="Oval 8">
              <a:extLst>
                <a:ext uri="{FF2B5EF4-FFF2-40B4-BE49-F238E27FC236}">
                  <a16:creationId xmlns:a16="http://schemas.microsoft.com/office/drawing/2014/main" id="{87FFA9D2-A31C-7F48-9B63-86D176364890}"/>
                </a:ext>
              </a:extLst>
            </p:cNvPr>
            <p:cNvSpPr/>
            <p:nvPr/>
          </p:nvSpPr>
          <p:spPr>
            <a:xfrm>
              <a:off x="110575" y="3599955"/>
              <a:ext cx="1123493" cy="11234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18E2F069-8EC5-BA42-99DE-556EE4F84743}"/>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23343" t="22657" r="22992" b="20302"/>
            <a:stretch/>
          </p:blipFill>
          <p:spPr>
            <a:xfrm>
              <a:off x="200855" y="3739155"/>
              <a:ext cx="920085" cy="804102"/>
            </a:xfrm>
            <a:prstGeom prst="rect">
              <a:avLst/>
            </a:prstGeom>
          </p:spPr>
        </p:pic>
      </p:grpSp>
      <p:grpSp>
        <p:nvGrpSpPr>
          <p:cNvPr id="18" name="Group 17">
            <a:extLst>
              <a:ext uri="{FF2B5EF4-FFF2-40B4-BE49-F238E27FC236}">
                <a16:creationId xmlns:a16="http://schemas.microsoft.com/office/drawing/2014/main" id="{93AD1376-6C8A-0F47-A861-84777837295C}"/>
              </a:ext>
            </a:extLst>
          </p:cNvPr>
          <p:cNvGrpSpPr/>
          <p:nvPr/>
        </p:nvGrpSpPr>
        <p:grpSpPr>
          <a:xfrm>
            <a:off x="102449" y="4519457"/>
            <a:ext cx="1123493" cy="1123493"/>
            <a:chOff x="167924" y="5070237"/>
            <a:chExt cx="1123493" cy="1123493"/>
          </a:xfrm>
        </p:grpSpPr>
        <p:sp>
          <p:nvSpPr>
            <p:cNvPr id="16" name="Oval 15">
              <a:extLst>
                <a:ext uri="{FF2B5EF4-FFF2-40B4-BE49-F238E27FC236}">
                  <a16:creationId xmlns:a16="http://schemas.microsoft.com/office/drawing/2014/main" id="{643DFA5B-9D56-1642-9FDD-95DB2237A6FF}"/>
                </a:ext>
              </a:extLst>
            </p:cNvPr>
            <p:cNvSpPr/>
            <p:nvPr/>
          </p:nvSpPr>
          <p:spPr>
            <a:xfrm>
              <a:off x="167924" y="5070237"/>
              <a:ext cx="1123493" cy="11234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4E0BA267-597A-774E-964E-BC92EC4AC2C6}"/>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27719" t="17110" r="25413" b="20302"/>
            <a:stretch/>
          </p:blipFill>
          <p:spPr>
            <a:xfrm>
              <a:off x="317376" y="5190835"/>
              <a:ext cx="803564" cy="882295"/>
            </a:xfrm>
            <a:prstGeom prst="rect">
              <a:avLst/>
            </a:prstGeom>
          </p:spPr>
        </p:pic>
      </p:grpSp>
    </p:spTree>
    <p:extLst>
      <p:ext uri="{BB962C8B-B14F-4D97-AF65-F5344CB8AC3E}">
        <p14:creationId xmlns:p14="http://schemas.microsoft.com/office/powerpoint/2010/main" val="40701586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A3D2E48-59A6-47DA-B3C8-509CA52EFE76}"/>
              </a:ext>
            </a:extLst>
          </p:cNvPr>
          <p:cNvSpPr>
            <a:spLocks noGrp="1"/>
          </p:cNvSpPr>
          <p:nvPr>
            <p:ph type="title"/>
          </p:nvPr>
        </p:nvSpPr>
        <p:spPr>
          <a:xfrm>
            <a:off x="642552" y="0"/>
            <a:ext cx="11170508" cy="1222872"/>
          </a:xfrm>
        </p:spPr>
        <p:txBody>
          <a:bodyPr/>
          <a:lstStyle/>
          <a:p>
            <a:r>
              <a:rPr lang="en-US" dirty="0"/>
              <a:t>Announcing New Medical Plan Administrator</a:t>
            </a:r>
            <a:endParaRPr lang="en-US" b="1" dirty="0"/>
          </a:p>
        </p:txBody>
      </p:sp>
      <p:sp>
        <p:nvSpPr>
          <p:cNvPr id="4" name="Slide Number Placeholder 3">
            <a:extLst>
              <a:ext uri="{FF2B5EF4-FFF2-40B4-BE49-F238E27FC236}">
                <a16:creationId xmlns:a16="http://schemas.microsoft.com/office/drawing/2014/main" id="{6F8BA76A-092B-4A2A-BE83-5581E4102785}"/>
              </a:ext>
            </a:extLst>
          </p:cNvPr>
          <p:cNvSpPr>
            <a:spLocks noGrp="1"/>
          </p:cNvSpPr>
          <p:nvPr>
            <p:ph type="sldNum" sz="quarter" idx="4294967295"/>
          </p:nvPr>
        </p:nvSpPr>
        <p:spPr>
          <a:xfrm>
            <a:off x="9448800" y="6356350"/>
            <a:ext cx="2743200" cy="365125"/>
          </a:xfrm>
        </p:spPr>
        <p:txBody>
          <a:bodyPr/>
          <a:lstStyle/>
          <a:p>
            <a:fld id="{EBB06CB8-09CA-444F-B64E-B134B812EDE5}" type="slidenum">
              <a:rPr lang="en-US" smtClean="0"/>
              <a:t>24</a:t>
            </a:fld>
            <a:endParaRPr lang="en-US"/>
          </a:p>
        </p:txBody>
      </p:sp>
      <p:sp>
        <p:nvSpPr>
          <p:cNvPr id="11" name="TextBox 10">
            <a:extLst>
              <a:ext uri="{FF2B5EF4-FFF2-40B4-BE49-F238E27FC236}">
                <a16:creationId xmlns:a16="http://schemas.microsoft.com/office/drawing/2014/main" id="{2A20BE7F-8C9B-4187-9D7F-2111D1D11DD5}"/>
              </a:ext>
            </a:extLst>
          </p:cNvPr>
          <p:cNvSpPr txBox="1"/>
          <p:nvPr/>
        </p:nvSpPr>
        <p:spPr>
          <a:xfrm>
            <a:off x="9204794" y="6383139"/>
            <a:ext cx="1915238"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2019–20 Plan Year</a:t>
            </a:r>
          </a:p>
        </p:txBody>
      </p:sp>
      <p:pic>
        <p:nvPicPr>
          <p:cNvPr id="2" name="Picture 1"/>
          <p:cNvPicPr>
            <a:picLocks noChangeAspect="1"/>
          </p:cNvPicPr>
          <p:nvPr/>
        </p:nvPicPr>
        <p:blipFill>
          <a:blip r:embed="rId3"/>
          <a:stretch>
            <a:fillRect/>
          </a:stretch>
        </p:blipFill>
        <p:spPr>
          <a:xfrm>
            <a:off x="1255561" y="2174789"/>
            <a:ext cx="9667811" cy="2488461"/>
          </a:xfrm>
          <a:prstGeom prst="rect">
            <a:avLst/>
          </a:prstGeom>
        </p:spPr>
      </p:pic>
    </p:spTree>
    <p:extLst>
      <p:ext uri="{BB962C8B-B14F-4D97-AF65-F5344CB8AC3E}">
        <p14:creationId xmlns:p14="http://schemas.microsoft.com/office/powerpoint/2010/main" val="54966965"/>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2035" y="126718"/>
            <a:ext cx="9839477" cy="1222872"/>
          </a:xfrm>
        </p:spPr>
        <p:txBody>
          <a:bodyPr>
            <a:normAutofit/>
          </a:bodyPr>
          <a:lstStyle/>
          <a:p>
            <a:pPr>
              <a:lnSpc>
                <a:spcPct val="114000"/>
              </a:lnSpc>
            </a:pPr>
            <a:r>
              <a:rPr lang="en-US" b="1" dirty="0"/>
              <a:t>Recent District Engagement Efforts</a:t>
            </a:r>
          </a:p>
        </p:txBody>
      </p:sp>
      <p:sp>
        <p:nvSpPr>
          <p:cNvPr id="20" name="Content Placeholder 19"/>
          <p:cNvSpPr>
            <a:spLocks noGrp="1"/>
          </p:cNvSpPr>
          <p:nvPr>
            <p:ph sz="half" idx="2"/>
          </p:nvPr>
        </p:nvSpPr>
        <p:spPr>
          <a:xfrm>
            <a:off x="1702035" y="1349590"/>
            <a:ext cx="8970313" cy="4844381"/>
          </a:xfrm>
        </p:spPr>
        <p:txBody>
          <a:bodyPr>
            <a:noAutofit/>
          </a:bodyPr>
          <a:lstStyle/>
          <a:p>
            <a:pPr marL="0" indent="0">
              <a:buNone/>
            </a:pPr>
            <a:r>
              <a:rPr lang="en-US" sz="1800" b="1" dirty="0">
                <a:solidFill>
                  <a:schemeClr val="tx2"/>
                </a:solidFill>
              </a:rPr>
              <a:t>District Summits</a:t>
            </a:r>
          </a:p>
          <a:p>
            <a:pPr marL="0" indent="0">
              <a:buNone/>
            </a:pPr>
            <a:r>
              <a:rPr lang="en-US" sz="1800" dirty="0"/>
              <a:t>Houston				July 15, 2019</a:t>
            </a:r>
          </a:p>
          <a:p>
            <a:pPr marL="0" indent="0">
              <a:buNone/>
            </a:pPr>
            <a:r>
              <a:rPr lang="en-US" sz="1800" dirty="0"/>
              <a:t>Dallas-Fort Worth			August 9, 2019</a:t>
            </a:r>
          </a:p>
          <a:p>
            <a:pPr marL="0" indent="0">
              <a:buNone/>
            </a:pPr>
            <a:r>
              <a:rPr lang="en-US" sz="1800" dirty="0"/>
              <a:t>Central Texas			September 23, 2019</a:t>
            </a:r>
          </a:p>
          <a:p>
            <a:pPr marL="0" indent="0">
              <a:buNone/>
            </a:pPr>
            <a:r>
              <a:rPr lang="en-US" sz="1800" dirty="0"/>
              <a:t>Dallas-Fort Worth			November 14, 2019</a:t>
            </a:r>
          </a:p>
          <a:p>
            <a:pPr marL="0" indent="0">
              <a:buNone/>
            </a:pPr>
            <a:r>
              <a:rPr lang="en-US" sz="1800" dirty="0"/>
              <a:t>Houston				November 21, 2019</a:t>
            </a:r>
          </a:p>
          <a:p>
            <a:pPr marL="0" indent="0">
              <a:buNone/>
            </a:pPr>
            <a:r>
              <a:rPr lang="en-US" sz="1800" dirty="0"/>
              <a:t>All </a:t>
            </a:r>
            <a:r>
              <a:rPr lang="en-US" sz="1800" dirty="0" err="1"/>
              <a:t>TRS-ActiveCare</a:t>
            </a:r>
            <a:r>
              <a:rPr lang="en-US" sz="1800" dirty="0"/>
              <a:t> (Austin)	February 5, 2020</a:t>
            </a:r>
          </a:p>
          <a:p>
            <a:pPr marL="0" indent="0">
              <a:buNone/>
            </a:pPr>
            <a:endParaRPr lang="en-US" sz="1800" dirty="0"/>
          </a:p>
          <a:p>
            <a:pPr marL="0" indent="0">
              <a:buNone/>
            </a:pPr>
            <a:r>
              <a:rPr lang="en-US" sz="1800" b="1" dirty="0">
                <a:solidFill>
                  <a:schemeClr val="tx2"/>
                </a:solidFill>
              </a:rPr>
              <a:t>Conference Presentations</a:t>
            </a:r>
          </a:p>
          <a:p>
            <a:pPr marL="0" indent="0">
              <a:buNone/>
            </a:pPr>
            <a:r>
              <a:rPr lang="en-US" sz="1800" dirty="0"/>
              <a:t>Alamo Area SBO			December 4, 2019</a:t>
            </a:r>
          </a:p>
          <a:p>
            <a:pPr marL="0" indent="0">
              <a:buNone/>
            </a:pPr>
            <a:r>
              <a:rPr lang="en-US" sz="1800" dirty="0"/>
              <a:t>TASPA				December 13, 2019</a:t>
            </a:r>
          </a:p>
          <a:p>
            <a:pPr marL="0" indent="0">
              <a:buNone/>
            </a:pPr>
            <a:r>
              <a:rPr lang="en-US" sz="1800" dirty="0"/>
              <a:t>TASA Midwinter			January 28, 2020</a:t>
            </a:r>
          </a:p>
          <a:p>
            <a:pPr marL="0" indent="0">
              <a:buNone/>
            </a:pPr>
            <a:r>
              <a:rPr lang="en-US" sz="1800" dirty="0"/>
              <a:t>TASBO Engage			March 5, 2020</a:t>
            </a:r>
          </a:p>
        </p:txBody>
      </p:sp>
      <p:sp>
        <p:nvSpPr>
          <p:cNvPr id="4" name="Slide Number Placeholder 3"/>
          <p:cNvSpPr>
            <a:spLocks noGrp="1"/>
          </p:cNvSpPr>
          <p:nvPr>
            <p:ph type="sldNum" sz="quarter" idx="4294967295"/>
          </p:nvPr>
        </p:nvSpPr>
        <p:spPr>
          <a:xfrm>
            <a:off x="9448800" y="6356350"/>
            <a:ext cx="2743200" cy="365125"/>
          </a:xfrm>
        </p:spPr>
        <p:txBody>
          <a:bodyPr/>
          <a:lstStyle/>
          <a:p>
            <a:fld id="{85EA47E5-AC31-4FC6-97AC-BCE072676834}" type="slidenum">
              <a:rPr lang="en-US" smtClean="0"/>
              <a:t>25</a:t>
            </a:fld>
            <a:endParaRPr lang="en-US"/>
          </a:p>
        </p:txBody>
      </p:sp>
    </p:spTree>
    <p:extLst>
      <p:ext uri="{BB962C8B-B14F-4D97-AF65-F5344CB8AC3E}">
        <p14:creationId xmlns:p14="http://schemas.microsoft.com/office/powerpoint/2010/main" val="31641026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500"/>
                                        <p:tgtEl>
                                          <p:spTgt spid="2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
                                            <p:txEl>
                                              <p:pRg st="1" end="1"/>
                                            </p:txEl>
                                          </p:spTgt>
                                        </p:tgtEl>
                                        <p:attrNameLst>
                                          <p:attrName>style.visibility</p:attrName>
                                        </p:attrNameLst>
                                      </p:cBhvr>
                                      <p:to>
                                        <p:strVal val="visible"/>
                                      </p:to>
                                    </p:set>
                                    <p:animEffect transition="in" filter="fade">
                                      <p:cBhvr>
                                        <p:cTn id="10" dur="500"/>
                                        <p:tgtEl>
                                          <p:spTgt spid="20">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xEl>
                                              <p:pRg st="2" end="2"/>
                                            </p:txEl>
                                          </p:spTgt>
                                        </p:tgtEl>
                                        <p:attrNameLst>
                                          <p:attrName>style.visibility</p:attrName>
                                        </p:attrNameLst>
                                      </p:cBhvr>
                                      <p:to>
                                        <p:strVal val="visible"/>
                                      </p:to>
                                    </p:set>
                                    <p:animEffect transition="in" filter="fade">
                                      <p:cBhvr>
                                        <p:cTn id="13" dur="500"/>
                                        <p:tgtEl>
                                          <p:spTgt spid="20">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xEl>
                                              <p:pRg st="3" end="3"/>
                                            </p:txEl>
                                          </p:spTgt>
                                        </p:tgtEl>
                                        <p:attrNameLst>
                                          <p:attrName>style.visibility</p:attrName>
                                        </p:attrNameLst>
                                      </p:cBhvr>
                                      <p:to>
                                        <p:strVal val="visible"/>
                                      </p:to>
                                    </p:set>
                                    <p:animEffect transition="in" filter="fade">
                                      <p:cBhvr>
                                        <p:cTn id="16" dur="500"/>
                                        <p:tgtEl>
                                          <p:spTgt spid="20">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animEffect transition="in" filter="fade">
                                      <p:cBhvr>
                                        <p:cTn id="19" dur="500"/>
                                        <p:tgtEl>
                                          <p:spTgt spid="20">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xEl>
                                              <p:pRg st="5" end="5"/>
                                            </p:txEl>
                                          </p:spTgt>
                                        </p:tgtEl>
                                        <p:attrNameLst>
                                          <p:attrName>style.visibility</p:attrName>
                                        </p:attrNameLst>
                                      </p:cBhvr>
                                      <p:to>
                                        <p:strVal val="visible"/>
                                      </p:to>
                                    </p:set>
                                    <p:animEffect transition="in" filter="fade">
                                      <p:cBhvr>
                                        <p:cTn id="22" dur="500"/>
                                        <p:tgtEl>
                                          <p:spTgt spid="20">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0">
                                            <p:txEl>
                                              <p:pRg st="6" end="6"/>
                                            </p:txEl>
                                          </p:spTgt>
                                        </p:tgtEl>
                                        <p:attrNameLst>
                                          <p:attrName>style.visibility</p:attrName>
                                        </p:attrNameLst>
                                      </p:cBhvr>
                                      <p:to>
                                        <p:strVal val="visible"/>
                                      </p:to>
                                    </p:set>
                                    <p:animEffect transition="in" filter="fade">
                                      <p:cBhvr>
                                        <p:cTn id="25" dur="500"/>
                                        <p:tgtEl>
                                          <p:spTgt spid="20">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
                                            <p:txEl>
                                              <p:pRg st="8" end="8"/>
                                            </p:txEl>
                                          </p:spTgt>
                                        </p:tgtEl>
                                        <p:attrNameLst>
                                          <p:attrName>style.visibility</p:attrName>
                                        </p:attrNameLst>
                                      </p:cBhvr>
                                      <p:to>
                                        <p:strVal val="visible"/>
                                      </p:to>
                                    </p:set>
                                    <p:animEffect transition="in" filter="fade">
                                      <p:cBhvr>
                                        <p:cTn id="30" dur="500"/>
                                        <p:tgtEl>
                                          <p:spTgt spid="20">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xEl>
                                              <p:pRg st="9" end="9"/>
                                            </p:txEl>
                                          </p:spTgt>
                                        </p:tgtEl>
                                        <p:attrNameLst>
                                          <p:attrName>style.visibility</p:attrName>
                                        </p:attrNameLst>
                                      </p:cBhvr>
                                      <p:to>
                                        <p:strVal val="visible"/>
                                      </p:to>
                                    </p:set>
                                    <p:animEffect transition="in" filter="fade">
                                      <p:cBhvr>
                                        <p:cTn id="33" dur="500"/>
                                        <p:tgtEl>
                                          <p:spTgt spid="20">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0">
                                            <p:txEl>
                                              <p:pRg st="10" end="10"/>
                                            </p:txEl>
                                          </p:spTgt>
                                        </p:tgtEl>
                                        <p:attrNameLst>
                                          <p:attrName>style.visibility</p:attrName>
                                        </p:attrNameLst>
                                      </p:cBhvr>
                                      <p:to>
                                        <p:strVal val="visible"/>
                                      </p:to>
                                    </p:set>
                                    <p:animEffect transition="in" filter="fade">
                                      <p:cBhvr>
                                        <p:cTn id="36" dur="500"/>
                                        <p:tgtEl>
                                          <p:spTgt spid="20">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20">
                                            <p:txEl>
                                              <p:pRg st="11" end="11"/>
                                            </p:txEl>
                                          </p:spTgt>
                                        </p:tgtEl>
                                        <p:attrNameLst>
                                          <p:attrName>style.visibility</p:attrName>
                                        </p:attrNameLst>
                                      </p:cBhvr>
                                      <p:to>
                                        <p:strVal val="visible"/>
                                      </p:to>
                                    </p:set>
                                    <p:animEffect transition="in" filter="fade">
                                      <p:cBhvr>
                                        <p:cTn id="39" dur="500"/>
                                        <p:tgtEl>
                                          <p:spTgt spid="20">
                                            <p:txEl>
                                              <p:pRg st="11" end="1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20">
                                            <p:txEl>
                                              <p:pRg st="12" end="12"/>
                                            </p:txEl>
                                          </p:spTgt>
                                        </p:tgtEl>
                                        <p:attrNameLst>
                                          <p:attrName>style.visibility</p:attrName>
                                        </p:attrNameLst>
                                      </p:cBhvr>
                                      <p:to>
                                        <p:strVal val="visible"/>
                                      </p:to>
                                    </p:set>
                                    <p:animEffect transition="in" filter="fade">
                                      <p:cBhvr>
                                        <p:cTn id="42" dur="500"/>
                                        <p:tgtEl>
                                          <p:spTgt spid="20">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673185-ED55-4C3C-93E0-E9709F20875B}"/>
              </a:ext>
            </a:extLst>
          </p:cNvPr>
          <p:cNvSpPr>
            <a:spLocks noGrp="1"/>
          </p:cNvSpPr>
          <p:nvPr>
            <p:ph type="title"/>
          </p:nvPr>
        </p:nvSpPr>
        <p:spPr>
          <a:xfrm>
            <a:off x="0" y="0"/>
            <a:ext cx="12192000" cy="1222872"/>
          </a:xfrm>
        </p:spPr>
        <p:txBody>
          <a:bodyPr/>
          <a:lstStyle/>
          <a:p>
            <a:r>
              <a:rPr lang="en-US" b="1" dirty="0"/>
              <a:t>Example of Premium Tiers</a:t>
            </a:r>
          </a:p>
        </p:txBody>
      </p:sp>
      <p:sp>
        <p:nvSpPr>
          <p:cNvPr id="2" name="Slide Number Placeholder 1">
            <a:extLst>
              <a:ext uri="{FF2B5EF4-FFF2-40B4-BE49-F238E27FC236}">
                <a16:creationId xmlns:a16="http://schemas.microsoft.com/office/drawing/2014/main" id="{7A1E1C13-9BD6-457C-9682-6EF675A17DC8}"/>
              </a:ext>
            </a:extLst>
          </p:cNvPr>
          <p:cNvSpPr>
            <a:spLocks noGrp="1"/>
          </p:cNvSpPr>
          <p:nvPr>
            <p:ph type="sldNum" sz="quarter" idx="4294967295"/>
          </p:nvPr>
        </p:nvSpPr>
        <p:spPr>
          <a:xfrm>
            <a:off x="9448800" y="6356350"/>
            <a:ext cx="2743200" cy="365125"/>
          </a:xfrm>
        </p:spPr>
        <p:txBody>
          <a:bodyPr/>
          <a:lstStyle/>
          <a:p>
            <a:fld id="{85EA47E5-AC31-4FC6-97AC-BCE072676834}" type="slidenum">
              <a:rPr lang="en-US" smtClean="0"/>
              <a:t>26</a:t>
            </a:fld>
            <a:endParaRPr lang="en-US"/>
          </a:p>
        </p:txBody>
      </p:sp>
      <p:sp>
        <p:nvSpPr>
          <p:cNvPr id="8" name="TextBox 7">
            <a:extLst>
              <a:ext uri="{FF2B5EF4-FFF2-40B4-BE49-F238E27FC236}">
                <a16:creationId xmlns:a16="http://schemas.microsoft.com/office/drawing/2014/main" id="{449E9B10-0B02-4206-B55A-5AFDD82AF69C}"/>
              </a:ext>
            </a:extLst>
          </p:cNvPr>
          <p:cNvSpPr txBox="1"/>
          <p:nvPr/>
        </p:nvSpPr>
        <p:spPr>
          <a:xfrm>
            <a:off x="1924439" y="1341460"/>
            <a:ext cx="8343123" cy="646331"/>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A $9 Increase in Employee-Only Premium Would </a:t>
            </a:r>
          </a:p>
          <a:p>
            <a:pPr algn="ctr"/>
            <a:r>
              <a:rPr lang="en-US" b="1" dirty="0">
                <a:latin typeface="Arial" panose="020B0604020202020204" pitchFamily="34" charset="0"/>
                <a:cs typeface="Arial" panose="020B0604020202020204" pitchFamily="34" charset="0"/>
              </a:rPr>
              <a:t>Decrease Family Premium by More Than </a:t>
            </a:r>
            <a:r>
              <a:rPr lang="en-US" b="1" dirty="0">
                <a:solidFill>
                  <a:schemeClr val="accent2"/>
                </a:solidFill>
                <a:latin typeface="Arial" panose="020B0604020202020204" pitchFamily="34" charset="0"/>
                <a:cs typeface="Arial" panose="020B0604020202020204" pitchFamily="34" charset="0"/>
              </a:rPr>
              <a:t>$200 per Month </a:t>
            </a:r>
            <a:r>
              <a:rPr lang="en-US" b="1" dirty="0">
                <a:solidFill>
                  <a:schemeClr val="tx2"/>
                </a:solidFill>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AE1D98E5-8AF9-4302-ABAA-28AEADA9A048}"/>
              </a:ext>
            </a:extLst>
          </p:cNvPr>
          <p:cNvSpPr txBox="1"/>
          <p:nvPr/>
        </p:nvSpPr>
        <p:spPr>
          <a:xfrm>
            <a:off x="2147888" y="5833130"/>
            <a:ext cx="7896225"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This example does not include full actuarial modeling; final rates would vary. This is intended as an illustration of the general magnitude and direction of changes. Example for 2019–20 rate year.</a:t>
            </a:r>
          </a:p>
        </p:txBody>
      </p:sp>
      <p:graphicFrame>
        <p:nvGraphicFramePr>
          <p:cNvPr id="10" name="Chart 9">
            <a:extLst>
              <a:ext uri="{FF2B5EF4-FFF2-40B4-BE49-F238E27FC236}">
                <a16:creationId xmlns:a16="http://schemas.microsoft.com/office/drawing/2014/main" id="{1F040A02-491A-4EC0-875A-715AA105AB54}"/>
              </a:ext>
            </a:extLst>
          </p:cNvPr>
          <p:cNvGraphicFramePr>
            <a:graphicFrameLocks/>
          </p:cNvGraphicFramePr>
          <p:nvPr>
            <p:extLst>
              <p:ext uri="{D42A27DB-BD31-4B8C-83A1-F6EECF244321}">
                <p14:modId xmlns:p14="http://schemas.microsoft.com/office/powerpoint/2010/main" val="2134467389"/>
              </p:ext>
            </p:extLst>
          </p:nvPr>
        </p:nvGraphicFramePr>
        <p:xfrm>
          <a:off x="1976535" y="1852183"/>
          <a:ext cx="8238931" cy="38260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59640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Plan Design and Network Strategies</a:t>
            </a:r>
          </a:p>
        </p:txBody>
      </p:sp>
      <p:sp>
        <p:nvSpPr>
          <p:cNvPr id="3" name="Content Placeholder 2"/>
          <p:cNvSpPr>
            <a:spLocks noGrp="1"/>
          </p:cNvSpPr>
          <p:nvPr>
            <p:ph idx="4294967295"/>
          </p:nvPr>
        </p:nvSpPr>
        <p:spPr>
          <a:xfrm>
            <a:off x="8170952" y="4883421"/>
            <a:ext cx="3543300" cy="981075"/>
          </a:xfrm>
        </p:spPr>
        <p:txBody>
          <a:bodyPr>
            <a:normAutofit/>
          </a:bodyPr>
          <a:lstStyle/>
          <a:p>
            <a:pPr marL="0" indent="0">
              <a:buNone/>
            </a:pPr>
            <a:r>
              <a:rPr lang="en-US" sz="3000" dirty="0"/>
              <a:t>Health Savings Account</a:t>
            </a:r>
          </a:p>
          <a:p>
            <a:pPr lvl="1"/>
            <a:endParaRPr lang="en-US" sz="3000" dirty="0"/>
          </a:p>
          <a:p>
            <a:pPr lvl="1"/>
            <a:endParaRPr lang="en-US" sz="3000" dirty="0"/>
          </a:p>
        </p:txBody>
      </p:sp>
      <p:sp>
        <p:nvSpPr>
          <p:cNvPr id="4" name="Slide Number Placeholder 3"/>
          <p:cNvSpPr>
            <a:spLocks noGrp="1"/>
          </p:cNvSpPr>
          <p:nvPr>
            <p:ph type="sldNum" sz="quarter" idx="4294967295"/>
          </p:nvPr>
        </p:nvSpPr>
        <p:spPr>
          <a:xfrm>
            <a:off x="9448800" y="6356350"/>
            <a:ext cx="2743200" cy="365125"/>
          </a:xfrm>
        </p:spPr>
        <p:txBody>
          <a:bodyPr/>
          <a:lstStyle/>
          <a:p>
            <a:fld id="{85EA47E5-AC31-4FC6-97AC-BCE072676834}" type="slidenum">
              <a:rPr lang="en-US" smtClean="0"/>
              <a:t>27</a:t>
            </a:fld>
            <a:endParaRPr lang="en-US" dirty="0"/>
          </a:p>
        </p:txBody>
      </p:sp>
      <p:sp>
        <p:nvSpPr>
          <p:cNvPr id="6" name="Content Placeholder 2"/>
          <p:cNvSpPr txBox="1">
            <a:spLocks/>
          </p:cNvSpPr>
          <p:nvPr/>
        </p:nvSpPr>
        <p:spPr>
          <a:xfrm>
            <a:off x="8170952" y="1937448"/>
            <a:ext cx="3563048" cy="13397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a:t>Narrowing network to high-value providers</a:t>
            </a:r>
          </a:p>
          <a:p>
            <a:pPr lvl="1"/>
            <a:endParaRPr lang="en-US" sz="3000" dirty="0"/>
          </a:p>
          <a:p>
            <a:pPr lvl="1"/>
            <a:endParaRPr lang="en-US" sz="3000" dirty="0"/>
          </a:p>
          <a:p>
            <a:pPr lvl="1"/>
            <a:endParaRPr lang="en-US" sz="3000" dirty="0"/>
          </a:p>
        </p:txBody>
      </p:sp>
      <p:sp>
        <p:nvSpPr>
          <p:cNvPr id="8" name="Content Placeholder 2"/>
          <p:cNvSpPr txBox="1">
            <a:spLocks/>
          </p:cNvSpPr>
          <p:nvPr/>
        </p:nvSpPr>
        <p:spPr>
          <a:xfrm>
            <a:off x="716870" y="1937448"/>
            <a:ext cx="3560150" cy="9790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a:t>Primary care centered model</a:t>
            </a:r>
          </a:p>
        </p:txBody>
      </p:sp>
      <p:sp>
        <p:nvSpPr>
          <p:cNvPr id="11" name="Title 1"/>
          <p:cNvSpPr txBox="1">
            <a:spLocks/>
          </p:cNvSpPr>
          <p:nvPr/>
        </p:nvSpPr>
        <p:spPr>
          <a:xfrm>
            <a:off x="197928" y="77980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endParaRPr lang="en-US" sz="2800" dirty="0">
              <a:solidFill>
                <a:schemeClr val="bg1">
                  <a:lumMod val="50000"/>
                </a:schemeClr>
              </a:solidFill>
            </a:endParaRPr>
          </a:p>
        </p:txBody>
      </p:sp>
      <p:sp>
        <p:nvSpPr>
          <p:cNvPr id="14" name="Content Placeholder 2"/>
          <p:cNvSpPr txBox="1">
            <a:spLocks/>
          </p:cNvSpPr>
          <p:nvPr/>
        </p:nvSpPr>
        <p:spPr>
          <a:xfrm>
            <a:off x="677562" y="3508689"/>
            <a:ext cx="3283630" cy="13847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a:t>Plan design that encourages use of high-quality providers</a:t>
            </a:r>
          </a:p>
          <a:p>
            <a:pPr marL="457200" lvl="1" indent="0">
              <a:buFont typeface="Arial" panose="020B0604020202020204" pitchFamily="34" charset="0"/>
              <a:buNone/>
            </a:pPr>
            <a:endParaRPr lang="en-US" sz="3000" dirty="0"/>
          </a:p>
          <a:p>
            <a:pPr lvl="1"/>
            <a:endParaRPr lang="en-US" sz="3000" dirty="0"/>
          </a:p>
          <a:p>
            <a:pPr lvl="1"/>
            <a:endParaRPr lang="en-US" sz="3000" dirty="0"/>
          </a:p>
          <a:p>
            <a:pPr lvl="1"/>
            <a:endParaRPr lang="en-US" sz="3000" dirty="0"/>
          </a:p>
        </p:txBody>
      </p:sp>
      <p:sp>
        <p:nvSpPr>
          <p:cNvPr id="17" name="Content Placeholder 2"/>
          <p:cNvSpPr txBox="1">
            <a:spLocks/>
          </p:cNvSpPr>
          <p:nvPr/>
        </p:nvSpPr>
        <p:spPr>
          <a:xfrm>
            <a:off x="8151204" y="3508689"/>
            <a:ext cx="3563048" cy="9810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000" dirty="0"/>
              <a:t>High-value formulary design</a:t>
            </a:r>
          </a:p>
          <a:p>
            <a:pPr lvl="1"/>
            <a:endParaRPr lang="en-US" sz="3000" dirty="0"/>
          </a:p>
          <a:p>
            <a:pPr lvl="1"/>
            <a:endParaRPr lang="en-US" sz="3000" dirty="0"/>
          </a:p>
        </p:txBody>
      </p:sp>
      <p:sp>
        <p:nvSpPr>
          <p:cNvPr id="10" name="Oval 9">
            <a:extLst>
              <a:ext uri="{FF2B5EF4-FFF2-40B4-BE49-F238E27FC236}">
                <a16:creationId xmlns:a16="http://schemas.microsoft.com/office/drawing/2014/main" id="{D1DF196F-0337-1542-88BB-4D54FFAD66FE}"/>
              </a:ext>
            </a:extLst>
          </p:cNvPr>
          <p:cNvSpPr/>
          <p:nvPr/>
        </p:nvSpPr>
        <p:spPr>
          <a:xfrm>
            <a:off x="3980940" y="1875529"/>
            <a:ext cx="3776353" cy="37763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391CA2A8-8AC5-3641-9B4D-21CD838E156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9833" t="17282" r="19125" b="25636"/>
          <a:stretch/>
        </p:blipFill>
        <p:spPr>
          <a:xfrm>
            <a:off x="4488873" y="2481943"/>
            <a:ext cx="2826328" cy="2173184"/>
          </a:xfrm>
          <a:prstGeom prst="rect">
            <a:avLst/>
          </a:prstGeom>
        </p:spPr>
      </p:pic>
    </p:spTree>
    <p:extLst>
      <p:ext uri="{BB962C8B-B14F-4D97-AF65-F5344CB8AC3E}">
        <p14:creationId xmlns:p14="http://schemas.microsoft.com/office/powerpoint/2010/main" val="1806808162"/>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7E134-0D56-4457-A12C-26FF228AA7FA}"/>
              </a:ext>
            </a:extLst>
          </p:cNvPr>
          <p:cNvSpPr txBox="1">
            <a:spLocks/>
          </p:cNvSpPr>
          <p:nvPr/>
        </p:nvSpPr>
        <p:spPr>
          <a:xfrm>
            <a:off x="1702035" y="195045"/>
            <a:ext cx="10489965" cy="1206501"/>
          </a:xfrm>
          <a:prstGeom prst="rect">
            <a:avLst/>
          </a:prstGeom>
        </p:spPr>
        <p:txBody>
          <a:bodyPr anchor="ct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r>
              <a:rPr lang="en-US" sz="4000" b="1" dirty="0">
                <a:solidFill>
                  <a:schemeClr val="accent2"/>
                </a:solidFill>
              </a:rPr>
              <a:t>Possible Ancillary Services</a:t>
            </a:r>
          </a:p>
        </p:txBody>
      </p:sp>
      <p:sp>
        <p:nvSpPr>
          <p:cNvPr id="5" name="Content Placeholder 3"/>
          <p:cNvSpPr txBox="1">
            <a:spLocks/>
          </p:cNvSpPr>
          <p:nvPr/>
        </p:nvSpPr>
        <p:spPr>
          <a:xfrm>
            <a:off x="1702035" y="1524000"/>
            <a:ext cx="8800866" cy="39324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7A89"/>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A89"/>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A89"/>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4" indent="0">
              <a:lnSpc>
                <a:spcPct val="100000"/>
              </a:lnSpc>
              <a:spcBef>
                <a:spcPts val="0"/>
              </a:spcBef>
              <a:buFont typeface="Arial" panose="020B0604020202020204" pitchFamily="34" charset="0"/>
              <a:buNone/>
            </a:pPr>
            <a:r>
              <a:rPr lang="en-US" sz="2800" dirty="0" err="1"/>
              <a:t>TRS</a:t>
            </a:r>
            <a:r>
              <a:rPr lang="en-US" sz="2800" dirty="0"/>
              <a:t> wants to know what our district values. </a:t>
            </a:r>
          </a:p>
          <a:p>
            <a:pPr marL="171450" indent="-171450"/>
            <a:r>
              <a:rPr lang="en-US" sz="2800" dirty="0"/>
              <a:t>Near-site clinics</a:t>
            </a:r>
          </a:p>
          <a:p>
            <a:pPr marL="171450" indent="-171450"/>
            <a:r>
              <a:rPr lang="en-US" sz="2800" dirty="0"/>
              <a:t>Telemedicine</a:t>
            </a:r>
          </a:p>
          <a:p>
            <a:pPr marL="171450" indent="-171450"/>
            <a:r>
              <a:rPr lang="en-US" sz="2800" dirty="0"/>
              <a:t>Flu shots</a:t>
            </a:r>
          </a:p>
          <a:p>
            <a:pPr marL="171450" indent="-171450"/>
            <a:endParaRPr lang="en-US" sz="2800" dirty="0">
              <a:solidFill>
                <a:srgbClr val="FF0000"/>
              </a:solidFill>
            </a:endParaRPr>
          </a:p>
          <a:p>
            <a:pPr marL="171450" indent="-171450"/>
            <a:endParaRPr lang="en-US" sz="2800" dirty="0">
              <a:solidFill>
                <a:srgbClr val="FF0000"/>
              </a:solidFill>
            </a:endParaRPr>
          </a:p>
          <a:p>
            <a:pPr marL="0" lvl="4" indent="0">
              <a:lnSpc>
                <a:spcPct val="100000"/>
              </a:lnSpc>
              <a:spcBef>
                <a:spcPts val="0"/>
              </a:spcBef>
              <a:buFont typeface="Arial" panose="020B0604020202020204" pitchFamily="34" charset="0"/>
              <a:buNone/>
            </a:pPr>
            <a:endParaRPr lang="en-US" sz="2800" dirty="0"/>
          </a:p>
        </p:txBody>
      </p:sp>
    </p:spTree>
    <p:extLst>
      <p:ext uri="{BB962C8B-B14F-4D97-AF65-F5344CB8AC3E}">
        <p14:creationId xmlns:p14="http://schemas.microsoft.com/office/powerpoint/2010/main" val="2998071161"/>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t>Legislative Update</a:t>
            </a:r>
          </a:p>
        </p:txBody>
      </p:sp>
      <p:sp>
        <p:nvSpPr>
          <p:cNvPr id="4" name="Slide Number Placeholder 3"/>
          <p:cNvSpPr>
            <a:spLocks noGrp="1"/>
          </p:cNvSpPr>
          <p:nvPr>
            <p:ph type="sldNum" sz="quarter" idx="4294967295"/>
          </p:nvPr>
        </p:nvSpPr>
        <p:spPr>
          <a:xfrm>
            <a:off x="9448800" y="6356350"/>
            <a:ext cx="2743200" cy="365125"/>
          </a:xfrm>
        </p:spPr>
        <p:txBody>
          <a:bodyPr/>
          <a:lstStyle/>
          <a:p>
            <a:fld id="{85EA47E5-AC31-4FC6-97AC-BCE072676834}" type="slidenum">
              <a:rPr lang="en-US" smtClean="0"/>
              <a:t>29</a:t>
            </a:fld>
            <a:endParaRPr lang="en-US"/>
          </a:p>
        </p:txBody>
      </p:sp>
    </p:spTree>
    <p:extLst>
      <p:ext uri="{BB962C8B-B14F-4D97-AF65-F5344CB8AC3E}">
        <p14:creationId xmlns:p14="http://schemas.microsoft.com/office/powerpoint/2010/main" val="154950083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807C734-8B06-FC45-A021-2FFA94E029C8}"/>
              </a:ext>
            </a:extLst>
          </p:cNvPr>
          <p:cNvGrpSpPr/>
          <p:nvPr/>
        </p:nvGrpSpPr>
        <p:grpSpPr>
          <a:xfrm>
            <a:off x="838200" y="1135360"/>
            <a:ext cx="3255304" cy="1835647"/>
            <a:chOff x="838200" y="1135360"/>
            <a:chExt cx="3255304" cy="1835647"/>
          </a:xfrm>
        </p:grpSpPr>
        <p:sp>
          <p:nvSpPr>
            <p:cNvPr id="10" name="Rectangle 9">
              <a:extLst>
                <a:ext uri="{FF2B5EF4-FFF2-40B4-BE49-F238E27FC236}">
                  <a16:creationId xmlns:a16="http://schemas.microsoft.com/office/drawing/2014/main" id="{9D3FAD24-2971-E244-8DCF-7CC3ADC5B66A}"/>
                </a:ext>
              </a:extLst>
            </p:cNvPr>
            <p:cNvSpPr/>
            <p:nvPr/>
          </p:nvSpPr>
          <p:spPr>
            <a:xfrm>
              <a:off x="838200" y="1135360"/>
              <a:ext cx="3244619" cy="18356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0DC091F8-34CE-2D43-BC14-3384BF599B96}"/>
                </a:ext>
              </a:extLst>
            </p:cNvPr>
            <p:cNvSpPr txBox="1"/>
            <p:nvPr/>
          </p:nvSpPr>
          <p:spPr>
            <a:xfrm>
              <a:off x="931408" y="1329908"/>
              <a:ext cx="1466849" cy="1446550"/>
            </a:xfrm>
            <a:prstGeom prst="rect">
              <a:avLst/>
            </a:prstGeom>
            <a:noFill/>
          </p:spPr>
          <p:txBody>
            <a:bodyPr wrap="square" rtlCol="0">
              <a:spAutoFit/>
            </a:bodyPr>
            <a:lstStyle/>
            <a:p>
              <a:r>
                <a:rPr lang="en-US" sz="8800" b="1" dirty="0">
                  <a:solidFill>
                    <a:srgbClr val="33845B"/>
                  </a:solidFill>
                  <a:latin typeface="Arial" panose="020B0604020202020204" pitchFamily="34" charset="0"/>
                  <a:cs typeface="Arial" panose="020B0604020202020204" pitchFamily="34" charset="0"/>
                </a:rPr>
                <a:t>34</a:t>
              </a:r>
            </a:p>
          </p:txBody>
        </p:sp>
        <p:sp>
          <p:nvSpPr>
            <p:cNvPr id="12" name="TextBox 11">
              <a:extLst>
                <a:ext uri="{FF2B5EF4-FFF2-40B4-BE49-F238E27FC236}">
                  <a16:creationId xmlns:a16="http://schemas.microsoft.com/office/drawing/2014/main" id="{D1D378FC-6CE9-E948-892B-F5909F8E0B4C}"/>
                </a:ext>
              </a:extLst>
            </p:cNvPr>
            <p:cNvSpPr txBox="1"/>
            <p:nvPr/>
          </p:nvSpPr>
          <p:spPr>
            <a:xfrm>
              <a:off x="2373472" y="1699129"/>
              <a:ext cx="1720032" cy="707886"/>
            </a:xfrm>
            <a:prstGeom prst="rect">
              <a:avLst/>
            </a:prstGeom>
            <a:noFill/>
          </p:spPr>
          <p:txBody>
            <a:bodyPr wrap="square" rtlCol="0">
              <a:spAutoFit/>
            </a:bodyPr>
            <a:lstStyle/>
            <a:p>
              <a:r>
                <a:rPr lang="en-US" sz="2000" b="1" spc="300" dirty="0">
                  <a:solidFill>
                    <a:srgbClr val="33845B"/>
                  </a:solidFill>
                </a:rPr>
                <a:t>AVERAGE</a:t>
              </a:r>
            </a:p>
            <a:p>
              <a:r>
                <a:rPr lang="en-US" sz="2000" b="1" spc="300" dirty="0">
                  <a:solidFill>
                    <a:srgbClr val="33845B"/>
                  </a:solidFill>
                </a:rPr>
                <a:t>AGE</a:t>
              </a:r>
            </a:p>
          </p:txBody>
        </p:sp>
      </p:grpSp>
      <p:grpSp>
        <p:nvGrpSpPr>
          <p:cNvPr id="11" name="Group 10">
            <a:extLst>
              <a:ext uri="{FF2B5EF4-FFF2-40B4-BE49-F238E27FC236}">
                <a16:creationId xmlns:a16="http://schemas.microsoft.com/office/drawing/2014/main" id="{375F144B-E415-0544-88D0-A801C8BB6053}"/>
              </a:ext>
            </a:extLst>
          </p:cNvPr>
          <p:cNvGrpSpPr/>
          <p:nvPr/>
        </p:nvGrpSpPr>
        <p:grpSpPr>
          <a:xfrm>
            <a:off x="838200" y="3087428"/>
            <a:ext cx="8131703" cy="1835649"/>
            <a:chOff x="838200" y="3087428"/>
            <a:chExt cx="8131703" cy="1835649"/>
          </a:xfrm>
        </p:grpSpPr>
        <p:grpSp>
          <p:nvGrpSpPr>
            <p:cNvPr id="44" name="Group 43">
              <a:extLst>
                <a:ext uri="{FF2B5EF4-FFF2-40B4-BE49-F238E27FC236}">
                  <a16:creationId xmlns:a16="http://schemas.microsoft.com/office/drawing/2014/main" id="{38CA9C56-339B-0745-A92B-8EC514291241}"/>
                </a:ext>
              </a:extLst>
            </p:cNvPr>
            <p:cNvGrpSpPr/>
            <p:nvPr/>
          </p:nvGrpSpPr>
          <p:grpSpPr>
            <a:xfrm>
              <a:off x="3220563" y="3087428"/>
              <a:ext cx="5749340" cy="1835649"/>
              <a:chOff x="3220563" y="3215443"/>
              <a:chExt cx="5749340" cy="1835649"/>
            </a:xfrm>
          </p:grpSpPr>
          <p:sp>
            <p:nvSpPr>
              <p:cNvPr id="25" name="Rectangle 24">
                <a:extLst>
                  <a:ext uri="{FF2B5EF4-FFF2-40B4-BE49-F238E27FC236}">
                    <a16:creationId xmlns:a16="http://schemas.microsoft.com/office/drawing/2014/main" id="{15DDF476-2963-4D44-911A-A5D8C5252E0A}"/>
                  </a:ext>
                </a:extLst>
              </p:cNvPr>
              <p:cNvSpPr/>
              <p:nvPr/>
            </p:nvSpPr>
            <p:spPr>
              <a:xfrm>
                <a:off x="3234267" y="3215445"/>
                <a:ext cx="5721932" cy="1835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386A9"/>
                  </a:solidFill>
                </a:endParaRPr>
              </a:p>
            </p:txBody>
          </p:sp>
          <p:sp>
            <p:nvSpPr>
              <p:cNvPr id="26" name="TextBox 25">
                <a:extLst>
                  <a:ext uri="{FF2B5EF4-FFF2-40B4-BE49-F238E27FC236}">
                    <a16:creationId xmlns:a16="http://schemas.microsoft.com/office/drawing/2014/main" id="{DAAE0C68-C2AB-E349-A770-117FDEB1DDCD}"/>
                  </a:ext>
                </a:extLst>
              </p:cNvPr>
              <p:cNvSpPr txBox="1"/>
              <p:nvPr/>
            </p:nvSpPr>
            <p:spPr>
              <a:xfrm>
                <a:off x="3220563" y="3215443"/>
                <a:ext cx="5721932" cy="1200329"/>
              </a:xfrm>
              <a:prstGeom prst="rect">
                <a:avLst/>
              </a:prstGeom>
              <a:noFill/>
            </p:spPr>
            <p:txBody>
              <a:bodyPr wrap="square" rtlCol="0">
                <a:spAutoFit/>
              </a:bodyPr>
              <a:lstStyle/>
              <a:p>
                <a:pPr algn="ctr"/>
                <a:r>
                  <a:rPr lang="en-US" sz="2800" b="1" dirty="0">
                    <a:solidFill>
                      <a:srgbClr val="33845B"/>
                    </a:solidFill>
                    <a:latin typeface="Arial" panose="020B0604020202020204" pitchFamily="34" charset="0"/>
                    <a:cs typeface="Arial" panose="020B0604020202020204" pitchFamily="34" charset="0"/>
                  </a:rPr>
                  <a:t>NEARLY </a:t>
                </a:r>
                <a:r>
                  <a:rPr lang="en-US" sz="7200" b="1" dirty="0">
                    <a:solidFill>
                      <a:srgbClr val="33845B"/>
                    </a:solidFill>
                    <a:latin typeface="Arial" panose="020B0604020202020204" pitchFamily="34" charset="0"/>
                    <a:cs typeface="Arial" panose="020B0604020202020204" pitchFamily="34" charset="0"/>
                  </a:rPr>
                  <a:t>$2 billion</a:t>
                </a:r>
              </a:p>
            </p:txBody>
          </p:sp>
          <p:sp>
            <p:nvSpPr>
              <p:cNvPr id="27" name="TextBox 26">
                <a:extLst>
                  <a:ext uri="{FF2B5EF4-FFF2-40B4-BE49-F238E27FC236}">
                    <a16:creationId xmlns:a16="http://schemas.microsoft.com/office/drawing/2014/main" id="{9DA3FE84-2D1F-3245-BFBE-8A9E40A454F5}"/>
                  </a:ext>
                </a:extLst>
              </p:cNvPr>
              <p:cNvSpPr txBox="1"/>
              <p:nvPr/>
            </p:nvSpPr>
            <p:spPr>
              <a:xfrm>
                <a:off x="3234267" y="4393693"/>
                <a:ext cx="5735636" cy="523220"/>
              </a:xfrm>
              <a:prstGeom prst="rect">
                <a:avLst/>
              </a:prstGeom>
              <a:noFill/>
            </p:spPr>
            <p:txBody>
              <a:bodyPr wrap="square" rtlCol="0">
                <a:spAutoFit/>
              </a:bodyPr>
              <a:lstStyle/>
              <a:p>
                <a:pPr algn="ctr"/>
                <a:r>
                  <a:rPr lang="en-US" sz="2800" b="1" spc="300" dirty="0">
                    <a:solidFill>
                      <a:srgbClr val="33845B"/>
                    </a:solidFill>
                    <a:latin typeface="Arial" panose="020B0604020202020204" pitchFamily="34" charset="0"/>
                    <a:cs typeface="Arial" panose="020B0604020202020204" pitchFamily="34" charset="0"/>
                  </a:rPr>
                  <a:t>IN CLAIMS IN 2019</a:t>
                </a:r>
              </a:p>
            </p:txBody>
          </p:sp>
        </p:grpSp>
        <p:grpSp>
          <p:nvGrpSpPr>
            <p:cNvPr id="33" name="Group 32">
              <a:extLst>
                <a:ext uri="{FF2B5EF4-FFF2-40B4-BE49-F238E27FC236}">
                  <a16:creationId xmlns:a16="http://schemas.microsoft.com/office/drawing/2014/main" id="{DD6FBBAB-717C-804C-8221-2907ACCC4297}"/>
                </a:ext>
              </a:extLst>
            </p:cNvPr>
            <p:cNvGrpSpPr/>
            <p:nvPr/>
          </p:nvGrpSpPr>
          <p:grpSpPr>
            <a:xfrm>
              <a:off x="838200" y="3087429"/>
              <a:ext cx="2279751" cy="1835647"/>
              <a:chOff x="1258381" y="4266810"/>
              <a:chExt cx="2279751" cy="1835647"/>
            </a:xfrm>
          </p:grpSpPr>
          <p:sp>
            <p:nvSpPr>
              <p:cNvPr id="29" name="Rectangle 28">
                <a:extLst>
                  <a:ext uri="{FF2B5EF4-FFF2-40B4-BE49-F238E27FC236}">
                    <a16:creationId xmlns:a16="http://schemas.microsoft.com/office/drawing/2014/main" id="{91E2D2A8-95CD-F849-8F0E-A7F1E95BDB15}"/>
                  </a:ext>
                </a:extLst>
              </p:cNvPr>
              <p:cNvSpPr/>
              <p:nvPr/>
            </p:nvSpPr>
            <p:spPr>
              <a:xfrm>
                <a:off x="1258381" y="4266810"/>
                <a:ext cx="2279751" cy="1835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2" name="Graphic 31">
                <a:extLst>
                  <a:ext uri="{FF2B5EF4-FFF2-40B4-BE49-F238E27FC236}">
                    <a16:creationId xmlns:a16="http://schemas.microsoft.com/office/drawing/2014/main" id="{60568CA1-0163-2E49-B167-AC43D0C491E5}"/>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31574" t="54289" r="29109" b="20774"/>
              <a:stretch/>
            </p:blipFill>
            <p:spPr>
              <a:xfrm>
                <a:off x="1491888" y="4741621"/>
                <a:ext cx="1812736" cy="945368"/>
              </a:xfrm>
              <a:prstGeom prst="rect">
                <a:avLst/>
              </a:prstGeom>
            </p:spPr>
          </p:pic>
        </p:grpSp>
      </p:grpSp>
      <p:grpSp>
        <p:nvGrpSpPr>
          <p:cNvPr id="45" name="Group 44">
            <a:extLst>
              <a:ext uri="{FF2B5EF4-FFF2-40B4-BE49-F238E27FC236}">
                <a16:creationId xmlns:a16="http://schemas.microsoft.com/office/drawing/2014/main" id="{BFB4A00A-D706-744D-A24A-2FB48D22F64E}"/>
              </a:ext>
            </a:extLst>
          </p:cNvPr>
          <p:cNvGrpSpPr/>
          <p:nvPr/>
        </p:nvGrpSpPr>
        <p:grpSpPr>
          <a:xfrm>
            <a:off x="9086218" y="3087428"/>
            <a:ext cx="2293456" cy="1835647"/>
            <a:chOff x="9086218" y="3215443"/>
            <a:chExt cx="2293456" cy="1835647"/>
          </a:xfrm>
        </p:grpSpPr>
        <p:sp>
          <p:nvSpPr>
            <p:cNvPr id="37" name="Rectangle 36">
              <a:extLst>
                <a:ext uri="{FF2B5EF4-FFF2-40B4-BE49-F238E27FC236}">
                  <a16:creationId xmlns:a16="http://schemas.microsoft.com/office/drawing/2014/main" id="{9884EE0A-7746-1349-AF82-B0F8718073BB}"/>
                </a:ext>
              </a:extLst>
            </p:cNvPr>
            <p:cNvSpPr/>
            <p:nvPr/>
          </p:nvSpPr>
          <p:spPr>
            <a:xfrm>
              <a:off x="9086219" y="3215443"/>
              <a:ext cx="2279751" cy="1835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5B2A5F6-93FC-154E-B525-8ADC34A4EB25}"/>
                </a:ext>
              </a:extLst>
            </p:cNvPr>
            <p:cNvSpPr txBox="1"/>
            <p:nvPr/>
          </p:nvSpPr>
          <p:spPr>
            <a:xfrm>
              <a:off x="9099923" y="3229301"/>
              <a:ext cx="2279751" cy="1323439"/>
            </a:xfrm>
            <a:prstGeom prst="rect">
              <a:avLst/>
            </a:prstGeom>
            <a:noFill/>
          </p:spPr>
          <p:txBody>
            <a:bodyPr wrap="square" rtlCol="0">
              <a:spAutoFit/>
            </a:bodyPr>
            <a:lstStyle/>
            <a:p>
              <a:pPr algn="ctr"/>
              <a:r>
                <a:rPr lang="en-US" sz="8000" b="1" dirty="0">
                  <a:solidFill>
                    <a:srgbClr val="33845B"/>
                  </a:solidFill>
                  <a:latin typeface="Arial" panose="020B0604020202020204" pitchFamily="34" charset="0"/>
                  <a:cs typeface="Arial" panose="020B0604020202020204" pitchFamily="34" charset="0"/>
                </a:rPr>
                <a:t>65%</a:t>
              </a:r>
            </a:p>
          </p:txBody>
        </p:sp>
        <p:sp>
          <p:nvSpPr>
            <p:cNvPr id="39" name="TextBox 38">
              <a:extLst>
                <a:ext uri="{FF2B5EF4-FFF2-40B4-BE49-F238E27FC236}">
                  <a16:creationId xmlns:a16="http://schemas.microsoft.com/office/drawing/2014/main" id="{88C3C2D7-19F1-7449-904D-A9159C77A3AF}"/>
                </a:ext>
              </a:extLst>
            </p:cNvPr>
            <p:cNvSpPr txBox="1"/>
            <p:nvPr/>
          </p:nvSpPr>
          <p:spPr>
            <a:xfrm>
              <a:off x="9086218" y="4459195"/>
              <a:ext cx="2279752" cy="523220"/>
            </a:xfrm>
            <a:prstGeom prst="rect">
              <a:avLst/>
            </a:prstGeom>
            <a:noFill/>
          </p:spPr>
          <p:txBody>
            <a:bodyPr wrap="square" rtlCol="0">
              <a:spAutoFit/>
            </a:bodyPr>
            <a:lstStyle/>
            <a:p>
              <a:pPr algn="ctr"/>
              <a:r>
                <a:rPr lang="en-US" sz="2800" b="1" spc="300" dirty="0">
                  <a:solidFill>
                    <a:srgbClr val="33845B"/>
                  </a:solidFill>
                  <a:latin typeface="Arial" panose="020B0604020202020204" pitchFamily="34" charset="0"/>
                  <a:cs typeface="Arial" panose="020B0604020202020204" pitchFamily="34" charset="0"/>
                </a:rPr>
                <a:t>FEMALE</a:t>
              </a:r>
            </a:p>
          </p:txBody>
        </p:sp>
      </p:grpSp>
      <p:grpSp>
        <p:nvGrpSpPr>
          <p:cNvPr id="6" name="Group 5">
            <a:extLst>
              <a:ext uri="{FF2B5EF4-FFF2-40B4-BE49-F238E27FC236}">
                <a16:creationId xmlns:a16="http://schemas.microsoft.com/office/drawing/2014/main" id="{4474BF5C-77E0-C542-B9C3-0468DBCFF42E}"/>
              </a:ext>
            </a:extLst>
          </p:cNvPr>
          <p:cNvGrpSpPr/>
          <p:nvPr/>
        </p:nvGrpSpPr>
        <p:grpSpPr>
          <a:xfrm>
            <a:off x="827314" y="5019957"/>
            <a:ext cx="10538655" cy="1559875"/>
            <a:chOff x="827314" y="5019957"/>
            <a:chExt cx="10538655" cy="1559875"/>
          </a:xfrm>
        </p:grpSpPr>
        <p:sp>
          <p:nvSpPr>
            <p:cNvPr id="40" name="Rectangle 39">
              <a:extLst>
                <a:ext uri="{FF2B5EF4-FFF2-40B4-BE49-F238E27FC236}">
                  <a16:creationId xmlns:a16="http://schemas.microsoft.com/office/drawing/2014/main" id="{5DDA1D97-C1BC-4E47-85B4-3D888F1E4DFD}"/>
                </a:ext>
              </a:extLst>
            </p:cNvPr>
            <p:cNvSpPr/>
            <p:nvPr/>
          </p:nvSpPr>
          <p:spPr>
            <a:xfrm>
              <a:off x="827314" y="5026647"/>
              <a:ext cx="10538655" cy="1553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386A9"/>
                </a:solidFill>
              </a:endParaRPr>
            </a:p>
          </p:txBody>
        </p:sp>
        <p:sp>
          <p:nvSpPr>
            <p:cNvPr id="42" name="TextBox 41">
              <a:extLst>
                <a:ext uri="{FF2B5EF4-FFF2-40B4-BE49-F238E27FC236}">
                  <a16:creationId xmlns:a16="http://schemas.microsoft.com/office/drawing/2014/main" id="{99992267-9F74-7C4C-AC17-38F3D27141B2}"/>
                </a:ext>
              </a:extLst>
            </p:cNvPr>
            <p:cNvSpPr txBox="1"/>
            <p:nvPr/>
          </p:nvSpPr>
          <p:spPr>
            <a:xfrm>
              <a:off x="4792096" y="5019957"/>
              <a:ext cx="2912464" cy="1446550"/>
            </a:xfrm>
            <a:prstGeom prst="rect">
              <a:avLst/>
            </a:prstGeom>
            <a:noFill/>
          </p:spPr>
          <p:txBody>
            <a:bodyPr wrap="square" rtlCol="0">
              <a:spAutoFit/>
            </a:bodyPr>
            <a:lstStyle/>
            <a:p>
              <a:r>
                <a:rPr lang="en-US" sz="8800" b="1" dirty="0">
                  <a:solidFill>
                    <a:srgbClr val="33845B"/>
                  </a:solidFill>
                  <a:latin typeface="Arial" panose="020B0604020202020204" pitchFamily="34" charset="0"/>
                  <a:cs typeface="Arial" panose="020B0604020202020204" pitchFamily="34" charset="0"/>
                </a:rPr>
                <a:t>90%</a:t>
              </a:r>
            </a:p>
          </p:txBody>
        </p:sp>
        <p:sp>
          <p:nvSpPr>
            <p:cNvPr id="43" name="Rectangle 42">
              <a:extLst>
                <a:ext uri="{FF2B5EF4-FFF2-40B4-BE49-F238E27FC236}">
                  <a16:creationId xmlns:a16="http://schemas.microsoft.com/office/drawing/2014/main" id="{54DC6B91-E4C1-5740-8B48-6A3392EF8D19}"/>
                </a:ext>
              </a:extLst>
            </p:cNvPr>
            <p:cNvSpPr/>
            <p:nvPr/>
          </p:nvSpPr>
          <p:spPr>
            <a:xfrm>
              <a:off x="7246745" y="5356097"/>
              <a:ext cx="3825086" cy="830997"/>
            </a:xfrm>
            <a:prstGeom prst="rect">
              <a:avLst/>
            </a:prstGeom>
          </p:spPr>
          <p:txBody>
            <a:bodyPr wrap="none">
              <a:spAutoFit/>
            </a:bodyPr>
            <a:lstStyle/>
            <a:p>
              <a:r>
                <a:rPr lang="en-US" sz="2400" b="1" kern="0" spc="300" dirty="0">
                  <a:solidFill>
                    <a:srgbClr val="33845B"/>
                  </a:solidFill>
                  <a:latin typeface="Arial" panose="020B0604020202020204" pitchFamily="34" charset="0"/>
                  <a:cs typeface="Arial" panose="020B0604020202020204" pitchFamily="34" charset="0"/>
                </a:rPr>
                <a:t>OF 1,213 </a:t>
              </a:r>
            </a:p>
            <a:p>
              <a:r>
                <a:rPr lang="en-US" sz="2400" b="1" kern="0" spc="300" dirty="0">
                  <a:solidFill>
                    <a:srgbClr val="33845B"/>
                  </a:solidFill>
                  <a:latin typeface="Arial" panose="020B0604020202020204" pitchFamily="34" charset="0"/>
                  <a:cs typeface="Arial" panose="020B0604020202020204" pitchFamily="34" charset="0"/>
                </a:rPr>
                <a:t>SCHOOL DISTRICTS</a:t>
              </a:r>
              <a:endParaRPr lang="en-US" sz="2400" b="1" spc="300" dirty="0">
                <a:solidFill>
                  <a:srgbClr val="33845B"/>
                </a:solidFill>
              </a:endParaRPr>
            </a:p>
          </p:txBody>
        </p:sp>
        <p:pic>
          <p:nvPicPr>
            <p:cNvPr id="49" name="Graphic 48">
              <a:extLst>
                <a:ext uri="{FF2B5EF4-FFF2-40B4-BE49-F238E27FC236}">
                  <a16:creationId xmlns:a16="http://schemas.microsoft.com/office/drawing/2014/main" id="{2579CB27-A28A-E748-B85A-798127403766}"/>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21791" t="20867" r="22954" b="20560"/>
            <a:stretch/>
          </p:blipFill>
          <p:spPr>
            <a:xfrm>
              <a:off x="1071707" y="5235713"/>
              <a:ext cx="616037" cy="536947"/>
            </a:xfrm>
            <a:prstGeom prst="rect">
              <a:avLst/>
            </a:prstGeom>
          </p:spPr>
        </p:pic>
        <p:pic>
          <p:nvPicPr>
            <p:cNvPr id="50" name="Graphic 49">
              <a:extLst>
                <a:ext uri="{FF2B5EF4-FFF2-40B4-BE49-F238E27FC236}">
                  <a16:creationId xmlns:a16="http://schemas.microsoft.com/office/drawing/2014/main" id="{7258800A-9987-8E4C-A94D-8A41068C5F3B}"/>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21791" t="20867" r="22954" b="20560"/>
            <a:stretch/>
          </p:blipFill>
          <p:spPr>
            <a:xfrm>
              <a:off x="1757435" y="5235713"/>
              <a:ext cx="616037" cy="536947"/>
            </a:xfrm>
            <a:prstGeom prst="rect">
              <a:avLst/>
            </a:prstGeom>
          </p:spPr>
        </p:pic>
        <p:pic>
          <p:nvPicPr>
            <p:cNvPr id="51" name="Graphic 50">
              <a:extLst>
                <a:ext uri="{FF2B5EF4-FFF2-40B4-BE49-F238E27FC236}">
                  <a16:creationId xmlns:a16="http://schemas.microsoft.com/office/drawing/2014/main" id="{6FE73B28-8864-E74E-A495-986340B1D9DA}"/>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21791" t="20867" r="22954" b="20560"/>
            <a:stretch/>
          </p:blipFill>
          <p:spPr>
            <a:xfrm>
              <a:off x="3108460" y="5230848"/>
              <a:ext cx="616037" cy="536947"/>
            </a:xfrm>
            <a:prstGeom prst="rect">
              <a:avLst/>
            </a:prstGeom>
          </p:spPr>
        </p:pic>
        <p:pic>
          <p:nvPicPr>
            <p:cNvPr id="52" name="Graphic 51">
              <a:extLst>
                <a:ext uri="{FF2B5EF4-FFF2-40B4-BE49-F238E27FC236}">
                  <a16:creationId xmlns:a16="http://schemas.microsoft.com/office/drawing/2014/main" id="{10A3B83F-AD32-874E-B45A-5F2F3C94B01C}"/>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21791" t="20867" r="22954" b="20560"/>
            <a:stretch/>
          </p:blipFill>
          <p:spPr>
            <a:xfrm>
              <a:off x="2426953" y="5230850"/>
              <a:ext cx="616037" cy="536947"/>
            </a:xfrm>
            <a:prstGeom prst="rect">
              <a:avLst/>
            </a:prstGeom>
          </p:spPr>
        </p:pic>
        <p:pic>
          <p:nvPicPr>
            <p:cNvPr id="53" name="Graphic 52">
              <a:extLst>
                <a:ext uri="{FF2B5EF4-FFF2-40B4-BE49-F238E27FC236}">
                  <a16:creationId xmlns:a16="http://schemas.microsoft.com/office/drawing/2014/main" id="{218F8CFF-2AAC-B545-A8FF-B61BE2406D9C}"/>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21791" t="20867" r="22954" b="20560"/>
            <a:stretch/>
          </p:blipFill>
          <p:spPr>
            <a:xfrm>
              <a:off x="3802570" y="5230848"/>
              <a:ext cx="616037" cy="536947"/>
            </a:xfrm>
            <a:prstGeom prst="rect">
              <a:avLst/>
            </a:prstGeom>
          </p:spPr>
        </p:pic>
        <p:pic>
          <p:nvPicPr>
            <p:cNvPr id="54" name="Graphic 53">
              <a:extLst>
                <a:ext uri="{FF2B5EF4-FFF2-40B4-BE49-F238E27FC236}">
                  <a16:creationId xmlns:a16="http://schemas.microsoft.com/office/drawing/2014/main" id="{8BBE1759-7455-AD4D-81CA-A3B85B43B56B}"/>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21791" t="20867" r="22954" b="20560"/>
            <a:stretch/>
          </p:blipFill>
          <p:spPr>
            <a:xfrm>
              <a:off x="1120169" y="5771974"/>
              <a:ext cx="616037" cy="536947"/>
            </a:xfrm>
            <a:prstGeom prst="rect">
              <a:avLst/>
            </a:prstGeom>
          </p:spPr>
        </p:pic>
        <p:pic>
          <p:nvPicPr>
            <p:cNvPr id="55" name="Graphic 54">
              <a:extLst>
                <a:ext uri="{FF2B5EF4-FFF2-40B4-BE49-F238E27FC236}">
                  <a16:creationId xmlns:a16="http://schemas.microsoft.com/office/drawing/2014/main" id="{CC979E84-C066-9641-8729-655997EDE1E1}"/>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21791" t="20867" r="22954" b="20560"/>
            <a:stretch/>
          </p:blipFill>
          <p:spPr>
            <a:xfrm>
              <a:off x="1805897" y="5771974"/>
              <a:ext cx="616037" cy="536947"/>
            </a:xfrm>
            <a:prstGeom prst="rect">
              <a:avLst/>
            </a:prstGeom>
          </p:spPr>
        </p:pic>
        <p:pic>
          <p:nvPicPr>
            <p:cNvPr id="56" name="Graphic 55">
              <a:extLst>
                <a:ext uri="{FF2B5EF4-FFF2-40B4-BE49-F238E27FC236}">
                  <a16:creationId xmlns:a16="http://schemas.microsoft.com/office/drawing/2014/main" id="{2743206D-1D38-4244-BAB6-77F163FA761D}"/>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21791" t="20867" r="22954" b="20560"/>
            <a:stretch/>
          </p:blipFill>
          <p:spPr>
            <a:xfrm>
              <a:off x="3156922" y="5767109"/>
              <a:ext cx="616037" cy="536947"/>
            </a:xfrm>
            <a:prstGeom prst="rect">
              <a:avLst/>
            </a:prstGeom>
          </p:spPr>
        </p:pic>
        <p:pic>
          <p:nvPicPr>
            <p:cNvPr id="57" name="Graphic 56">
              <a:extLst>
                <a:ext uri="{FF2B5EF4-FFF2-40B4-BE49-F238E27FC236}">
                  <a16:creationId xmlns:a16="http://schemas.microsoft.com/office/drawing/2014/main" id="{6541FF8A-89CB-274F-A3F1-CF42C2D20986}"/>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21791" t="20867" r="22954" b="20560"/>
            <a:stretch/>
          </p:blipFill>
          <p:spPr>
            <a:xfrm>
              <a:off x="2475415" y="5767111"/>
              <a:ext cx="616037" cy="536947"/>
            </a:xfrm>
            <a:prstGeom prst="rect">
              <a:avLst/>
            </a:prstGeom>
          </p:spPr>
        </p:pic>
        <p:pic>
          <p:nvPicPr>
            <p:cNvPr id="58" name="Graphic 57">
              <a:extLst>
                <a:ext uri="{FF2B5EF4-FFF2-40B4-BE49-F238E27FC236}">
                  <a16:creationId xmlns:a16="http://schemas.microsoft.com/office/drawing/2014/main" id="{F59EF2EA-3F68-CE4D-BF1B-6381FF6CA829}"/>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21791" t="20867" r="22954" b="20560"/>
            <a:stretch/>
          </p:blipFill>
          <p:spPr>
            <a:xfrm>
              <a:off x="3851032" y="5767109"/>
              <a:ext cx="616037" cy="536947"/>
            </a:xfrm>
            <a:prstGeom prst="rect">
              <a:avLst/>
            </a:prstGeom>
          </p:spPr>
        </p:pic>
      </p:grpSp>
      <p:grpSp>
        <p:nvGrpSpPr>
          <p:cNvPr id="7" name="Group 6">
            <a:extLst>
              <a:ext uri="{FF2B5EF4-FFF2-40B4-BE49-F238E27FC236}">
                <a16:creationId xmlns:a16="http://schemas.microsoft.com/office/drawing/2014/main" id="{D49A6E7A-2477-E248-853C-B42CCE21F54A}"/>
              </a:ext>
            </a:extLst>
          </p:cNvPr>
          <p:cNvGrpSpPr/>
          <p:nvPr/>
        </p:nvGrpSpPr>
        <p:grpSpPr>
          <a:xfrm>
            <a:off x="4209819" y="1134804"/>
            <a:ext cx="7156150" cy="1836203"/>
            <a:chOff x="4209819" y="1134804"/>
            <a:chExt cx="7156150" cy="1836203"/>
          </a:xfrm>
        </p:grpSpPr>
        <p:grpSp>
          <p:nvGrpSpPr>
            <p:cNvPr id="21" name="Group 20">
              <a:extLst>
                <a:ext uri="{FF2B5EF4-FFF2-40B4-BE49-F238E27FC236}">
                  <a16:creationId xmlns:a16="http://schemas.microsoft.com/office/drawing/2014/main" id="{BC590051-FF72-0840-8944-25084ADA427C}"/>
                </a:ext>
              </a:extLst>
            </p:cNvPr>
            <p:cNvGrpSpPr/>
            <p:nvPr/>
          </p:nvGrpSpPr>
          <p:grpSpPr>
            <a:xfrm>
              <a:off x="4209819" y="1135360"/>
              <a:ext cx="4760084" cy="1835647"/>
              <a:chOff x="4209819" y="1805581"/>
              <a:chExt cx="4760084" cy="1835647"/>
            </a:xfrm>
          </p:grpSpPr>
          <p:sp>
            <p:nvSpPr>
              <p:cNvPr id="15" name="Rectangle 14">
                <a:extLst>
                  <a:ext uri="{FF2B5EF4-FFF2-40B4-BE49-F238E27FC236}">
                    <a16:creationId xmlns:a16="http://schemas.microsoft.com/office/drawing/2014/main" id="{95AF00F3-3011-DD49-8777-4A96A68CD4FD}"/>
                  </a:ext>
                </a:extLst>
              </p:cNvPr>
              <p:cNvSpPr/>
              <p:nvPr/>
            </p:nvSpPr>
            <p:spPr>
              <a:xfrm>
                <a:off x="4209819" y="1805581"/>
                <a:ext cx="4760084" cy="1835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6386A9"/>
                  </a:solidFill>
                </a:endParaRPr>
              </a:p>
            </p:txBody>
          </p:sp>
          <p:sp>
            <p:nvSpPr>
              <p:cNvPr id="16" name="TextBox 15">
                <a:extLst>
                  <a:ext uri="{FF2B5EF4-FFF2-40B4-BE49-F238E27FC236}">
                    <a16:creationId xmlns:a16="http://schemas.microsoft.com/office/drawing/2014/main" id="{1F48810C-30A9-614C-B961-95EE4F682029}"/>
                  </a:ext>
                </a:extLst>
              </p:cNvPr>
              <p:cNvSpPr txBox="1"/>
              <p:nvPr/>
            </p:nvSpPr>
            <p:spPr>
              <a:xfrm>
                <a:off x="4241285" y="1869971"/>
                <a:ext cx="4615925" cy="1323439"/>
              </a:xfrm>
              <a:prstGeom prst="rect">
                <a:avLst/>
              </a:prstGeom>
              <a:noFill/>
            </p:spPr>
            <p:txBody>
              <a:bodyPr wrap="square" rtlCol="0">
                <a:spAutoFit/>
              </a:bodyPr>
              <a:lstStyle/>
              <a:p>
                <a:pPr algn="ctr"/>
                <a:r>
                  <a:rPr lang="en-US" sz="8000" b="1" dirty="0">
                    <a:solidFill>
                      <a:srgbClr val="33845B"/>
                    </a:solidFill>
                    <a:latin typeface="Arial" panose="020B0604020202020204" pitchFamily="34" charset="0"/>
                    <a:cs typeface="Arial" panose="020B0604020202020204" pitchFamily="34" charset="0"/>
                  </a:rPr>
                  <a:t>485,897</a:t>
                </a:r>
              </a:p>
            </p:txBody>
          </p:sp>
          <p:sp>
            <p:nvSpPr>
              <p:cNvPr id="18" name="TextBox 17">
                <a:extLst>
                  <a:ext uri="{FF2B5EF4-FFF2-40B4-BE49-F238E27FC236}">
                    <a16:creationId xmlns:a16="http://schemas.microsoft.com/office/drawing/2014/main" id="{3671F704-59BE-B14D-B00A-E59DFBB48E8E}"/>
                  </a:ext>
                </a:extLst>
              </p:cNvPr>
              <p:cNvSpPr txBox="1"/>
              <p:nvPr/>
            </p:nvSpPr>
            <p:spPr>
              <a:xfrm>
                <a:off x="4627628" y="3056198"/>
                <a:ext cx="3843237" cy="523220"/>
              </a:xfrm>
              <a:prstGeom prst="rect">
                <a:avLst/>
              </a:prstGeom>
              <a:noFill/>
            </p:spPr>
            <p:txBody>
              <a:bodyPr wrap="square" rtlCol="0">
                <a:spAutoFit/>
              </a:bodyPr>
              <a:lstStyle/>
              <a:p>
                <a:pPr algn="ctr"/>
                <a:r>
                  <a:rPr lang="en-US" sz="2800" b="1" spc="300" dirty="0">
                    <a:solidFill>
                      <a:srgbClr val="33845B"/>
                    </a:solidFill>
                    <a:latin typeface="Arial" panose="020B0604020202020204" pitchFamily="34" charset="0"/>
                    <a:cs typeface="Arial" panose="020B0604020202020204" pitchFamily="34" charset="0"/>
                  </a:rPr>
                  <a:t>PARTICIPANTS</a:t>
                </a:r>
              </a:p>
            </p:txBody>
          </p:sp>
        </p:grpSp>
        <p:grpSp>
          <p:nvGrpSpPr>
            <p:cNvPr id="3" name="Group 2">
              <a:extLst>
                <a:ext uri="{FF2B5EF4-FFF2-40B4-BE49-F238E27FC236}">
                  <a16:creationId xmlns:a16="http://schemas.microsoft.com/office/drawing/2014/main" id="{BF105829-1154-3144-B34E-6551035C2897}"/>
                </a:ext>
              </a:extLst>
            </p:cNvPr>
            <p:cNvGrpSpPr/>
            <p:nvPr/>
          </p:nvGrpSpPr>
          <p:grpSpPr>
            <a:xfrm>
              <a:off x="9086218" y="1134804"/>
              <a:ext cx="2279751" cy="1835647"/>
              <a:chOff x="9086218" y="1134804"/>
              <a:chExt cx="2279751" cy="1835647"/>
            </a:xfrm>
          </p:grpSpPr>
          <p:sp>
            <p:nvSpPr>
              <p:cNvPr id="19" name="Rectangle 18">
                <a:extLst>
                  <a:ext uri="{FF2B5EF4-FFF2-40B4-BE49-F238E27FC236}">
                    <a16:creationId xmlns:a16="http://schemas.microsoft.com/office/drawing/2014/main" id="{8ACC674C-8392-6243-B2D1-FC30FF5F4B1B}"/>
                  </a:ext>
                </a:extLst>
              </p:cNvPr>
              <p:cNvSpPr/>
              <p:nvPr/>
            </p:nvSpPr>
            <p:spPr>
              <a:xfrm>
                <a:off x="9086218" y="1134804"/>
                <a:ext cx="2279751" cy="1835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 name="Graphic 64">
                <a:extLst>
                  <a:ext uri="{FF2B5EF4-FFF2-40B4-BE49-F238E27FC236}">
                    <a16:creationId xmlns:a16="http://schemas.microsoft.com/office/drawing/2014/main" id="{4D52494F-72D1-4B4B-804C-3D37125BD973}"/>
                  </a:ext>
                </a:extLst>
              </p:cNvPr>
              <p:cNvPicPr>
                <a:picLocks noChangeAspect="1"/>
              </p:cNvPicPr>
              <p:nvPr/>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l="20184" t="23631" r="20020" b="19299"/>
              <a:stretch/>
            </p:blipFill>
            <p:spPr>
              <a:xfrm>
                <a:off x="9326318" y="1390694"/>
                <a:ext cx="1765902" cy="1385764"/>
              </a:xfrm>
              <a:prstGeom prst="rect">
                <a:avLst/>
              </a:prstGeom>
            </p:spPr>
          </p:pic>
        </p:grpSp>
      </p:grpSp>
      <p:sp>
        <p:nvSpPr>
          <p:cNvPr id="4" name="Title 3">
            <a:extLst>
              <a:ext uri="{FF2B5EF4-FFF2-40B4-BE49-F238E27FC236}">
                <a16:creationId xmlns:a16="http://schemas.microsoft.com/office/drawing/2014/main" id="{36B95F35-85A3-4B2A-9A1A-7DDCF6433709}"/>
              </a:ext>
            </a:extLst>
          </p:cNvPr>
          <p:cNvSpPr>
            <a:spLocks noGrp="1"/>
          </p:cNvSpPr>
          <p:nvPr>
            <p:ph type="title"/>
          </p:nvPr>
        </p:nvSpPr>
        <p:spPr>
          <a:xfrm>
            <a:off x="838201" y="268124"/>
            <a:ext cx="10541474" cy="737077"/>
          </a:xfrm>
          <a:solidFill>
            <a:srgbClr val="00833D"/>
          </a:solidFill>
        </p:spPr>
        <p:txBody>
          <a:bodyPr>
            <a:normAutofit fontScale="90000"/>
          </a:bodyPr>
          <a:lstStyle/>
          <a:p>
            <a:pPr algn="ctr">
              <a:lnSpc>
                <a:spcPct val="100000"/>
              </a:lnSpc>
            </a:pPr>
            <a:r>
              <a:rPr lang="en-US" sz="4400" b="1" dirty="0"/>
              <a:t>Who </a:t>
            </a:r>
            <a:r>
              <a:rPr lang="en-US" sz="4400" b="1" dirty="0" err="1"/>
              <a:t>TRS-ActiveCare</a:t>
            </a:r>
            <a:r>
              <a:rPr lang="en-US" sz="4400" b="1" dirty="0"/>
              <a:t> Serves</a:t>
            </a:r>
          </a:p>
        </p:txBody>
      </p:sp>
    </p:spTree>
    <p:extLst>
      <p:ext uri="{BB962C8B-B14F-4D97-AF65-F5344CB8AC3E}">
        <p14:creationId xmlns:p14="http://schemas.microsoft.com/office/powerpoint/2010/main" val="37613706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1+#ppt_w/2"/>
                                          </p:val>
                                        </p:tav>
                                        <p:tav tm="100000">
                                          <p:val>
                                            <p:strVal val="#ppt_x"/>
                                          </p:val>
                                        </p:tav>
                                      </p:tavLst>
                                    </p:anim>
                                    <p:anim calcmode="lin" valueType="num">
                                      <p:cBhvr additive="base">
                                        <p:cTn id="26"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Key Legislation</a:t>
            </a:r>
          </a:p>
        </p:txBody>
      </p:sp>
      <p:sp>
        <p:nvSpPr>
          <p:cNvPr id="8" name="Slide Number Placeholder 3">
            <a:extLst>
              <a:ext uri="{FF2B5EF4-FFF2-40B4-BE49-F238E27FC236}">
                <a16:creationId xmlns:a16="http://schemas.microsoft.com/office/drawing/2014/main" id="{F65C4069-C72B-4332-A31F-3376699D0AFC}"/>
              </a:ext>
            </a:extLst>
          </p:cNvPr>
          <p:cNvSpPr>
            <a:spLocks noGrp="1"/>
          </p:cNvSpPr>
          <p:nvPr>
            <p:ph type="sldNum" sz="quarter" idx="4294967295"/>
          </p:nvPr>
        </p:nvSpPr>
        <p:spPr>
          <a:xfrm>
            <a:off x="9448800" y="6356350"/>
            <a:ext cx="2743200" cy="365125"/>
          </a:xfrm>
        </p:spPr>
        <p:txBody>
          <a:bodyPr/>
          <a:lstStyle/>
          <a:p>
            <a:fld id="{85EA47E5-AC31-4FC6-97AC-BCE072676834}" type="slidenum">
              <a:rPr lang="en-US" smtClean="0"/>
              <a:t>30</a:t>
            </a:fld>
            <a:endParaRPr lang="en-US"/>
          </a:p>
        </p:txBody>
      </p:sp>
      <p:pic>
        <p:nvPicPr>
          <p:cNvPr id="6" name="Graphic 5">
            <a:extLst>
              <a:ext uri="{FF2B5EF4-FFF2-40B4-BE49-F238E27FC236}">
                <a16:creationId xmlns:a16="http://schemas.microsoft.com/office/drawing/2014/main" id="{57514F0D-1776-704E-AFF1-EC8793C7C47A}"/>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6166" t="10637" r="26625" b="15204"/>
          <a:stretch/>
        </p:blipFill>
        <p:spPr>
          <a:xfrm>
            <a:off x="5567548" y="1384352"/>
            <a:ext cx="1056905" cy="1365094"/>
          </a:xfrm>
          <a:prstGeom prst="rect">
            <a:avLst/>
          </a:prstGeom>
        </p:spPr>
      </p:pic>
      <p:grpSp>
        <p:nvGrpSpPr>
          <p:cNvPr id="22" name="Group 21">
            <a:extLst>
              <a:ext uri="{FF2B5EF4-FFF2-40B4-BE49-F238E27FC236}">
                <a16:creationId xmlns:a16="http://schemas.microsoft.com/office/drawing/2014/main" id="{A86BB2BD-9726-5E4D-B987-5C097C4B1565}"/>
              </a:ext>
            </a:extLst>
          </p:cNvPr>
          <p:cNvGrpSpPr/>
          <p:nvPr/>
        </p:nvGrpSpPr>
        <p:grpSpPr>
          <a:xfrm>
            <a:off x="229338" y="3881567"/>
            <a:ext cx="11733324" cy="2394928"/>
            <a:chOff x="244172" y="3569910"/>
            <a:chExt cx="11733324" cy="2394928"/>
          </a:xfrm>
        </p:grpSpPr>
        <p:grpSp>
          <p:nvGrpSpPr>
            <p:cNvPr id="18" name="Group 17">
              <a:extLst>
                <a:ext uri="{FF2B5EF4-FFF2-40B4-BE49-F238E27FC236}">
                  <a16:creationId xmlns:a16="http://schemas.microsoft.com/office/drawing/2014/main" id="{4835A4C6-A5C6-474C-B2D9-0648F5037D73}"/>
                </a:ext>
              </a:extLst>
            </p:cNvPr>
            <p:cNvGrpSpPr/>
            <p:nvPr/>
          </p:nvGrpSpPr>
          <p:grpSpPr>
            <a:xfrm>
              <a:off x="244172" y="3569910"/>
              <a:ext cx="2810352" cy="2394928"/>
              <a:chOff x="311324" y="2636320"/>
              <a:chExt cx="2810352" cy="2394928"/>
            </a:xfrm>
          </p:grpSpPr>
          <p:sp>
            <p:nvSpPr>
              <p:cNvPr id="9" name="Rectangle 8">
                <a:extLst>
                  <a:ext uri="{FF2B5EF4-FFF2-40B4-BE49-F238E27FC236}">
                    <a16:creationId xmlns:a16="http://schemas.microsoft.com/office/drawing/2014/main" id="{C7AD948B-1852-F045-970D-AF1FD271B143}"/>
                  </a:ext>
                </a:extLst>
              </p:cNvPr>
              <p:cNvSpPr/>
              <p:nvPr/>
            </p:nvSpPr>
            <p:spPr>
              <a:xfrm>
                <a:off x="311324" y="2636320"/>
                <a:ext cx="2810352" cy="2394928"/>
              </a:xfrm>
              <a:prstGeom prst="rect">
                <a:avLst/>
              </a:prstGeom>
              <a:solidFill>
                <a:srgbClr val="669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56D6C3C-C918-364F-96F8-3B9CB3280076}"/>
                  </a:ext>
                </a:extLst>
              </p:cNvPr>
              <p:cNvSpPr/>
              <p:nvPr/>
            </p:nvSpPr>
            <p:spPr>
              <a:xfrm>
                <a:off x="529232" y="3092255"/>
                <a:ext cx="2392097" cy="1569660"/>
              </a:xfrm>
              <a:prstGeom prst="rect">
                <a:avLst/>
              </a:prstGeom>
            </p:spPr>
            <p:txBody>
              <a:bodyPr wrap="square">
                <a:spAutoFit/>
              </a:bodyPr>
              <a:lstStyle/>
              <a:p>
                <a:r>
                  <a:rPr lang="en-US" sz="3600" b="1" baseline="30000" dirty="0">
                    <a:solidFill>
                      <a:schemeClr val="bg1"/>
                    </a:solidFill>
                    <a:latin typeface="Arial" panose="020B0604020202020204" pitchFamily="34" charset="0"/>
                    <a:cs typeface="Arial" panose="020B0604020202020204" pitchFamily="34" charset="0"/>
                  </a:rPr>
                  <a:t>Appropriations </a:t>
                </a:r>
                <a:r>
                  <a:rPr lang="en-US" sz="3600" baseline="30000" dirty="0">
                    <a:solidFill>
                      <a:schemeClr val="bg1"/>
                    </a:solidFill>
                    <a:latin typeface="Arial" panose="020B0604020202020204" pitchFamily="34" charset="0"/>
                    <a:cs typeface="Arial" panose="020B0604020202020204" pitchFamily="34" charset="0"/>
                  </a:rPr>
                  <a:t>Maintains TRS-Care premiums and benefits</a:t>
                </a:r>
              </a:p>
            </p:txBody>
          </p:sp>
        </p:grpSp>
        <p:grpSp>
          <p:nvGrpSpPr>
            <p:cNvPr id="19" name="Group 18">
              <a:extLst>
                <a:ext uri="{FF2B5EF4-FFF2-40B4-BE49-F238E27FC236}">
                  <a16:creationId xmlns:a16="http://schemas.microsoft.com/office/drawing/2014/main" id="{33296653-4132-574E-93F7-B75D789BCF73}"/>
                </a:ext>
              </a:extLst>
            </p:cNvPr>
            <p:cNvGrpSpPr/>
            <p:nvPr/>
          </p:nvGrpSpPr>
          <p:grpSpPr>
            <a:xfrm>
              <a:off x="3218496" y="3569910"/>
              <a:ext cx="2810352" cy="2394927"/>
              <a:chOff x="3285648" y="2636320"/>
              <a:chExt cx="2810352" cy="2394927"/>
            </a:xfrm>
          </p:grpSpPr>
          <p:sp>
            <p:nvSpPr>
              <p:cNvPr id="10" name="Rectangle 9">
                <a:extLst>
                  <a:ext uri="{FF2B5EF4-FFF2-40B4-BE49-F238E27FC236}">
                    <a16:creationId xmlns:a16="http://schemas.microsoft.com/office/drawing/2014/main" id="{B540E62B-4852-2D4C-A614-42991F0AEBEA}"/>
                  </a:ext>
                </a:extLst>
              </p:cNvPr>
              <p:cNvSpPr/>
              <p:nvPr/>
            </p:nvSpPr>
            <p:spPr>
              <a:xfrm>
                <a:off x="3285648" y="2636320"/>
                <a:ext cx="2810352" cy="23949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23BD874-186B-D149-9194-B82D2CF03A45}"/>
                  </a:ext>
                </a:extLst>
              </p:cNvPr>
              <p:cNvSpPr/>
              <p:nvPr/>
            </p:nvSpPr>
            <p:spPr>
              <a:xfrm>
                <a:off x="3394603" y="3107273"/>
                <a:ext cx="2592442" cy="1569660"/>
              </a:xfrm>
              <a:prstGeom prst="rect">
                <a:avLst/>
              </a:prstGeom>
            </p:spPr>
            <p:txBody>
              <a:bodyPr wrap="square">
                <a:spAutoFit/>
              </a:bodyPr>
              <a:lstStyle/>
              <a:p>
                <a:r>
                  <a:rPr lang="en-US" sz="3600" b="1" baseline="30000" dirty="0">
                    <a:solidFill>
                      <a:schemeClr val="bg1"/>
                    </a:solidFill>
                    <a:latin typeface="Arial" panose="020B0604020202020204" pitchFamily="34" charset="0"/>
                    <a:cs typeface="Arial" panose="020B0604020202020204" pitchFamily="34" charset="0"/>
                  </a:rPr>
                  <a:t>SB 1264</a:t>
                </a:r>
              </a:p>
              <a:p>
                <a:r>
                  <a:rPr lang="en-US" sz="3600" baseline="30000" dirty="0">
                    <a:solidFill>
                      <a:schemeClr val="bg1"/>
                    </a:solidFill>
                    <a:latin typeface="Arial" panose="020B0604020202020204" pitchFamily="34" charset="0"/>
                    <a:cs typeface="Arial" panose="020B0604020202020204" pitchFamily="34" charset="0"/>
                  </a:rPr>
                  <a:t>Prohibits balance billing for certain types of care</a:t>
                </a:r>
              </a:p>
            </p:txBody>
          </p:sp>
        </p:grpSp>
        <p:grpSp>
          <p:nvGrpSpPr>
            <p:cNvPr id="20" name="Group 19">
              <a:extLst>
                <a:ext uri="{FF2B5EF4-FFF2-40B4-BE49-F238E27FC236}">
                  <a16:creationId xmlns:a16="http://schemas.microsoft.com/office/drawing/2014/main" id="{E7009145-FDD6-CF43-8FAE-58251BFD540E}"/>
                </a:ext>
              </a:extLst>
            </p:cNvPr>
            <p:cNvGrpSpPr/>
            <p:nvPr/>
          </p:nvGrpSpPr>
          <p:grpSpPr>
            <a:xfrm>
              <a:off x="6192820" y="3569910"/>
              <a:ext cx="2810352" cy="2394927"/>
              <a:chOff x="6259972" y="2636320"/>
              <a:chExt cx="2810352" cy="2394927"/>
            </a:xfrm>
          </p:grpSpPr>
          <p:sp>
            <p:nvSpPr>
              <p:cNvPr id="11" name="Rectangle 10">
                <a:extLst>
                  <a:ext uri="{FF2B5EF4-FFF2-40B4-BE49-F238E27FC236}">
                    <a16:creationId xmlns:a16="http://schemas.microsoft.com/office/drawing/2014/main" id="{1F726399-F325-5145-86F8-E0F65F891B0E}"/>
                  </a:ext>
                </a:extLst>
              </p:cNvPr>
              <p:cNvSpPr/>
              <p:nvPr/>
            </p:nvSpPr>
            <p:spPr>
              <a:xfrm>
                <a:off x="6259972" y="2636320"/>
                <a:ext cx="2810352" cy="238790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ABE590D-E3C2-BB4A-891D-E4DEF747EF27}"/>
                  </a:ext>
                </a:extLst>
              </p:cNvPr>
              <p:cNvSpPr/>
              <p:nvPr/>
            </p:nvSpPr>
            <p:spPr>
              <a:xfrm>
                <a:off x="6395894" y="3092255"/>
                <a:ext cx="2592444" cy="1938992"/>
              </a:xfrm>
              <a:prstGeom prst="rect">
                <a:avLst/>
              </a:prstGeom>
            </p:spPr>
            <p:txBody>
              <a:bodyPr wrap="square">
                <a:spAutoFit/>
              </a:bodyPr>
              <a:lstStyle/>
              <a:p>
                <a:r>
                  <a:rPr lang="en-US" sz="3600" b="1" baseline="30000" dirty="0">
                    <a:solidFill>
                      <a:schemeClr val="bg1"/>
                    </a:solidFill>
                    <a:latin typeface="Arial" panose="020B0604020202020204" pitchFamily="34" charset="0"/>
                    <a:cs typeface="Arial" panose="020B0604020202020204" pitchFamily="34" charset="0"/>
                  </a:rPr>
                  <a:t>Art 2 Sec 10.06 </a:t>
                </a:r>
                <a:r>
                  <a:rPr lang="en-US" sz="3600" baseline="30000" dirty="0">
                    <a:solidFill>
                      <a:schemeClr val="bg1"/>
                    </a:solidFill>
                    <a:latin typeface="Arial" panose="020B0604020202020204" pitchFamily="34" charset="0"/>
                    <a:cs typeface="Arial" panose="020B0604020202020204" pitchFamily="34" charset="0"/>
                  </a:rPr>
                  <a:t>Creates </a:t>
                </a:r>
              </a:p>
              <a:p>
                <a:r>
                  <a:rPr lang="en-US" sz="3600" baseline="30000" dirty="0">
                    <a:solidFill>
                      <a:schemeClr val="bg1"/>
                    </a:solidFill>
                    <a:latin typeface="Arial" panose="020B0604020202020204" pitchFamily="34" charset="0"/>
                    <a:cs typeface="Arial" panose="020B0604020202020204" pitchFamily="34" charset="0"/>
                  </a:rPr>
                  <a:t>cross-agency comparison</a:t>
                </a:r>
                <a:br>
                  <a:rPr lang="en-US" sz="3600" baseline="30000" dirty="0">
                    <a:solidFill>
                      <a:schemeClr val="bg1"/>
                    </a:solidFill>
                    <a:latin typeface="Arial" panose="020B0604020202020204" pitchFamily="34" charset="0"/>
                    <a:cs typeface="Arial" panose="020B0604020202020204" pitchFamily="34" charset="0"/>
                  </a:rPr>
                </a:br>
                <a:r>
                  <a:rPr lang="en-US" sz="3600" baseline="30000" dirty="0">
                    <a:solidFill>
                      <a:schemeClr val="bg1"/>
                    </a:solidFill>
                    <a:latin typeface="Arial" panose="020B0604020202020204" pitchFamily="34" charset="0"/>
                    <a:cs typeface="Arial" panose="020B0604020202020204" pitchFamily="34" charset="0"/>
                  </a:rPr>
                  <a:t>of health data</a:t>
                </a:r>
              </a:p>
            </p:txBody>
          </p:sp>
        </p:grpSp>
        <p:grpSp>
          <p:nvGrpSpPr>
            <p:cNvPr id="21" name="Group 20">
              <a:extLst>
                <a:ext uri="{FF2B5EF4-FFF2-40B4-BE49-F238E27FC236}">
                  <a16:creationId xmlns:a16="http://schemas.microsoft.com/office/drawing/2014/main" id="{34595BA3-F75A-4B47-94AD-D84CC216B8A3}"/>
                </a:ext>
              </a:extLst>
            </p:cNvPr>
            <p:cNvGrpSpPr/>
            <p:nvPr/>
          </p:nvGrpSpPr>
          <p:grpSpPr>
            <a:xfrm>
              <a:off x="9167144" y="3569912"/>
              <a:ext cx="2810352" cy="2387908"/>
              <a:chOff x="9234296" y="2636322"/>
              <a:chExt cx="2810352" cy="2387908"/>
            </a:xfrm>
          </p:grpSpPr>
          <p:sp>
            <p:nvSpPr>
              <p:cNvPr id="12" name="Rectangle 11">
                <a:extLst>
                  <a:ext uri="{FF2B5EF4-FFF2-40B4-BE49-F238E27FC236}">
                    <a16:creationId xmlns:a16="http://schemas.microsoft.com/office/drawing/2014/main" id="{A303A24A-B181-0240-8FC5-B49C369A39DB}"/>
                  </a:ext>
                </a:extLst>
              </p:cNvPr>
              <p:cNvSpPr/>
              <p:nvPr/>
            </p:nvSpPr>
            <p:spPr>
              <a:xfrm>
                <a:off x="9234296" y="2636322"/>
                <a:ext cx="2810352" cy="2387908"/>
              </a:xfrm>
              <a:prstGeom prst="rect">
                <a:avLst/>
              </a:prstGeom>
              <a:solidFill>
                <a:srgbClr val="00B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3A078F2-813B-0147-9955-28478AA124E1}"/>
                  </a:ext>
                </a:extLst>
              </p:cNvPr>
              <p:cNvSpPr/>
              <p:nvPr/>
            </p:nvSpPr>
            <p:spPr>
              <a:xfrm>
                <a:off x="9370217" y="3085050"/>
                <a:ext cx="2588335" cy="1200329"/>
              </a:xfrm>
              <a:prstGeom prst="rect">
                <a:avLst/>
              </a:prstGeom>
            </p:spPr>
            <p:txBody>
              <a:bodyPr wrap="square">
                <a:spAutoFit/>
              </a:bodyPr>
              <a:lstStyle/>
              <a:p>
                <a:r>
                  <a:rPr lang="en-US" sz="3600" b="1" baseline="30000" dirty="0">
                    <a:solidFill>
                      <a:schemeClr val="bg1"/>
                    </a:solidFill>
                    <a:latin typeface="Arial" panose="020B0604020202020204" pitchFamily="34" charset="0"/>
                    <a:cs typeface="Arial" panose="020B0604020202020204" pitchFamily="34" charset="0"/>
                  </a:rPr>
                  <a:t>SB 619</a:t>
                </a:r>
              </a:p>
              <a:p>
                <a:r>
                  <a:rPr lang="en-US" sz="3600" baseline="30000" dirty="0">
                    <a:solidFill>
                      <a:schemeClr val="bg1"/>
                    </a:solidFill>
                    <a:latin typeface="Arial" panose="020B0604020202020204" pitchFamily="34" charset="0"/>
                    <a:cs typeface="Arial" panose="020B0604020202020204" pitchFamily="34" charset="0"/>
                  </a:rPr>
                  <a:t>Sets TRS Sunset review for 2021</a:t>
                </a:r>
                <a:r>
                  <a:rPr lang="en-US" sz="3600" b="1" baseline="30000" dirty="0">
                    <a:solidFill>
                      <a:schemeClr val="bg1"/>
                    </a:solidFill>
                    <a:latin typeface="Arial" panose="020B0604020202020204" pitchFamily="34" charset="0"/>
                    <a:cs typeface="Arial" panose="020B0604020202020204" pitchFamily="34" charset="0"/>
                  </a:rPr>
                  <a:t> </a:t>
                </a:r>
              </a:p>
            </p:txBody>
          </p:sp>
        </p:grpSp>
      </p:grpSp>
      <p:sp>
        <p:nvSpPr>
          <p:cNvPr id="17" name="TextBox 16">
            <a:extLst>
              <a:ext uri="{FF2B5EF4-FFF2-40B4-BE49-F238E27FC236}">
                <a16:creationId xmlns:a16="http://schemas.microsoft.com/office/drawing/2014/main" id="{2E6433A1-9D07-DF46-A3E1-42D80FE8DF48}"/>
              </a:ext>
            </a:extLst>
          </p:cNvPr>
          <p:cNvSpPr txBox="1"/>
          <p:nvPr/>
        </p:nvSpPr>
        <p:spPr>
          <a:xfrm>
            <a:off x="3574597" y="2910927"/>
            <a:ext cx="5042807" cy="646331"/>
          </a:xfrm>
          <a:prstGeom prst="rect">
            <a:avLst/>
          </a:prstGeom>
          <a:noFill/>
        </p:spPr>
        <p:txBody>
          <a:bodyPr wrap="square" rtlCol="0">
            <a:spAutoFit/>
          </a:bodyPr>
          <a:lstStyle/>
          <a:p>
            <a:pPr algn="ctr"/>
            <a:r>
              <a:rPr lang="en-US" sz="3600" b="1" dirty="0">
                <a:solidFill>
                  <a:schemeClr val="tx2"/>
                </a:solidFill>
              </a:rPr>
              <a:t>Legislative Update</a:t>
            </a:r>
          </a:p>
        </p:txBody>
      </p:sp>
    </p:spTree>
    <p:extLst>
      <p:ext uri="{BB962C8B-B14F-4D97-AF65-F5344CB8AC3E}">
        <p14:creationId xmlns:p14="http://schemas.microsoft.com/office/powerpoint/2010/main" val="409990247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B95F35-85A3-4B2A-9A1A-7DDCF6433709}"/>
              </a:ext>
            </a:extLst>
          </p:cNvPr>
          <p:cNvSpPr>
            <a:spLocks noGrp="1"/>
          </p:cNvSpPr>
          <p:nvPr>
            <p:ph type="title"/>
          </p:nvPr>
        </p:nvSpPr>
        <p:spPr/>
        <p:txBody>
          <a:bodyPr>
            <a:normAutofit/>
          </a:bodyPr>
          <a:lstStyle/>
          <a:p>
            <a:r>
              <a:rPr lang="en-US" sz="4000" b="1" dirty="0"/>
              <a:t>What Does </a:t>
            </a:r>
            <a:r>
              <a:rPr lang="en-US" sz="4000" b="1" dirty="0" err="1"/>
              <a:t>TRS</a:t>
            </a:r>
            <a:r>
              <a:rPr lang="en-US" sz="4000" b="1" dirty="0"/>
              <a:t> Do?</a:t>
            </a:r>
          </a:p>
        </p:txBody>
      </p:sp>
      <p:sp>
        <p:nvSpPr>
          <p:cNvPr id="3" name="Rectangle 2"/>
          <p:cNvSpPr/>
          <p:nvPr/>
        </p:nvSpPr>
        <p:spPr>
          <a:xfrm>
            <a:off x="1677815" y="1381308"/>
            <a:ext cx="8812150" cy="4308872"/>
          </a:xfrm>
          <a:prstGeom prst="rect">
            <a:avLst/>
          </a:prstGeom>
        </p:spPr>
        <p:txBody>
          <a:bodyPr wrap="square">
            <a:spAutoFit/>
          </a:bodyPr>
          <a:lstStyle/>
          <a:p>
            <a:pPr marL="342900" lvl="0" indent="-342900">
              <a:spcBef>
                <a:spcPts val="1000"/>
              </a:spcBef>
              <a:buFont typeface="Arial" panose="020B0604020202020204" pitchFamily="34" charset="0"/>
              <a:buChar char="•"/>
              <a:defRPr/>
            </a:pPr>
            <a:r>
              <a:rPr lang="en-US" sz="2800" b="1" kern="0" dirty="0">
                <a:latin typeface="Arial" panose="020B0604020202020204" pitchFamily="34" charset="0"/>
                <a:cs typeface="Arial" panose="020B0604020202020204" pitchFamily="34" charset="0"/>
              </a:rPr>
              <a:t>Procures</a:t>
            </a:r>
            <a:r>
              <a:rPr lang="en-US" sz="2800" kern="0" dirty="0">
                <a:latin typeface="Arial" panose="020B0604020202020204" pitchFamily="34" charset="0"/>
                <a:cs typeface="Arial" panose="020B0604020202020204" pitchFamily="34" charset="0"/>
              </a:rPr>
              <a:t> medical administrator and pharmacy</a:t>
            </a:r>
            <a:br>
              <a:rPr lang="en-US" sz="2800" kern="0" dirty="0">
                <a:latin typeface="Arial" panose="020B0604020202020204" pitchFamily="34" charset="0"/>
                <a:cs typeface="Arial" panose="020B0604020202020204" pitchFamily="34" charset="0"/>
              </a:rPr>
            </a:br>
            <a:r>
              <a:rPr lang="en-US" sz="2800" kern="0" dirty="0">
                <a:latin typeface="Arial" panose="020B0604020202020204" pitchFamily="34" charset="0"/>
                <a:cs typeface="Arial" panose="020B0604020202020204" pitchFamily="34" charset="0"/>
              </a:rPr>
              <a:t>benefit manager to:</a:t>
            </a:r>
          </a:p>
          <a:p>
            <a:pPr marL="914400" lvl="1" indent="-457200">
              <a:spcBef>
                <a:spcPts val="1000"/>
              </a:spcBef>
              <a:buFont typeface="Courier New" panose="02070309020205020404" pitchFamily="49" charset="0"/>
              <a:buChar char="o"/>
              <a:defRPr/>
            </a:pPr>
            <a:r>
              <a:rPr lang="en-US" sz="2800" kern="0" dirty="0">
                <a:latin typeface="Arial" panose="020B0604020202020204" pitchFamily="34" charset="0"/>
                <a:cs typeface="Arial" panose="020B0604020202020204" pitchFamily="34" charset="0"/>
              </a:rPr>
              <a:t>Ensure high-quality networks </a:t>
            </a:r>
          </a:p>
          <a:p>
            <a:pPr marL="914400" lvl="1" indent="-457200">
              <a:spcBef>
                <a:spcPts val="1000"/>
              </a:spcBef>
              <a:buFont typeface="Courier New" panose="02070309020205020404" pitchFamily="49" charset="0"/>
              <a:buChar char="o"/>
              <a:defRPr/>
            </a:pPr>
            <a:r>
              <a:rPr lang="en-US" sz="2800" kern="0" dirty="0">
                <a:latin typeface="Arial" panose="020B0604020202020204" pitchFamily="34" charset="0"/>
                <a:cs typeface="Arial" panose="020B0604020202020204" pitchFamily="34" charset="0"/>
              </a:rPr>
              <a:t>Acquire drugs at low costs</a:t>
            </a:r>
          </a:p>
          <a:p>
            <a:pPr marL="342900" lvl="0" indent="-342900">
              <a:spcBef>
                <a:spcPts val="1000"/>
              </a:spcBef>
              <a:buFont typeface="Arial" panose="020B0604020202020204" pitchFamily="34" charset="0"/>
              <a:buChar char="•"/>
              <a:defRPr/>
            </a:pPr>
            <a:r>
              <a:rPr lang="en-US" sz="2800" b="1" kern="0" dirty="0">
                <a:latin typeface="Arial" panose="020B0604020202020204" pitchFamily="34" charset="0"/>
                <a:cs typeface="Arial" panose="020B0604020202020204" pitchFamily="34" charset="0"/>
              </a:rPr>
              <a:t>Protects</a:t>
            </a:r>
            <a:r>
              <a:rPr lang="en-US" sz="2800" kern="0" dirty="0">
                <a:latin typeface="Arial" panose="020B0604020202020204" pitchFamily="34" charset="0"/>
                <a:cs typeface="Arial" panose="020B0604020202020204" pitchFamily="34" charset="0"/>
              </a:rPr>
              <a:t> plan resources by detecting fraud</a:t>
            </a:r>
          </a:p>
          <a:p>
            <a:pPr marL="342900" lvl="0" indent="-342900">
              <a:spcBef>
                <a:spcPts val="1000"/>
              </a:spcBef>
              <a:buFont typeface="Arial" panose="020B0604020202020204" pitchFamily="34" charset="0"/>
              <a:buChar char="•"/>
              <a:defRPr/>
            </a:pPr>
            <a:r>
              <a:rPr lang="en-US" sz="2800" kern="0" dirty="0">
                <a:latin typeface="Arial" panose="020B0604020202020204" pitchFamily="34" charset="0"/>
                <a:cs typeface="Arial" panose="020B0604020202020204" pitchFamily="34" charset="0"/>
              </a:rPr>
              <a:t>Offers </a:t>
            </a:r>
            <a:r>
              <a:rPr lang="en-US" sz="2800" b="1" kern="0" dirty="0">
                <a:latin typeface="Arial" panose="020B0604020202020204" pitchFamily="34" charset="0"/>
                <a:cs typeface="Arial" panose="020B0604020202020204" pitchFamily="34" charset="0"/>
              </a:rPr>
              <a:t>high-quality</a:t>
            </a:r>
            <a:r>
              <a:rPr lang="en-US" sz="2800" kern="0" dirty="0">
                <a:latin typeface="Arial" panose="020B0604020202020204" pitchFamily="34" charset="0"/>
                <a:cs typeface="Arial" panose="020B0604020202020204" pitchFamily="34" charset="0"/>
              </a:rPr>
              <a:t> customer service</a:t>
            </a:r>
          </a:p>
          <a:p>
            <a:pPr marL="342900" lvl="0" indent="-342900">
              <a:spcBef>
                <a:spcPts val="1000"/>
              </a:spcBef>
              <a:buFont typeface="Arial" panose="020B0604020202020204" pitchFamily="34" charset="0"/>
              <a:buChar char="•"/>
              <a:defRPr/>
            </a:pPr>
            <a:r>
              <a:rPr lang="en-US" sz="2800" b="1" kern="0" dirty="0">
                <a:latin typeface="Arial" panose="020B0604020202020204" pitchFamily="34" charset="0"/>
                <a:cs typeface="Arial" panose="020B0604020202020204" pitchFamily="34" charset="0"/>
              </a:rPr>
              <a:t>Shares data </a:t>
            </a:r>
            <a:r>
              <a:rPr lang="en-US" sz="2800" kern="0" dirty="0">
                <a:latin typeface="Arial" panose="020B0604020202020204" pitchFamily="34" charset="0"/>
                <a:cs typeface="Arial" panose="020B0604020202020204" pitchFamily="34" charset="0"/>
              </a:rPr>
              <a:t>with school districts and the legislature</a:t>
            </a:r>
          </a:p>
          <a:p>
            <a:pPr marL="342900" lvl="0" indent="-342900">
              <a:spcBef>
                <a:spcPts val="1000"/>
              </a:spcBef>
              <a:buFont typeface="Arial" panose="020B0604020202020204" pitchFamily="34" charset="0"/>
              <a:buChar char="•"/>
              <a:defRPr/>
            </a:pPr>
            <a:r>
              <a:rPr lang="en-US" sz="2800" b="1" kern="0" dirty="0">
                <a:latin typeface="Arial" panose="020B0604020202020204" pitchFamily="34" charset="0"/>
                <a:cs typeface="Arial" panose="020B0604020202020204" pitchFamily="34" charset="0"/>
              </a:rPr>
              <a:t>Provides</a:t>
            </a:r>
            <a:r>
              <a:rPr lang="en-US" sz="2800" kern="0" dirty="0">
                <a:latin typeface="Arial" panose="020B0604020202020204" pitchFamily="34" charset="0"/>
                <a:cs typeface="Arial" panose="020B0604020202020204" pitchFamily="34" charset="0"/>
              </a:rPr>
              <a:t> communication materials</a:t>
            </a:r>
          </a:p>
        </p:txBody>
      </p:sp>
      <p:sp>
        <p:nvSpPr>
          <p:cNvPr id="28" name="Oval 27">
            <a:extLst>
              <a:ext uri="{FF2B5EF4-FFF2-40B4-BE49-F238E27FC236}">
                <a16:creationId xmlns:a16="http://schemas.microsoft.com/office/drawing/2014/main" id="{4B02B665-0284-3543-8111-1744854C0DF2}"/>
              </a:ext>
            </a:extLst>
          </p:cNvPr>
          <p:cNvSpPr/>
          <p:nvPr/>
        </p:nvSpPr>
        <p:spPr>
          <a:xfrm>
            <a:off x="105367" y="4522746"/>
            <a:ext cx="1123493" cy="11234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34" name="Oval 33">
            <a:extLst>
              <a:ext uri="{FF2B5EF4-FFF2-40B4-BE49-F238E27FC236}">
                <a16:creationId xmlns:a16="http://schemas.microsoft.com/office/drawing/2014/main" id="{7309DF3A-4867-F54A-8E32-E20575316DF3}"/>
              </a:ext>
            </a:extLst>
          </p:cNvPr>
          <p:cNvSpPr/>
          <p:nvPr/>
        </p:nvSpPr>
        <p:spPr>
          <a:xfrm>
            <a:off x="113335" y="2952027"/>
            <a:ext cx="1123493" cy="11234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a:extLst>
              <a:ext uri="{FF2B5EF4-FFF2-40B4-BE49-F238E27FC236}">
                <a16:creationId xmlns:a16="http://schemas.microsoft.com/office/drawing/2014/main" id="{06007F8B-EA1B-4645-8BAC-0203148CE23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3856" y="4454887"/>
            <a:ext cx="1714500" cy="1409700"/>
          </a:xfrm>
          <a:prstGeom prst="rect">
            <a:avLst/>
          </a:prstGeom>
        </p:spPr>
      </p:pic>
      <p:pic>
        <p:nvPicPr>
          <p:cNvPr id="39" name="Graphic 38">
            <a:extLst>
              <a:ext uri="{FF2B5EF4-FFF2-40B4-BE49-F238E27FC236}">
                <a16:creationId xmlns:a16="http://schemas.microsoft.com/office/drawing/2014/main" id="{1C6AC4FF-B1EE-6845-9493-AD92BA8E5BF1}"/>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20119" t="24370" r="16230" b="28169"/>
          <a:stretch/>
        </p:blipFill>
        <p:spPr>
          <a:xfrm>
            <a:off x="137555" y="3170375"/>
            <a:ext cx="1091306" cy="669066"/>
          </a:xfrm>
          <a:prstGeom prst="rect">
            <a:avLst/>
          </a:prstGeom>
        </p:spPr>
      </p:pic>
      <p:grpSp>
        <p:nvGrpSpPr>
          <p:cNvPr id="43" name="Group 42">
            <a:extLst>
              <a:ext uri="{FF2B5EF4-FFF2-40B4-BE49-F238E27FC236}">
                <a16:creationId xmlns:a16="http://schemas.microsoft.com/office/drawing/2014/main" id="{5F1502CF-A1FB-4447-B551-9D380FFA67CC}"/>
              </a:ext>
            </a:extLst>
          </p:cNvPr>
          <p:cNvGrpSpPr/>
          <p:nvPr/>
        </p:nvGrpSpPr>
        <p:grpSpPr>
          <a:xfrm>
            <a:off x="137555" y="1381308"/>
            <a:ext cx="1123493" cy="1123493"/>
            <a:chOff x="137555" y="1381308"/>
            <a:chExt cx="1123493" cy="1123493"/>
          </a:xfrm>
        </p:grpSpPr>
        <p:sp>
          <p:nvSpPr>
            <p:cNvPr id="31" name="Oval 30">
              <a:extLst>
                <a:ext uri="{FF2B5EF4-FFF2-40B4-BE49-F238E27FC236}">
                  <a16:creationId xmlns:a16="http://schemas.microsoft.com/office/drawing/2014/main" id="{EBD8AE69-114F-864E-BD70-F330226EA03C}"/>
                </a:ext>
              </a:extLst>
            </p:cNvPr>
            <p:cNvSpPr/>
            <p:nvPr/>
          </p:nvSpPr>
          <p:spPr>
            <a:xfrm>
              <a:off x="137555" y="1381308"/>
              <a:ext cx="1123493" cy="11234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Graphic 40">
              <a:extLst>
                <a:ext uri="{FF2B5EF4-FFF2-40B4-BE49-F238E27FC236}">
                  <a16:creationId xmlns:a16="http://schemas.microsoft.com/office/drawing/2014/main" id="{A03CB42B-4833-144A-B72A-0A559EEFBF2C}"/>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l="27719" t="17110" r="25413" b="20302"/>
            <a:stretch/>
          </p:blipFill>
          <p:spPr>
            <a:xfrm>
              <a:off x="267855" y="1524000"/>
              <a:ext cx="803564" cy="882295"/>
            </a:xfrm>
            <a:prstGeom prst="rect">
              <a:avLst/>
            </a:prstGeom>
          </p:spPr>
        </p:pic>
      </p:grpSp>
    </p:spTree>
    <p:extLst>
      <p:ext uri="{BB962C8B-B14F-4D97-AF65-F5344CB8AC3E}">
        <p14:creationId xmlns:p14="http://schemas.microsoft.com/office/powerpoint/2010/main" val="351949597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pPr algn="ctr"/>
            <a:r>
              <a:rPr lang="en-US" sz="4000" b="1" dirty="0"/>
              <a:t>The Value of TRS-</a:t>
            </a:r>
            <a:r>
              <a:rPr lang="en-US" sz="4000" b="1" dirty="0" err="1"/>
              <a:t>ActiveCare</a:t>
            </a:r>
            <a:endParaRPr lang="en-US" sz="4000" b="1" dirty="0"/>
          </a:p>
        </p:txBody>
      </p:sp>
      <p:sp>
        <p:nvSpPr>
          <p:cNvPr id="15" name="Content Placeholder 3"/>
          <p:cNvSpPr txBox="1">
            <a:spLocks/>
          </p:cNvSpPr>
          <p:nvPr/>
        </p:nvSpPr>
        <p:spPr>
          <a:xfrm>
            <a:off x="2728562" y="4795356"/>
            <a:ext cx="4288262" cy="9708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7A89"/>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A89"/>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A89"/>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06425" lvl="4" indent="0">
              <a:spcBef>
                <a:spcPts val="0"/>
              </a:spcBef>
              <a:buFont typeface="Arial" panose="020B0604020202020204" pitchFamily="34" charset="0"/>
              <a:buNone/>
            </a:pPr>
            <a:endParaRPr lang="en-US" dirty="0"/>
          </a:p>
        </p:txBody>
      </p:sp>
      <p:sp>
        <p:nvSpPr>
          <p:cNvPr id="7" name="Rectangle 6">
            <a:extLst>
              <a:ext uri="{FF2B5EF4-FFF2-40B4-BE49-F238E27FC236}">
                <a16:creationId xmlns:a16="http://schemas.microsoft.com/office/drawing/2014/main" id="{690B4F5C-ED77-CD41-BA17-2F5F3EE286AC}"/>
              </a:ext>
            </a:extLst>
          </p:cNvPr>
          <p:cNvSpPr/>
          <p:nvPr/>
        </p:nvSpPr>
        <p:spPr>
          <a:xfrm>
            <a:off x="3433286" y="1409013"/>
            <a:ext cx="5325429" cy="523220"/>
          </a:xfrm>
          <a:prstGeom prst="rect">
            <a:avLst/>
          </a:prstGeom>
        </p:spPr>
        <p:txBody>
          <a:bodyPr wrap="square">
            <a:spAutoFit/>
          </a:bodyPr>
          <a:lstStyle/>
          <a:p>
            <a:pPr marL="11113" lvl="4" indent="0" algn="ctr">
              <a:lnSpc>
                <a:spcPct val="100000"/>
              </a:lnSpc>
              <a:spcBef>
                <a:spcPts val="1000"/>
              </a:spcBef>
              <a:buFont typeface="Arial" panose="020B0604020202020204" pitchFamily="34" charset="0"/>
              <a:buNone/>
            </a:pPr>
            <a:r>
              <a:rPr lang="en-US" sz="2800" b="1" dirty="0">
                <a:solidFill>
                  <a:srgbClr val="29618D"/>
                </a:solidFill>
              </a:rPr>
              <a:t>Our large size allows us to:</a:t>
            </a:r>
          </a:p>
        </p:txBody>
      </p:sp>
      <p:sp>
        <p:nvSpPr>
          <p:cNvPr id="5" name="Rectangle 4">
            <a:extLst>
              <a:ext uri="{FF2B5EF4-FFF2-40B4-BE49-F238E27FC236}">
                <a16:creationId xmlns:a16="http://schemas.microsoft.com/office/drawing/2014/main" id="{F8FD72D1-DA98-C941-8DCD-8CCCF68754D2}"/>
              </a:ext>
            </a:extLst>
          </p:cNvPr>
          <p:cNvSpPr/>
          <p:nvPr/>
        </p:nvSpPr>
        <p:spPr>
          <a:xfrm>
            <a:off x="3447012" y="2130702"/>
            <a:ext cx="2721661" cy="2183215"/>
          </a:xfrm>
          <a:prstGeom prst="rect">
            <a:avLst/>
          </a:prstGeom>
          <a:solidFill>
            <a:srgbClr val="6698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Lower prices</a:t>
            </a:r>
          </a:p>
        </p:txBody>
      </p:sp>
      <p:sp>
        <p:nvSpPr>
          <p:cNvPr id="11" name="Rectangle 10">
            <a:extLst>
              <a:ext uri="{FF2B5EF4-FFF2-40B4-BE49-F238E27FC236}">
                <a16:creationId xmlns:a16="http://schemas.microsoft.com/office/drawing/2014/main" id="{13DB3D26-CE9E-224F-820E-2923181E1D39}"/>
              </a:ext>
            </a:extLst>
          </p:cNvPr>
          <p:cNvSpPr/>
          <p:nvPr/>
        </p:nvSpPr>
        <p:spPr>
          <a:xfrm>
            <a:off x="3447012" y="4314249"/>
            <a:ext cx="2721661" cy="2183215"/>
          </a:xfrm>
          <a:prstGeom prst="rect">
            <a:avLst/>
          </a:prstGeom>
          <a:solidFill>
            <a:srgbClr val="296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Reduce risk</a:t>
            </a:r>
          </a:p>
        </p:txBody>
      </p:sp>
      <p:sp>
        <p:nvSpPr>
          <p:cNvPr id="12" name="Rectangle 11">
            <a:extLst>
              <a:ext uri="{FF2B5EF4-FFF2-40B4-BE49-F238E27FC236}">
                <a16:creationId xmlns:a16="http://schemas.microsoft.com/office/drawing/2014/main" id="{D4040D95-FBFF-3941-9D83-92BD025B9DBC}"/>
              </a:ext>
            </a:extLst>
          </p:cNvPr>
          <p:cNvSpPr/>
          <p:nvPr/>
        </p:nvSpPr>
        <p:spPr>
          <a:xfrm>
            <a:off x="6168673" y="4314249"/>
            <a:ext cx="2721661" cy="2183215"/>
          </a:xfrm>
          <a:prstGeom prst="rect">
            <a:avLst/>
          </a:prstGeom>
          <a:solidFill>
            <a:srgbClr val="00B3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Decrease volatility</a:t>
            </a:r>
          </a:p>
        </p:txBody>
      </p:sp>
      <p:sp>
        <p:nvSpPr>
          <p:cNvPr id="10" name="Rectangle 9">
            <a:extLst>
              <a:ext uri="{FF2B5EF4-FFF2-40B4-BE49-F238E27FC236}">
                <a16:creationId xmlns:a16="http://schemas.microsoft.com/office/drawing/2014/main" id="{768FF3D8-6DD0-A249-8EC3-4669480FE06B}"/>
              </a:ext>
            </a:extLst>
          </p:cNvPr>
          <p:cNvSpPr/>
          <p:nvPr/>
        </p:nvSpPr>
        <p:spPr>
          <a:xfrm>
            <a:off x="6168673" y="2130702"/>
            <a:ext cx="2721661" cy="2183215"/>
          </a:xfrm>
          <a:prstGeom prst="rect">
            <a:avLst/>
          </a:prstGeom>
          <a:solidFill>
            <a:srgbClr val="008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Keep administrative costs low</a:t>
            </a:r>
          </a:p>
        </p:txBody>
      </p:sp>
      <p:grpSp>
        <p:nvGrpSpPr>
          <p:cNvPr id="17" name="Group 16">
            <a:extLst>
              <a:ext uri="{FF2B5EF4-FFF2-40B4-BE49-F238E27FC236}">
                <a16:creationId xmlns:a16="http://schemas.microsoft.com/office/drawing/2014/main" id="{C8F1D8A4-E80A-E148-9A9B-67078681AD00}"/>
              </a:ext>
            </a:extLst>
          </p:cNvPr>
          <p:cNvGrpSpPr/>
          <p:nvPr/>
        </p:nvGrpSpPr>
        <p:grpSpPr>
          <a:xfrm>
            <a:off x="625442" y="3199954"/>
            <a:ext cx="10986553" cy="2165523"/>
            <a:chOff x="625442" y="3199954"/>
            <a:chExt cx="10986553" cy="2165523"/>
          </a:xfrm>
        </p:grpSpPr>
        <p:grpSp>
          <p:nvGrpSpPr>
            <p:cNvPr id="8" name="Group 7">
              <a:extLst>
                <a:ext uri="{FF2B5EF4-FFF2-40B4-BE49-F238E27FC236}">
                  <a16:creationId xmlns:a16="http://schemas.microsoft.com/office/drawing/2014/main" id="{59239A65-43EF-9244-ACA6-EB6AFE114726}"/>
                </a:ext>
              </a:extLst>
            </p:cNvPr>
            <p:cNvGrpSpPr/>
            <p:nvPr/>
          </p:nvGrpSpPr>
          <p:grpSpPr>
            <a:xfrm>
              <a:off x="625442" y="3199954"/>
              <a:ext cx="2103120" cy="2103120"/>
              <a:chOff x="625442" y="3281954"/>
              <a:chExt cx="2103120" cy="2103120"/>
            </a:xfrm>
          </p:grpSpPr>
          <p:sp>
            <p:nvSpPr>
              <p:cNvPr id="3" name="Oval 2">
                <a:extLst>
                  <a:ext uri="{FF2B5EF4-FFF2-40B4-BE49-F238E27FC236}">
                    <a16:creationId xmlns:a16="http://schemas.microsoft.com/office/drawing/2014/main" id="{463E9D71-1A53-434E-8E56-C40CEA5835C9}"/>
                  </a:ext>
                </a:extLst>
              </p:cNvPr>
              <p:cNvSpPr/>
              <p:nvPr/>
            </p:nvSpPr>
            <p:spPr>
              <a:xfrm>
                <a:off x="625442" y="3281954"/>
                <a:ext cx="2103120" cy="2103120"/>
              </a:xfrm>
              <a:prstGeom prst="ellipse">
                <a:avLst/>
              </a:prstGeom>
              <a:solidFill>
                <a:srgbClr val="0083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a:extLst>
                  <a:ext uri="{FF2B5EF4-FFF2-40B4-BE49-F238E27FC236}">
                    <a16:creationId xmlns:a16="http://schemas.microsoft.com/office/drawing/2014/main" id="{43957190-5198-DC46-9EED-497A8B603F47}"/>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28584" t="17405" r="29333" b="16316"/>
              <a:stretch/>
            </p:blipFill>
            <p:spPr>
              <a:xfrm>
                <a:off x="1088967" y="3516283"/>
                <a:ext cx="1155469" cy="1496291"/>
              </a:xfrm>
              <a:prstGeom prst="rect">
                <a:avLst/>
              </a:prstGeom>
            </p:spPr>
          </p:pic>
        </p:grpSp>
        <p:grpSp>
          <p:nvGrpSpPr>
            <p:cNvPr id="14" name="Group 13">
              <a:extLst>
                <a:ext uri="{FF2B5EF4-FFF2-40B4-BE49-F238E27FC236}">
                  <a16:creationId xmlns:a16="http://schemas.microsoft.com/office/drawing/2014/main" id="{E93AE20B-517E-0D4A-9128-0FF86E943FA0}"/>
                </a:ext>
              </a:extLst>
            </p:cNvPr>
            <p:cNvGrpSpPr/>
            <p:nvPr/>
          </p:nvGrpSpPr>
          <p:grpSpPr>
            <a:xfrm>
              <a:off x="9508875" y="3262357"/>
              <a:ext cx="2103120" cy="2103120"/>
              <a:chOff x="9508875" y="3262357"/>
              <a:chExt cx="2103120" cy="2103120"/>
            </a:xfrm>
          </p:grpSpPr>
          <p:sp>
            <p:nvSpPr>
              <p:cNvPr id="16" name="Oval 15">
                <a:extLst>
                  <a:ext uri="{FF2B5EF4-FFF2-40B4-BE49-F238E27FC236}">
                    <a16:creationId xmlns:a16="http://schemas.microsoft.com/office/drawing/2014/main" id="{A7FE4501-2D13-0A45-A243-0EA87636D133}"/>
                  </a:ext>
                </a:extLst>
              </p:cNvPr>
              <p:cNvSpPr/>
              <p:nvPr/>
            </p:nvSpPr>
            <p:spPr>
              <a:xfrm>
                <a:off x="9508875" y="3262357"/>
                <a:ext cx="2103120" cy="2103120"/>
              </a:xfrm>
              <a:prstGeom prst="ellipse">
                <a:avLst/>
              </a:prstGeom>
              <a:solidFill>
                <a:srgbClr val="296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4E1E6F5F-2B1F-7F49-A4F7-618DA83E79E2}"/>
                  </a:ext>
                </a:extLst>
              </p:cNvPr>
              <p:cNvPicPr>
                <a:picLocks noChangeAspect="1"/>
              </p:cNvPicPr>
              <p:nvPr/>
            </p:nvPicPr>
            <p:blipFill rotWithShape="1">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l="22658" t="20253" r="22070" b="17241"/>
              <a:stretch/>
            </p:blipFill>
            <p:spPr>
              <a:xfrm>
                <a:off x="9853632" y="3578851"/>
                <a:ext cx="1446857" cy="1345325"/>
              </a:xfrm>
              <a:prstGeom prst="rect">
                <a:avLst/>
              </a:prstGeom>
            </p:spPr>
          </p:pic>
        </p:grpSp>
      </p:grpSp>
    </p:spTree>
    <p:extLst>
      <p:ext uri="{BB962C8B-B14F-4D97-AF65-F5344CB8AC3E}">
        <p14:creationId xmlns:p14="http://schemas.microsoft.com/office/powerpoint/2010/main" val="24052512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t>Health Care Costs Are Rising</a:t>
            </a:r>
          </a:p>
        </p:txBody>
      </p:sp>
      <p:sp>
        <p:nvSpPr>
          <p:cNvPr id="4" name="Slide Number Placeholder 3"/>
          <p:cNvSpPr>
            <a:spLocks noGrp="1"/>
          </p:cNvSpPr>
          <p:nvPr>
            <p:ph type="sldNum" sz="quarter" idx="4294967295"/>
          </p:nvPr>
        </p:nvSpPr>
        <p:spPr>
          <a:xfrm>
            <a:off x="94488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EA47E5-AC31-4FC6-97AC-BCE07267683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aphicFrame>
        <p:nvGraphicFramePr>
          <p:cNvPr id="5" name="Chart 4">
            <a:extLst>
              <a:ext uri="{FF2B5EF4-FFF2-40B4-BE49-F238E27FC236}">
                <a16:creationId xmlns:a16="http://schemas.microsoft.com/office/drawing/2014/main" id="{9004AF2E-89A5-4A7D-8BA7-89ACBC1A329F}"/>
              </a:ext>
            </a:extLst>
          </p:cNvPr>
          <p:cNvGraphicFramePr>
            <a:graphicFrameLocks/>
          </p:cNvGraphicFramePr>
          <p:nvPr>
            <p:extLst>
              <p:ext uri="{D42A27DB-BD31-4B8C-83A1-F6EECF244321}">
                <p14:modId xmlns:p14="http://schemas.microsoft.com/office/powerpoint/2010/main" val="4237840977"/>
              </p:ext>
            </p:extLst>
          </p:nvPr>
        </p:nvGraphicFramePr>
        <p:xfrm>
          <a:off x="1125805" y="1480242"/>
          <a:ext cx="7804439" cy="461978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9A6F53B-0D53-4DBB-AFBD-FB7B2F9E85C4}"/>
              </a:ext>
            </a:extLst>
          </p:cNvPr>
          <p:cNvSpPr txBox="1"/>
          <p:nvPr/>
        </p:nvSpPr>
        <p:spPr>
          <a:xfrm>
            <a:off x="1125805" y="6352463"/>
            <a:ext cx="338946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AFABAB"/>
                </a:solidFill>
                <a:effectLst/>
                <a:uLnTx/>
                <a:uFillTx/>
                <a:latin typeface="Arial" panose="020B0604020202020204" pitchFamily="34" charset="0"/>
                <a:cs typeface="Arial" panose="020B0604020202020204" pitchFamily="34" charset="0"/>
              </a:rPr>
              <a:t>Source: Health Care Cost Institute</a:t>
            </a:r>
          </a:p>
        </p:txBody>
      </p:sp>
      <p:grpSp>
        <p:nvGrpSpPr>
          <p:cNvPr id="7" name="Group 6">
            <a:extLst>
              <a:ext uri="{FF2B5EF4-FFF2-40B4-BE49-F238E27FC236}">
                <a16:creationId xmlns:a16="http://schemas.microsoft.com/office/drawing/2014/main" id="{7F42B841-07AC-A24E-A302-E07B3EC30B66}"/>
              </a:ext>
            </a:extLst>
          </p:cNvPr>
          <p:cNvGrpSpPr/>
          <p:nvPr/>
        </p:nvGrpSpPr>
        <p:grpSpPr>
          <a:xfrm>
            <a:off x="9374101" y="1638796"/>
            <a:ext cx="2485901" cy="4461234"/>
            <a:chOff x="9374101" y="1638796"/>
            <a:chExt cx="2485901" cy="4461234"/>
          </a:xfrm>
        </p:grpSpPr>
        <p:sp>
          <p:nvSpPr>
            <p:cNvPr id="3" name="Rectangle 2">
              <a:extLst>
                <a:ext uri="{FF2B5EF4-FFF2-40B4-BE49-F238E27FC236}">
                  <a16:creationId xmlns:a16="http://schemas.microsoft.com/office/drawing/2014/main" id="{A838BF8C-223A-234F-96E7-465775071BB8}"/>
                </a:ext>
              </a:extLst>
            </p:cNvPr>
            <p:cNvSpPr/>
            <p:nvPr/>
          </p:nvSpPr>
          <p:spPr>
            <a:xfrm>
              <a:off x="9374101" y="1638796"/>
              <a:ext cx="2485901" cy="44612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B8A6C0F-7FD2-4919-83ED-D59AD8D4DF7F}"/>
                </a:ext>
              </a:extLst>
            </p:cNvPr>
            <p:cNvSpPr txBox="1"/>
            <p:nvPr/>
          </p:nvSpPr>
          <p:spPr>
            <a:xfrm>
              <a:off x="9435095" y="4431931"/>
              <a:ext cx="2299907" cy="1323439"/>
            </a:xfrm>
            <a:prstGeom prst="rect">
              <a:avLst/>
            </a:prstGeom>
            <a:noFill/>
          </p:spPr>
          <p:txBody>
            <a:bodyPr wrap="square" rtlCol="0">
              <a:spAutoFit/>
            </a:bodyPr>
            <a:lstStyle/>
            <a:p>
              <a:pPr lvl="0">
                <a:defRPr/>
              </a:pPr>
              <a:r>
                <a:rPr kumimoji="0" lang="en-US" sz="2000" b="1"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rPr>
                <a:t>Price inflation</a:t>
              </a:r>
              <a:r>
                <a:rPr lang="en-US" dirty="0">
                  <a:solidFill>
                    <a:schemeClr val="bg1"/>
                  </a:solidFill>
                </a:rPr>
                <a:t> — </a:t>
              </a:r>
              <a:r>
                <a:rPr kumimoji="0" lang="en-US" sz="2000" b="0"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NOT increased usage </a:t>
              </a:r>
              <a:r>
                <a:rPr lang="en-US" dirty="0">
                  <a:solidFill>
                    <a:schemeClr val="bg1"/>
                  </a:solidFill>
                </a:rPr>
                <a:t>— </a:t>
              </a:r>
              <a:r>
                <a:rPr kumimoji="0" lang="en-US" sz="2000" b="0" i="0" u="none" strike="noStrike" kern="1200" cap="none" spc="0" normalizeH="0" noProof="0" dirty="0">
                  <a:ln>
                    <a:noFill/>
                  </a:ln>
                  <a:solidFill>
                    <a:schemeClr val="bg1"/>
                  </a:solidFill>
                  <a:effectLst/>
                  <a:uLnTx/>
                  <a:uFillTx/>
                  <a:latin typeface="Arial" panose="020B0604020202020204" pitchFamily="34" charset="0"/>
                  <a:cs typeface="Arial" panose="020B0604020202020204" pitchFamily="34" charset="0"/>
                </a:rPr>
                <a:t>is driving higher costs</a:t>
              </a:r>
              <a:endParaRPr kumimoji="0" lang="en-US" sz="2000" b="0" i="0" u="none" strike="noStrike" kern="1200" cap="none" spc="0" normalizeH="0" baseline="0" noProof="0" dirty="0">
                <a:ln>
                  <a:noFill/>
                </a:ln>
                <a:solidFill>
                  <a:schemeClr val="bg1"/>
                </a:solidFill>
                <a:effectLst/>
                <a:uLnTx/>
                <a:uFillTx/>
                <a:latin typeface="Arial" panose="020B0604020202020204" pitchFamily="34" charset="0"/>
                <a:cs typeface="Arial" panose="020B0604020202020204" pitchFamily="34" charset="0"/>
              </a:endParaRPr>
            </a:p>
          </p:txBody>
        </p:sp>
        <p:sp>
          <p:nvSpPr>
            <p:cNvPr id="6" name="Oval 5">
              <a:extLst>
                <a:ext uri="{FF2B5EF4-FFF2-40B4-BE49-F238E27FC236}">
                  <a16:creationId xmlns:a16="http://schemas.microsoft.com/office/drawing/2014/main" id="{BB7CDA6B-2B59-444D-8A21-04A8B1E22E96}"/>
                </a:ext>
              </a:extLst>
            </p:cNvPr>
            <p:cNvSpPr/>
            <p:nvPr/>
          </p:nvSpPr>
          <p:spPr>
            <a:xfrm>
              <a:off x="9529655" y="1912480"/>
              <a:ext cx="2174792" cy="21747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E3BDA451-529E-E141-BB9F-C3605578AC02}"/>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25527" t="18922" r="28160" b="24637"/>
            <a:stretch/>
          </p:blipFill>
          <p:spPr>
            <a:xfrm>
              <a:off x="9924325" y="2268672"/>
              <a:ext cx="1473973" cy="1476956"/>
            </a:xfrm>
            <a:prstGeom prst="rect">
              <a:avLst/>
            </a:prstGeom>
          </p:spPr>
        </p:pic>
      </p:grpSp>
    </p:spTree>
    <p:extLst>
      <p:ext uri="{BB962C8B-B14F-4D97-AF65-F5344CB8AC3E}">
        <p14:creationId xmlns:p14="http://schemas.microsoft.com/office/powerpoint/2010/main" val="11286593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chart seriesIdx="2" categoryIdx="-4" bldStep="series"/>
                                            </p:graphicEl>
                                          </p:spTgt>
                                        </p:tgtEl>
                                        <p:attrNameLst>
                                          <p:attrName>style.visibility</p:attrName>
                                        </p:attrNameLst>
                                      </p:cBhvr>
                                      <p:to>
                                        <p:strVal val="visible"/>
                                      </p:to>
                                    </p:set>
                                  </p:childTnLst>
                                </p:cTn>
                              </p:par>
                            </p:childTnLst>
                          </p:cTn>
                        </p:par>
                        <p:par>
                          <p:cTn id="19" fill="hold">
                            <p:stCondLst>
                              <p:cond delay="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7BDC5A7-EE6E-4A3D-9D08-4577AC95F821}"/>
              </a:ext>
            </a:extLst>
          </p:cNvPr>
          <p:cNvSpPr>
            <a:spLocks noGrp="1"/>
          </p:cNvSpPr>
          <p:nvPr>
            <p:ph type="title"/>
          </p:nvPr>
        </p:nvSpPr>
        <p:spPr/>
        <p:txBody>
          <a:bodyPr>
            <a:normAutofit/>
          </a:bodyPr>
          <a:lstStyle/>
          <a:p>
            <a:r>
              <a:rPr lang="en-US" sz="4000" b="1" dirty="0" err="1"/>
              <a:t>TRS</a:t>
            </a:r>
            <a:r>
              <a:rPr lang="en-US" sz="4000" b="1" dirty="0"/>
              <a:t> Has Unique Negotiating Power</a:t>
            </a:r>
          </a:p>
        </p:txBody>
      </p:sp>
      <p:sp>
        <p:nvSpPr>
          <p:cNvPr id="4" name="Slide Number Placeholder 3"/>
          <p:cNvSpPr>
            <a:spLocks noGrp="1"/>
          </p:cNvSpPr>
          <p:nvPr>
            <p:ph type="sldNum" sz="quarter" idx="4294967295"/>
          </p:nvPr>
        </p:nvSpPr>
        <p:spPr>
          <a:xfrm>
            <a:off x="9448800" y="6356350"/>
            <a:ext cx="2743200" cy="365125"/>
          </a:xfrm>
        </p:spPr>
        <p:txBody>
          <a:bodyPr/>
          <a:lstStyle/>
          <a:p>
            <a:fld id="{85EA47E5-AC31-4FC6-97AC-BCE072676834}" type="slidenum">
              <a:rPr lang="en-US" smtClean="0"/>
              <a:t>7</a:t>
            </a:fld>
            <a:endParaRPr lang="en-US" dirty="0"/>
          </a:p>
        </p:txBody>
      </p:sp>
      <p:sp>
        <p:nvSpPr>
          <p:cNvPr id="8" name="TextBox 7">
            <a:extLst>
              <a:ext uri="{FF2B5EF4-FFF2-40B4-BE49-F238E27FC236}">
                <a16:creationId xmlns:a16="http://schemas.microsoft.com/office/drawing/2014/main" id="{99A6F53B-0D53-4DBB-AFBD-FB7B2F9E85C4}"/>
              </a:ext>
            </a:extLst>
          </p:cNvPr>
          <p:cNvSpPr txBox="1"/>
          <p:nvPr/>
        </p:nvSpPr>
        <p:spPr>
          <a:xfrm>
            <a:off x="2143482" y="5798145"/>
            <a:ext cx="8273526" cy="830997"/>
          </a:xfrm>
          <a:prstGeom prst="rect">
            <a:avLst/>
          </a:prstGeom>
          <a:noFill/>
        </p:spPr>
        <p:txBody>
          <a:bodyPr wrap="square" rtlCol="0">
            <a:spAutoFit/>
          </a:bodyPr>
          <a:lstStyle/>
          <a:p>
            <a:r>
              <a:rPr lang="en-US" sz="1600" dirty="0">
                <a:solidFill>
                  <a:srgbClr val="AFABAB"/>
                </a:solidFill>
                <a:latin typeface="Arial" panose="020B0604020202020204" pitchFamily="34" charset="0"/>
                <a:cs typeface="Arial" panose="020B0604020202020204" pitchFamily="34" charset="0"/>
              </a:rPr>
              <a:t>Source: Milliman &amp; GRS. ASO = Self-insured employers with administrative services-only contracts. Texas-ASO data does not include rebates. Excluding rebates from TRS All Plans would increase cumulative growth to 12.81%. </a:t>
            </a:r>
          </a:p>
        </p:txBody>
      </p:sp>
      <p:graphicFrame>
        <p:nvGraphicFramePr>
          <p:cNvPr id="9" name="Chart 8">
            <a:extLst>
              <a:ext uri="{FF2B5EF4-FFF2-40B4-BE49-F238E27FC236}">
                <a16:creationId xmlns:a16="http://schemas.microsoft.com/office/drawing/2014/main" id="{DBA7BB68-E300-4ABD-8F0F-9ED0D74BAB1C}"/>
              </a:ext>
            </a:extLst>
          </p:cNvPr>
          <p:cNvGraphicFramePr>
            <a:graphicFrameLocks/>
          </p:cNvGraphicFramePr>
          <p:nvPr>
            <p:extLst>
              <p:ext uri="{D42A27DB-BD31-4B8C-83A1-F6EECF244321}">
                <p14:modId xmlns:p14="http://schemas.microsoft.com/office/powerpoint/2010/main" val="307487710"/>
              </p:ext>
            </p:extLst>
          </p:nvPr>
        </p:nvGraphicFramePr>
        <p:xfrm>
          <a:off x="2055907" y="1285236"/>
          <a:ext cx="8448676" cy="4571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63695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randombar(horizontal)">
                                      <p:cBhvr>
                                        <p:cTn id="7" dur="500"/>
                                        <p:tgtEl>
                                          <p:spTgt spid="9">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randombar(horizontal)">
                                      <p:cBhvr>
                                        <p:cTn id="12" dur="500"/>
                                        <p:tgtEl>
                                          <p:spTgt spid="9">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randombar(horizontal)">
                                      <p:cBhvr>
                                        <p:cTn id="17" dur="500"/>
                                        <p:tgtEl>
                                          <p:spTgt spid="9">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2206FA8-4D6D-AB47-BDED-90C3E4B3F17F}"/>
              </a:ext>
            </a:extLst>
          </p:cNvPr>
          <p:cNvSpPr/>
          <p:nvPr/>
        </p:nvSpPr>
        <p:spPr>
          <a:xfrm>
            <a:off x="838199" y="1405595"/>
            <a:ext cx="10724919" cy="4690404"/>
          </a:xfrm>
          <a:prstGeom prst="rect">
            <a:avLst/>
          </a:prstGeom>
          <a:solidFill>
            <a:schemeClr val="tx2">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9D2D5BE-3730-5C46-8E96-2689137F37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3816" y="1518315"/>
            <a:ext cx="4312715" cy="4320716"/>
          </a:xfrm>
          <a:prstGeom prst="rect">
            <a:avLst/>
          </a:prstGeom>
        </p:spPr>
      </p:pic>
      <p:sp>
        <p:nvSpPr>
          <p:cNvPr id="7" name="object 7"/>
          <p:cNvSpPr/>
          <p:nvPr/>
        </p:nvSpPr>
        <p:spPr>
          <a:xfrm>
            <a:off x="7866863" y="3170509"/>
            <a:ext cx="432345" cy="569139"/>
          </a:xfrm>
          <a:custGeom>
            <a:avLst/>
            <a:gdLst/>
            <a:ahLst/>
            <a:cxnLst/>
            <a:rect l="l" t="t" r="r" b="b"/>
            <a:pathLst>
              <a:path w="627379" h="669925">
                <a:moveTo>
                  <a:pt x="559142" y="0"/>
                </a:moveTo>
                <a:lnTo>
                  <a:pt x="0" y="118440"/>
                </a:lnTo>
                <a:lnTo>
                  <a:pt x="9402" y="167719"/>
                </a:lnTo>
                <a:lnTo>
                  <a:pt x="17940" y="217224"/>
                </a:lnTo>
                <a:lnTo>
                  <a:pt x="25612" y="266935"/>
                </a:lnTo>
                <a:lnTo>
                  <a:pt x="32416" y="316829"/>
                </a:lnTo>
                <a:lnTo>
                  <a:pt x="38349" y="366887"/>
                </a:lnTo>
                <a:lnTo>
                  <a:pt x="43410" y="417087"/>
                </a:lnTo>
                <a:lnTo>
                  <a:pt x="47595" y="467409"/>
                </a:lnTo>
                <a:lnTo>
                  <a:pt x="50902" y="517831"/>
                </a:lnTo>
                <a:lnTo>
                  <a:pt x="53330" y="568333"/>
                </a:lnTo>
                <a:lnTo>
                  <a:pt x="54875" y="618894"/>
                </a:lnTo>
                <a:lnTo>
                  <a:pt x="55537" y="669493"/>
                </a:lnTo>
                <a:lnTo>
                  <a:pt x="627037" y="669493"/>
                </a:lnTo>
                <a:lnTo>
                  <a:pt x="626459" y="617507"/>
                </a:lnTo>
                <a:lnTo>
                  <a:pt x="625102" y="565543"/>
                </a:lnTo>
                <a:lnTo>
                  <a:pt x="622966" y="513618"/>
                </a:lnTo>
                <a:lnTo>
                  <a:pt x="620054" y="461747"/>
                </a:lnTo>
                <a:lnTo>
                  <a:pt x="616367" y="409946"/>
                </a:lnTo>
                <a:lnTo>
                  <a:pt x="611907" y="358232"/>
                </a:lnTo>
                <a:lnTo>
                  <a:pt x="606674" y="306620"/>
                </a:lnTo>
                <a:lnTo>
                  <a:pt x="600670" y="255127"/>
                </a:lnTo>
                <a:lnTo>
                  <a:pt x="593898" y="203769"/>
                </a:lnTo>
                <a:lnTo>
                  <a:pt x="586357" y="152561"/>
                </a:lnTo>
                <a:lnTo>
                  <a:pt x="578050" y="101519"/>
                </a:lnTo>
                <a:lnTo>
                  <a:pt x="568978" y="50660"/>
                </a:lnTo>
                <a:lnTo>
                  <a:pt x="559142" y="0"/>
                </a:lnTo>
                <a:close/>
              </a:path>
            </a:pathLst>
          </a:custGeom>
          <a:solidFill>
            <a:srgbClr val="ACC4E6"/>
          </a:solidFill>
        </p:spPr>
        <p:txBody>
          <a:bodyPr wrap="square" lIns="0" tIns="0" rIns="0" bIns="0" rtlCol="0"/>
          <a:lstStyle/>
          <a:p>
            <a:endParaRPr sz="788">
              <a:solidFill>
                <a:srgbClr val="ACC4E6"/>
              </a:solidFill>
            </a:endParaRPr>
          </a:p>
        </p:txBody>
      </p:sp>
      <p:sp>
        <p:nvSpPr>
          <p:cNvPr id="9" name="object 9"/>
          <p:cNvSpPr txBox="1">
            <a:spLocks noGrp="1"/>
          </p:cNvSpPr>
          <p:nvPr>
            <p:ph type="title"/>
          </p:nvPr>
        </p:nvSpPr>
        <p:spPr>
          <a:xfrm>
            <a:off x="838200" y="297666"/>
            <a:ext cx="10724919" cy="925205"/>
          </a:xfrm>
          <a:prstGeom prst="rect">
            <a:avLst/>
          </a:prstGeom>
          <a:solidFill>
            <a:schemeClr val="accent2"/>
          </a:solidFill>
        </p:spPr>
        <p:txBody>
          <a:bodyPr vert="horz" wrap="square" lIns="0" tIns="10319" rIns="0" bIns="0" rtlCol="0">
            <a:noAutofit/>
          </a:bodyPr>
          <a:lstStyle/>
          <a:p>
            <a:pPr marL="7938" algn="ctr">
              <a:spcBef>
                <a:spcPts val="81"/>
              </a:spcBef>
            </a:pPr>
            <a:r>
              <a:rPr lang="en-US" b="1" spc="3" dirty="0"/>
              <a:t>TRS Keeps Administrative Costs Low</a:t>
            </a:r>
            <a:endParaRPr b="1" dirty="0"/>
          </a:p>
        </p:txBody>
      </p:sp>
      <p:grpSp>
        <p:nvGrpSpPr>
          <p:cNvPr id="20" name="Group 19">
            <a:extLst>
              <a:ext uri="{FF2B5EF4-FFF2-40B4-BE49-F238E27FC236}">
                <a16:creationId xmlns:a16="http://schemas.microsoft.com/office/drawing/2014/main" id="{B10D879D-9C2F-D540-815D-11D560BA7698}"/>
              </a:ext>
            </a:extLst>
          </p:cNvPr>
          <p:cNvGrpSpPr/>
          <p:nvPr/>
        </p:nvGrpSpPr>
        <p:grpSpPr>
          <a:xfrm>
            <a:off x="8626536" y="2929009"/>
            <a:ext cx="1749425" cy="2533604"/>
            <a:chOff x="7111876" y="2944878"/>
            <a:chExt cx="1749425" cy="2533604"/>
          </a:xfrm>
        </p:grpSpPr>
        <p:sp>
          <p:nvSpPr>
            <p:cNvPr id="4" name="object 4"/>
            <p:cNvSpPr txBox="1"/>
            <p:nvPr/>
          </p:nvSpPr>
          <p:spPr>
            <a:xfrm>
              <a:off x="7111876" y="2944878"/>
              <a:ext cx="1749425" cy="1867499"/>
            </a:xfrm>
            <a:prstGeom prst="rect">
              <a:avLst/>
            </a:prstGeom>
          </p:spPr>
          <p:txBody>
            <a:bodyPr vert="horz" wrap="square" lIns="0" tIns="7938" rIns="0" bIns="0" rtlCol="0">
              <a:spAutoFit/>
            </a:bodyPr>
            <a:lstStyle/>
            <a:p>
              <a:pPr marL="7938">
                <a:lnSpc>
                  <a:spcPts val="5716"/>
                </a:lnSpc>
                <a:spcBef>
                  <a:spcPts val="63"/>
                </a:spcBef>
              </a:pPr>
              <a:r>
                <a:rPr lang="en-US" sz="5000" b="1" spc="-3" dirty="0">
                  <a:solidFill>
                    <a:srgbClr val="ACC4E6"/>
                  </a:solidFill>
                  <a:latin typeface="Arial" panose="020B0604020202020204" pitchFamily="34" charset="0"/>
                  <a:cs typeface="Arial" panose="020B0604020202020204" pitchFamily="34" charset="0"/>
                </a:rPr>
                <a:t>5</a:t>
              </a:r>
              <a:r>
                <a:rPr sz="5000" b="1" spc="-3" dirty="0">
                  <a:solidFill>
                    <a:srgbClr val="ACC4E6"/>
                  </a:solidFill>
                  <a:latin typeface="Arial" panose="020B0604020202020204" pitchFamily="34" charset="0"/>
                  <a:cs typeface="Arial" panose="020B0604020202020204" pitchFamily="34" charset="0"/>
                </a:rPr>
                <a:t>%</a:t>
              </a:r>
              <a:endParaRPr sz="5000" b="1" dirty="0">
                <a:solidFill>
                  <a:srgbClr val="ACC4E6"/>
                </a:solidFill>
                <a:latin typeface="Arial" panose="020B0604020202020204" pitchFamily="34" charset="0"/>
                <a:cs typeface="Arial" panose="020B0604020202020204" pitchFamily="34" charset="0"/>
              </a:endParaRPr>
            </a:p>
            <a:p>
              <a:pPr marL="7938">
                <a:lnSpc>
                  <a:spcPts val="2153"/>
                </a:lnSpc>
              </a:pPr>
              <a:r>
                <a:rPr lang="en-US" sz="2031" spc="3" dirty="0">
                  <a:solidFill>
                    <a:schemeClr val="bg1"/>
                  </a:solidFill>
                  <a:latin typeface="Arial" panose="020B0604020202020204" pitchFamily="34" charset="0"/>
                  <a:cs typeface="Arial" panose="020B0604020202020204" pitchFamily="34" charset="0"/>
                </a:rPr>
                <a:t>pays for </a:t>
              </a:r>
              <a:r>
                <a:rPr sz="2031" dirty="0">
                  <a:solidFill>
                    <a:schemeClr val="bg1"/>
                  </a:solidFill>
                  <a:latin typeface="Arial" panose="020B0604020202020204" pitchFamily="34" charset="0"/>
                  <a:cs typeface="Arial" panose="020B0604020202020204" pitchFamily="34" charset="0"/>
                </a:rPr>
                <a:t> administration  </a:t>
              </a:r>
              <a:r>
                <a:rPr sz="2031" spc="3" dirty="0">
                  <a:solidFill>
                    <a:schemeClr val="bg1"/>
                  </a:solidFill>
                  <a:latin typeface="Arial" panose="020B0604020202020204" pitchFamily="34" charset="0"/>
                  <a:cs typeface="Arial" panose="020B0604020202020204" pitchFamily="34" charset="0"/>
                </a:rPr>
                <a:t>and</a:t>
              </a:r>
              <a:r>
                <a:rPr lang="en-US" sz="2031" spc="3" dirty="0">
                  <a:solidFill>
                    <a:schemeClr val="bg1"/>
                  </a:solidFill>
                  <a:latin typeface="Arial" panose="020B0604020202020204" pitchFamily="34" charset="0"/>
                  <a:cs typeface="Arial" panose="020B0604020202020204" pitchFamily="34" charset="0"/>
                </a:rPr>
                <a:t> claims</a:t>
              </a:r>
              <a:r>
                <a:rPr sz="2031" spc="-6" dirty="0">
                  <a:solidFill>
                    <a:schemeClr val="bg1"/>
                  </a:solidFill>
                  <a:latin typeface="Arial" panose="020B0604020202020204" pitchFamily="34" charset="0"/>
                  <a:cs typeface="Arial" panose="020B0604020202020204" pitchFamily="34" charset="0"/>
                </a:rPr>
                <a:t> </a:t>
              </a:r>
              <a:r>
                <a:rPr sz="2031" dirty="0">
                  <a:solidFill>
                    <a:schemeClr val="bg1"/>
                  </a:solidFill>
                  <a:latin typeface="Arial" panose="020B0604020202020204" pitchFamily="34" charset="0"/>
                  <a:cs typeface="Arial" panose="020B0604020202020204" pitchFamily="34" charset="0"/>
                </a:rPr>
                <a:t>processing</a:t>
              </a:r>
            </a:p>
          </p:txBody>
        </p:sp>
        <p:sp>
          <p:nvSpPr>
            <p:cNvPr id="14" name="object 14"/>
            <p:cNvSpPr/>
            <p:nvPr/>
          </p:nvSpPr>
          <p:spPr>
            <a:xfrm>
              <a:off x="7213314" y="4949451"/>
              <a:ext cx="238522" cy="429816"/>
            </a:xfrm>
            <a:custGeom>
              <a:avLst/>
              <a:gdLst/>
              <a:ahLst/>
              <a:cxnLst/>
              <a:rect l="l" t="t" r="r" b="b"/>
              <a:pathLst>
                <a:path w="381634" h="687704">
                  <a:moveTo>
                    <a:pt x="381355" y="634060"/>
                  </a:moveTo>
                  <a:lnTo>
                    <a:pt x="0" y="634060"/>
                  </a:lnTo>
                  <a:lnTo>
                    <a:pt x="0" y="687654"/>
                  </a:lnTo>
                  <a:lnTo>
                    <a:pt x="381355" y="687654"/>
                  </a:lnTo>
                  <a:lnTo>
                    <a:pt x="381355" y="634060"/>
                  </a:lnTo>
                  <a:close/>
                </a:path>
                <a:path w="381634" h="687704">
                  <a:moveTo>
                    <a:pt x="381355" y="533501"/>
                  </a:moveTo>
                  <a:lnTo>
                    <a:pt x="0" y="533501"/>
                  </a:lnTo>
                  <a:lnTo>
                    <a:pt x="0" y="587095"/>
                  </a:lnTo>
                  <a:lnTo>
                    <a:pt x="381355" y="587095"/>
                  </a:lnTo>
                  <a:lnTo>
                    <a:pt x="381355" y="533501"/>
                  </a:lnTo>
                  <a:close/>
                </a:path>
                <a:path w="381634" h="687704">
                  <a:moveTo>
                    <a:pt x="381355" y="432943"/>
                  </a:moveTo>
                  <a:lnTo>
                    <a:pt x="0" y="432943"/>
                  </a:lnTo>
                  <a:lnTo>
                    <a:pt x="0" y="486537"/>
                  </a:lnTo>
                  <a:lnTo>
                    <a:pt x="381355" y="486537"/>
                  </a:lnTo>
                  <a:lnTo>
                    <a:pt x="381355" y="432943"/>
                  </a:lnTo>
                  <a:close/>
                </a:path>
                <a:path w="381634" h="687704">
                  <a:moveTo>
                    <a:pt x="381355" y="332371"/>
                  </a:moveTo>
                  <a:lnTo>
                    <a:pt x="0" y="332371"/>
                  </a:lnTo>
                  <a:lnTo>
                    <a:pt x="0" y="385965"/>
                  </a:lnTo>
                  <a:lnTo>
                    <a:pt x="381355" y="385965"/>
                  </a:lnTo>
                  <a:lnTo>
                    <a:pt x="381355" y="332371"/>
                  </a:lnTo>
                  <a:close/>
                </a:path>
                <a:path w="381634" h="687704">
                  <a:moveTo>
                    <a:pt x="381355" y="231813"/>
                  </a:moveTo>
                  <a:lnTo>
                    <a:pt x="0" y="231813"/>
                  </a:lnTo>
                  <a:lnTo>
                    <a:pt x="0" y="285407"/>
                  </a:lnTo>
                  <a:lnTo>
                    <a:pt x="381355" y="285407"/>
                  </a:lnTo>
                  <a:lnTo>
                    <a:pt x="381355" y="231813"/>
                  </a:lnTo>
                  <a:close/>
                </a:path>
                <a:path w="381634" h="687704">
                  <a:moveTo>
                    <a:pt x="190677" y="0"/>
                  </a:moveTo>
                  <a:lnTo>
                    <a:pt x="164724" y="3994"/>
                  </a:lnTo>
                  <a:lnTo>
                    <a:pt x="141671" y="15247"/>
                  </a:lnTo>
                  <a:lnTo>
                    <a:pt x="122947" y="32666"/>
                  </a:lnTo>
                  <a:lnTo>
                    <a:pt x="109981" y="55156"/>
                  </a:lnTo>
                  <a:lnTo>
                    <a:pt x="96837" y="55156"/>
                  </a:lnTo>
                  <a:lnTo>
                    <a:pt x="79317" y="58703"/>
                  </a:lnTo>
                  <a:lnTo>
                    <a:pt x="64992" y="68370"/>
                  </a:lnTo>
                  <a:lnTo>
                    <a:pt x="55325" y="82695"/>
                  </a:lnTo>
                  <a:lnTo>
                    <a:pt x="51777" y="100215"/>
                  </a:lnTo>
                  <a:lnTo>
                    <a:pt x="51777" y="127253"/>
                  </a:lnTo>
                  <a:lnTo>
                    <a:pt x="329615" y="127253"/>
                  </a:lnTo>
                  <a:lnTo>
                    <a:pt x="329615" y="100215"/>
                  </a:lnTo>
                  <a:lnTo>
                    <a:pt x="326066" y="82695"/>
                  </a:lnTo>
                  <a:lnTo>
                    <a:pt x="316393" y="68370"/>
                  </a:lnTo>
                  <a:lnTo>
                    <a:pt x="315781" y="67957"/>
                  </a:lnTo>
                  <a:lnTo>
                    <a:pt x="190677" y="67957"/>
                  </a:lnTo>
                  <a:lnTo>
                    <a:pt x="183382" y="66482"/>
                  </a:lnTo>
                  <a:lnTo>
                    <a:pt x="177423" y="62461"/>
                  </a:lnTo>
                  <a:lnTo>
                    <a:pt x="173405" y="56502"/>
                  </a:lnTo>
                  <a:lnTo>
                    <a:pt x="171932" y="49212"/>
                  </a:lnTo>
                  <a:lnTo>
                    <a:pt x="173405" y="41920"/>
                  </a:lnTo>
                  <a:lnTo>
                    <a:pt x="177423" y="35956"/>
                  </a:lnTo>
                  <a:lnTo>
                    <a:pt x="183382" y="31931"/>
                  </a:lnTo>
                  <a:lnTo>
                    <a:pt x="190677" y="30454"/>
                  </a:lnTo>
                  <a:lnTo>
                    <a:pt x="256045" y="30454"/>
                  </a:lnTo>
                  <a:lnTo>
                    <a:pt x="239691" y="15247"/>
                  </a:lnTo>
                  <a:lnTo>
                    <a:pt x="216633" y="3994"/>
                  </a:lnTo>
                  <a:lnTo>
                    <a:pt x="190677" y="0"/>
                  </a:lnTo>
                  <a:close/>
                </a:path>
                <a:path w="381634" h="687704">
                  <a:moveTo>
                    <a:pt x="256045" y="30454"/>
                  </a:moveTo>
                  <a:lnTo>
                    <a:pt x="190677" y="30454"/>
                  </a:lnTo>
                  <a:lnTo>
                    <a:pt x="197980" y="31931"/>
                  </a:lnTo>
                  <a:lnTo>
                    <a:pt x="203942" y="35956"/>
                  </a:lnTo>
                  <a:lnTo>
                    <a:pt x="207962" y="41920"/>
                  </a:lnTo>
                  <a:lnTo>
                    <a:pt x="209435" y="49212"/>
                  </a:lnTo>
                  <a:lnTo>
                    <a:pt x="207962" y="56502"/>
                  </a:lnTo>
                  <a:lnTo>
                    <a:pt x="203942" y="62461"/>
                  </a:lnTo>
                  <a:lnTo>
                    <a:pt x="197980" y="66482"/>
                  </a:lnTo>
                  <a:lnTo>
                    <a:pt x="190677" y="67957"/>
                  </a:lnTo>
                  <a:lnTo>
                    <a:pt x="315781" y="67957"/>
                  </a:lnTo>
                  <a:lnTo>
                    <a:pt x="302060" y="58703"/>
                  </a:lnTo>
                  <a:lnTo>
                    <a:pt x="284530" y="55156"/>
                  </a:lnTo>
                  <a:lnTo>
                    <a:pt x="271399" y="55156"/>
                  </a:lnTo>
                  <a:lnTo>
                    <a:pt x="258423" y="32666"/>
                  </a:lnTo>
                  <a:lnTo>
                    <a:pt x="256045" y="30454"/>
                  </a:lnTo>
                  <a:close/>
                </a:path>
              </a:pathLst>
            </a:custGeom>
            <a:solidFill>
              <a:srgbClr val="ACC4E6"/>
            </a:solidFill>
          </p:spPr>
          <p:txBody>
            <a:bodyPr wrap="square" lIns="0" tIns="0" rIns="0" bIns="0" rtlCol="0"/>
            <a:lstStyle/>
            <a:p>
              <a:endParaRPr sz="788">
                <a:solidFill>
                  <a:prstClr val="black"/>
                </a:solidFill>
              </a:endParaRPr>
            </a:p>
          </p:txBody>
        </p:sp>
        <p:sp>
          <p:nvSpPr>
            <p:cNvPr id="15" name="object 15"/>
            <p:cNvSpPr/>
            <p:nvPr/>
          </p:nvSpPr>
          <p:spPr>
            <a:xfrm>
              <a:off x="7133691" y="4995485"/>
              <a:ext cx="397669" cy="482997"/>
            </a:xfrm>
            <a:custGeom>
              <a:avLst/>
              <a:gdLst/>
              <a:ahLst/>
              <a:cxnLst/>
              <a:rect l="l" t="t" r="r" b="b"/>
              <a:pathLst>
                <a:path w="636270" h="772795">
                  <a:moveTo>
                    <a:pt x="148450" y="0"/>
                  </a:moveTo>
                  <a:lnTo>
                    <a:pt x="60083" y="0"/>
                  </a:lnTo>
                  <a:lnTo>
                    <a:pt x="36722" y="4730"/>
                  </a:lnTo>
                  <a:lnTo>
                    <a:pt x="17621" y="17621"/>
                  </a:lnTo>
                  <a:lnTo>
                    <a:pt x="4730" y="36722"/>
                  </a:lnTo>
                  <a:lnTo>
                    <a:pt x="0" y="60083"/>
                  </a:lnTo>
                  <a:lnTo>
                    <a:pt x="0" y="712076"/>
                  </a:lnTo>
                  <a:lnTo>
                    <a:pt x="4730" y="735444"/>
                  </a:lnTo>
                  <a:lnTo>
                    <a:pt x="17621" y="754549"/>
                  </a:lnTo>
                  <a:lnTo>
                    <a:pt x="36722" y="767442"/>
                  </a:lnTo>
                  <a:lnTo>
                    <a:pt x="60083" y="772172"/>
                  </a:lnTo>
                  <a:lnTo>
                    <a:pt x="576072" y="772172"/>
                  </a:lnTo>
                  <a:lnTo>
                    <a:pt x="599433" y="767442"/>
                  </a:lnTo>
                  <a:lnTo>
                    <a:pt x="618534" y="754549"/>
                  </a:lnTo>
                  <a:lnTo>
                    <a:pt x="631425" y="735444"/>
                  </a:lnTo>
                  <a:lnTo>
                    <a:pt x="634839" y="718578"/>
                  </a:lnTo>
                  <a:lnTo>
                    <a:pt x="56502" y="718578"/>
                  </a:lnTo>
                  <a:lnTo>
                    <a:pt x="53581" y="715670"/>
                  </a:lnTo>
                  <a:lnTo>
                    <a:pt x="53581" y="56515"/>
                  </a:lnTo>
                  <a:lnTo>
                    <a:pt x="56502" y="53594"/>
                  </a:lnTo>
                  <a:lnTo>
                    <a:pt x="143852" y="53594"/>
                  </a:lnTo>
                  <a:lnTo>
                    <a:pt x="143852" y="26568"/>
                  </a:lnTo>
                  <a:lnTo>
                    <a:pt x="144160" y="19656"/>
                  </a:lnTo>
                  <a:lnTo>
                    <a:pt x="145056" y="12912"/>
                  </a:lnTo>
                  <a:lnTo>
                    <a:pt x="146499" y="6355"/>
                  </a:lnTo>
                  <a:lnTo>
                    <a:pt x="148450" y="0"/>
                  </a:lnTo>
                  <a:close/>
                </a:path>
                <a:path w="636270" h="772795">
                  <a:moveTo>
                    <a:pt x="576072" y="0"/>
                  </a:moveTo>
                  <a:lnTo>
                    <a:pt x="487718" y="0"/>
                  </a:lnTo>
                  <a:lnTo>
                    <a:pt x="489668" y="6355"/>
                  </a:lnTo>
                  <a:lnTo>
                    <a:pt x="491112" y="12912"/>
                  </a:lnTo>
                  <a:lnTo>
                    <a:pt x="492007" y="19656"/>
                  </a:lnTo>
                  <a:lnTo>
                    <a:pt x="492315" y="26568"/>
                  </a:lnTo>
                  <a:lnTo>
                    <a:pt x="492315" y="53594"/>
                  </a:lnTo>
                  <a:lnTo>
                    <a:pt x="579653" y="53594"/>
                  </a:lnTo>
                  <a:lnTo>
                    <a:pt x="582574" y="56515"/>
                  </a:lnTo>
                  <a:lnTo>
                    <a:pt x="582574" y="715670"/>
                  </a:lnTo>
                  <a:lnTo>
                    <a:pt x="579653" y="718578"/>
                  </a:lnTo>
                  <a:lnTo>
                    <a:pt x="634839" y="718578"/>
                  </a:lnTo>
                  <a:lnTo>
                    <a:pt x="636155" y="712076"/>
                  </a:lnTo>
                  <a:lnTo>
                    <a:pt x="636155" y="60083"/>
                  </a:lnTo>
                  <a:lnTo>
                    <a:pt x="631425" y="36722"/>
                  </a:lnTo>
                  <a:lnTo>
                    <a:pt x="618534" y="17621"/>
                  </a:lnTo>
                  <a:lnTo>
                    <a:pt x="599433" y="4730"/>
                  </a:lnTo>
                  <a:lnTo>
                    <a:pt x="576072" y="0"/>
                  </a:lnTo>
                  <a:close/>
                </a:path>
              </a:pathLst>
            </a:custGeom>
            <a:solidFill>
              <a:srgbClr val="ACC4E6"/>
            </a:solidFill>
          </p:spPr>
          <p:txBody>
            <a:bodyPr wrap="square" lIns="0" tIns="0" rIns="0" bIns="0" rtlCol="0"/>
            <a:lstStyle/>
            <a:p>
              <a:endParaRPr sz="788">
                <a:solidFill>
                  <a:prstClr val="black"/>
                </a:solidFill>
              </a:endParaRPr>
            </a:p>
          </p:txBody>
        </p:sp>
      </p:grpSp>
      <p:grpSp>
        <p:nvGrpSpPr>
          <p:cNvPr id="24" name="Group 23">
            <a:extLst>
              <a:ext uri="{FF2B5EF4-FFF2-40B4-BE49-F238E27FC236}">
                <a16:creationId xmlns:a16="http://schemas.microsoft.com/office/drawing/2014/main" id="{A5CE6AAB-084B-7C44-A028-3D9280180489}"/>
              </a:ext>
            </a:extLst>
          </p:cNvPr>
          <p:cNvGrpSpPr/>
          <p:nvPr/>
        </p:nvGrpSpPr>
        <p:grpSpPr>
          <a:xfrm>
            <a:off x="1685848" y="2929811"/>
            <a:ext cx="2036366" cy="2532802"/>
            <a:chOff x="143311" y="3032860"/>
            <a:chExt cx="2036366" cy="2741586"/>
          </a:xfrm>
        </p:grpSpPr>
        <p:sp>
          <p:nvSpPr>
            <p:cNvPr id="10" name="object 10"/>
            <p:cNvSpPr txBox="1"/>
            <p:nvPr/>
          </p:nvSpPr>
          <p:spPr>
            <a:xfrm>
              <a:off x="143311" y="3032860"/>
              <a:ext cx="2036366" cy="2020573"/>
            </a:xfrm>
            <a:prstGeom prst="rect">
              <a:avLst/>
            </a:prstGeom>
          </p:spPr>
          <p:txBody>
            <a:bodyPr vert="horz" wrap="square" lIns="0" tIns="7144" rIns="0" bIns="0" rtlCol="0">
              <a:spAutoFit/>
            </a:bodyPr>
            <a:lstStyle/>
            <a:p>
              <a:pPr marL="613172">
                <a:lnSpc>
                  <a:spcPts val="5716"/>
                </a:lnSpc>
              </a:pPr>
              <a:r>
                <a:rPr sz="5000" b="1" spc="-3" dirty="0">
                  <a:solidFill>
                    <a:srgbClr val="FFFFFF"/>
                  </a:solidFill>
                  <a:latin typeface="Arial" panose="020B0604020202020204" pitchFamily="34" charset="0"/>
                  <a:cs typeface="Arial" panose="020B0604020202020204" pitchFamily="34" charset="0"/>
                </a:rPr>
                <a:t>9</a:t>
              </a:r>
              <a:r>
                <a:rPr lang="en-US" sz="5000" b="1" spc="-3" dirty="0">
                  <a:solidFill>
                    <a:srgbClr val="FFFFFF"/>
                  </a:solidFill>
                  <a:latin typeface="Arial" panose="020B0604020202020204" pitchFamily="34" charset="0"/>
                  <a:cs typeface="Arial" panose="020B0604020202020204" pitchFamily="34" charset="0"/>
                </a:rPr>
                <a:t>5</a:t>
              </a:r>
              <a:r>
                <a:rPr sz="5000" b="1" spc="-3" dirty="0">
                  <a:solidFill>
                    <a:srgbClr val="FFFFFF"/>
                  </a:solidFill>
                  <a:latin typeface="Arial" panose="020B0604020202020204" pitchFamily="34" charset="0"/>
                  <a:cs typeface="Arial" panose="020B0604020202020204" pitchFamily="34" charset="0"/>
                </a:rPr>
                <a:t>%</a:t>
              </a:r>
              <a:endParaRPr sz="5000" b="1" dirty="0">
                <a:solidFill>
                  <a:prstClr val="black"/>
                </a:solidFill>
                <a:latin typeface="Arial" panose="020B0604020202020204" pitchFamily="34" charset="0"/>
                <a:cs typeface="Arial" panose="020B0604020202020204" pitchFamily="34" charset="0"/>
              </a:endParaRPr>
            </a:p>
            <a:p>
              <a:pPr marL="115888" algn="r">
                <a:lnSpc>
                  <a:spcPts val="2153"/>
                </a:lnSpc>
              </a:pPr>
              <a:r>
                <a:rPr sz="2031" spc="3" dirty="0">
                  <a:solidFill>
                    <a:srgbClr val="FFFFFF"/>
                  </a:solidFill>
                  <a:latin typeface="Arial" panose="020B0604020202020204" pitchFamily="34" charset="0"/>
                  <a:cs typeface="Arial" panose="020B0604020202020204" pitchFamily="34" charset="0"/>
                </a:rPr>
                <a:t>goes </a:t>
              </a:r>
              <a:r>
                <a:rPr sz="2031" dirty="0">
                  <a:solidFill>
                    <a:srgbClr val="FFFFFF"/>
                  </a:solidFill>
                  <a:latin typeface="Arial" panose="020B0604020202020204" pitchFamily="34" charset="0"/>
                  <a:cs typeface="Arial" panose="020B0604020202020204" pitchFamily="34" charset="0"/>
                </a:rPr>
                <a:t>to </a:t>
              </a:r>
              <a:r>
                <a:rPr sz="2031" spc="3" dirty="0">
                  <a:solidFill>
                    <a:srgbClr val="FFFFFF"/>
                  </a:solidFill>
                  <a:latin typeface="Arial" panose="020B0604020202020204" pitchFamily="34" charset="0"/>
                  <a:cs typeface="Arial" panose="020B0604020202020204" pitchFamily="34" charset="0"/>
                </a:rPr>
                <a:t>you</a:t>
              </a:r>
              <a:r>
                <a:rPr sz="2031" spc="-50" dirty="0">
                  <a:solidFill>
                    <a:srgbClr val="FFFFFF"/>
                  </a:solidFill>
                  <a:latin typeface="Arial" panose="020B0604020202020204" pitchFamily="34" charset="0"/>
                  <a:cs typeface="Arial" panose="020B0604020202020204" pitchFamily="34" charset="0"/>
                </a:rPr>
                <a:t> </a:t>
              </a:r>
              <a:r>
                <a:rPr sz="2031" dirty="0">
                  <a:solidFill>
                    <a:srgbClr val="FFFFFF"/>
                  </a:solidFill>
                  <a:latin typeface="Arial" panose="020B0604020202020204" pitchFamily="34" charset="0"/>
                  <a:cs typeface="Arial" panose="020B0604020202020204" pitchFamily="34" charset="0"/>
                </a:rPr>
                <a:t>for</a:t>
              </a:r>
              <a:r>
                <a:rPr lang="en-US" sz="2031" dirty="0">
                  <a:solidFill>
                    <a:prstClr val="black"/>
                  </a:solidFill>
                  <a:latin typeface="Arial" panose="020B0604020202020204" pitchFamily="34" charset="0"/>
                  <a:cs typeface="Arial" panose="020B0604020202020204" pitchFamily="34" charset="0"/>
                </a:rPr>
                <a:t> </a:t>
              </a:r>
              <a:r>
                <a:rPr sz="2031" dirty="0">
                  <a:solidFill>
                    <a:srgbClr val="FFFFFF"/>
                  </a:solidFill>
                  <a:latin typeface="Arial" panose="020B0604020202020204" pitchFamily="34" charset="0"/>
                  <a:cs typeface="Arial" panose="020B0604020202020204" pitchFamily="34" charset="0"/>
                </a:rPr>
                <a:t>your</a:t>
              </a:r>
              <a:r>
                <a:rPr lang="en-US" sz="2031" dirty="0">
                  <a:solidFill>
                    <a:srgbClr val="FFFFFF"/>
                  </a:solidFill>
                  <a:latin typeface="Arial" panose="020B0604020202020204" pitchFamily="34" charset="0"/>
                  <a:cs typeface="Arial" panose="020B0604020202020204" pitchFamily="34" charset="0"/>
                </a:rPr>
                <a:t> </a:t>
              </a:r>
              <a:r>
                <a:rPr sz="2031" dirty="0">
                  <a:solidFill>
                    <a:srgbClr val="FFFFFF"/>
                  </a:solidFill>
                  <a:latin typeface="Arial" panose="020B0604020202020204" pitchFamily="34" charset="0"/>
                  <a:cs typeface="Arial" panose="020B0604020202020204" pitchFamily="34" charset="0"/>
                </a:rPr>
                <a:t>medical</a:t>
              </a:r>
              <a:r>
                <a:rPr lang="en-US" sz="2031" dirty="0">
                  <a:solidFill>
                    <a:srgbClr val="FFFFFF"/>
                  </a:solidFill>
                  <a:latin typeface="Arial" panose="020B0604020202020204" pitchFamily="34" charset="0"/>
                  <a:cs typeface="Arial" panose="020B0604020202020204" pitchFamily="34" charset="0"/>
                </a:rPr>
                <a:t> </a:t>
              </a:r>
              <a:r>
                <a:rPr sz="2031" spc="3" dirty="0">
                  <a:solidFill>
                    <a:srgbClr val="FFFFFF"/>
                  </a:solidFill>
                  <a:latin typeface="Arial" panose="020B0604020202020204" pitchFamily="34" charset="0"/>
                  <a:cs typeface="Arial" panose="020B0604020202020204" pitchFamily="34" charset="0"/>
                </a:rPr>
                <a:t>and</a:t>
              </a:r>
              <a:r>
                <a:rPr lang="en-US" sz="2031" spc="3" dirty="0">
                  <a:solidFill>
                    <a:srgbClr val="FFFFFF"/>
                  </a:solidFill>
                  <a:latin typeface="Arial" panose="020B0604020202020204" pitchFamily="34" charset="0"/>
                  <a:cs typeface="Arial" panose="020B0604020202020204" pitchFamily="34" charset="0"/>
                </a:rPr>
                <a:t> </a:t>
              </a:r>
              <a:r>
                <a:rPr sz="2031" dirty="0">
                  <a:solidFill>
                    <a:srgbClr val="FFFFFF"/>
                  </a:solidFill>
                  <a:latin typeface="Arial" panose="020B0604020202020204" pitchFamily="34" charset="0"/>
                  <a:cs typeface="Arial" panose="020B0604020202020204" pitchFamily="34" charset="0"/>
                </a:rPr>
                <a:t>prescription  drug</a:t>
              </a:r>
              <a:r>
                <a:rPr sz="2031" spc="-44" dirty="0">
                  <a:solidFill>
                    <a:srgbClr val="FFFFFF"/>
                  </a:solidFill>
                  <a:latin typeface="Arial" panose="020B0604020202020204" pitchFamily="34" charset="0"/>
                  <a:cs typeface="Arial" panose="020B0604020202020204" pitchFamily="34" charset="0"/>
                </a:rPr>
                <a:t> </a:t>
              </a:r>
              <a:r>
                <a:rPr sz="2031" dirty="0">
                  <a:solidFill>
                    <a:srgbClr val="FFFFFF"/>
                  </a:solidFill>
                  <a:latin typeface="Arial" panose="020B0604020202020204" pitchFamily="34" charset="0"/>
                  <a:cs typeface="Arial" panose="020B0604020202020204" pitchFamily="34" charset="0"/>
                </a:rPr>
                <a:t>claims</a:t>
              </a:r>
              <a:endParaRPr sz="2031" dirty="0">
                <a:solidFill>
                  <a:prstClr val="black"/>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id="{13F6F2A4-4B17-554D-96BB-6E80CD04DC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850" y="5343601"/>
              <a:ext cx="869669" cy="430845"/>
            </a:xfrm>
            <a:prstGeom prst="rect">
              <a:avLst/>
            </a:prstGeom>
          </p:spPr>
        </p:pic>
      </p:grpSp>
      <p:pic>
        <p:nvPicPr>
          <p:cNvPr id="27" name="Picture 26">
            <a:extLst>
              <a:ext uri="{FF2B5EF4-FFF2-40B4-BE49-F238E27FC236}">
                <a16:creationId xmlns:a16="http://schemas.microsoft.com/office/drawing/2014/main" id="{EDEE02E4-B305-E945-92CA-0FF997B2F0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0399" y="2452658"/>
            <a:ext cx="2391356" cy="2391356"/>
          </a:xfrm>
          <a:prstGeom prst="rect">
            <a:avLst/>
          </a:prstGeom>
        </p:spPr>
      </p:pic>
      <p:sp>
        <p:nvSpPr>
          <p:cNvPr id="3" name="TextBox 2">
            <a:extLst>
              <a:ext uri="{FF2B5EF4-FFF2-40B4-BE49-F238E27FC236}">
                <a16:creationId xmlns:a16="http://schemas.microsoft.com/office/drawing/2014/main" id="{5BAC69E7-1D2A-42A4-AE41-2DF6319E5088}"/>
              </a:ext>
            </a:extLst>
          </p:cNvPr>
          <p:cNvSpPr txBox="1"/>
          <p:nvPr/>
        </p:nvSpPr>
        <p:spPr>
          <a:xfrm>
            <a:off x="9156700" y="6304562"/>
            <a:ext cx="2729010" cy="369332"/>
          </a:xfrm>
          <a:prstGeom prst="rect">
            <a:avLst/>
          </a:prstGeom>
          <a:noFill/>
        </p:spPr>
        <p:txBody>
          <a:bodyPr wrap="square" rtlCol="0">
            <a:spAutoFit/>
          </a:bodyPr>
          <a:lstStyle/>
          <a:p>
            <a:r>
              <a:rPr lang="en-US" dirty="0" err="1">
                <a:solidFill>
                  <a:schemeClr val="bg1">
                    <a:lumMod val="75000"/>
                  </a:schemeClr>
                </a:solidFill>
              </a:rPr>
              <a:t>TRS-ActiveCare</a:t>
            </a:r>
            <a:r>
              <a:rPr lang="en-US" dirty="0">
                <a:solidFill>
                  <a:schemeClr val="bg1">
                    <a:lumMod val="75000"/>
                  </a:schemeClr>
                </a:solidFill>
              </a:rPr>
              <a:t> FY19</a:t>
            </a:r>
          </a:p>
        </p:txBody>
      </p:sp>
    </p:spTree>
    <p:extLst>
      <p:ext uri="{BB962C8B-B14F-4D97-AF65-F5344CB8AC3E}">
        <p14:creationId xmlns:p14="http://schemas.microsoft.com/office/powerpoint/2010/main" val="10049417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500"/>
                                        <p:tgtEl>
                                          <p:spTgt spid="17"/>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childTnLst>
                                </p:cTn>
                              </p:par>
                            </p:childTnLst>
                          </p:cTn>
                        </p:par>
                        <p:par>
                          <p:cTn id="12" fill="hold">
                            <p:stCondLst>
                              <p:cond delay="2500"/>
                            </p:stCondLst>
                            <p:childTnLst>
                              <p:par>
                                <p:cTn id="13" presetID="22" presetClass="entr" presetSubtype="2" fill="hold" grpId="0"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par>
                          <p:cTn id="16" fill="hold">
                            <p:stCondLst>
                              <p:cond delay="4000"/>
                            </p:stCondLst>
                            <p:childTnLst>
                              <p:par>
                                <p:cTn id="17" presetID="10"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37DF1-6913-4905-8854-4A879CD8AE3E}"/>
              </a:ext>
            </a:extLst>
          </p:cNvPr>
          <p:cNvSpPr>
            <a:spLocks noGrp="1"/>
          </p:cNvSpPr>
          <p:nvPr>
            <p:ph type="title"/>
          </p:nvPr>
        </p:nvSpPr>
        <p:spPr/>
        <p:txBody>
          <a:bodyPr/>
          <a:lstStyle/>
          <a:p>
            <a:r>
              <a:rPr lang="en-US" b="1" dirty="0"/>
              <a:t>Reduce Risk and Cost to Districts</a:t>
            </a:r>
          </a:p>
        </p:txBody>
      </p:sp>
      <p:sp>
        <p:nvSpPr>
          <p:cNvPr id="3" name="Slide Number Placeholder 2">
            <a:extLst>
              <a:ext uri="{FF2B5EF4-FFF2-40B4-BE49-F238E27FC236}">
                <a16:creationId xmlns:a16="http://schemas.microsoft.com/office/drawing/2014/main" id="{D4E68697-AFF0-4CDF-B7E5-E41B06DE721C}"/>
              </a:ext>
            </a:extLst>
          </p:cNvPr>
          <p:cNvSpPr>
            <a:spLocks noGrp="1"/>
          </p:cNvSpPr>
          <p:nvPr>
            <p:ph type="sldNum" sz="quarter" idx="4294967295"/>
          </p:nvPr>
        </p:nvSpPr>
        <p:spPr>
          <a:xfrm>
            <a:off x="9448800" y="6356350"/>
            <a:ext cx="2743200" cy="365125"/>
          </a:xfrm>
        </p:spPr>
        <p:txBody>
          <a:bodyPr/>
          <a:lstStyle/>
          <a:p>
            <a:fld id="{85EA47E5-AC31-4FC6-97AC-BCE072676834}" type="slidenum">
              <a:rPr lang="en-US" smtClean="0"/>
              <a:t>9</a:t>
            </a:fld>
            <a:endParaRPr lang="en-US"/>
          </a:p>
        </p:txBody>
      </p:sp>
      <p:sp>
        <p:nvSpPr>
          <p:cNvPr id="6" name="TextBox 5">
            <a:extLst>
              <a:ext uri="{FF2B5EF4-FFF2-40B4-BE49-F238E27FC236}">
                <a16:creationId xmlns:a16="http://schemas.microsoft.com/office/drawing/2014/main" id="{777D260C-C647-4093-B22F-B80D39026AEE}"/>
              </a:ext>
            </a:extLst>
          </p:cNvPr>
          <p:cNvSpPr txBox="1"/>
          <p:nvPr/>
        </p:nvSpPr>
        <p:spPr>
          <a:xfrm>
            <a:off x="869883" y="5402242"/>
            <a:ext cx="3219701" cy="830997"/>
          </a:xfrm>
          <a:prstGeom prst="rect">
            <a:avLst/>
          </a:prstGeom>
          <a:noFill/>
        </p:spPr>
        <p:txBody>
          <a:bodyPr wrap="square" rtlCol="0">
            <a:spAutoFit/>
          </a:bodyPr>
          <a:lstStyle/>
          <a:p>
            <a:pPr algn="ctr"/>
            <a:r>
              <a:rPr lang="en-US" sz="2400" b="1" dirty="0">
                <a:solidFill>
                  <a:srgbClr val="00833D"/>
                </a:solidFill>
                <a:latin typeface="Arial" panose="020B0604020202020204" pitchFamily="34" charset="0"/>
                <a:cs typeface="Arial" panose="020B0604020202020204" pitchFamily="34" charset="0"/>
              </a:rPr>
              <a:t>+ $125 </a:t>
            </a:r>
            <a:r>
              <a:rPr lang="en-US" sz="2400" b="1" dirty="0">
                <a:latin typeface="Arial" panose="020B0604020202020204" pitchFamily="34" charset="0"/>
                <a:cs typeface="Arial" panose="020B0604020202020204" pitchFamily="34" charset="0"/>
              </a:rPr>
              <a:t>per month for </a:t>
            </a:r>
          </a:p>
          <a:p>
            <a:pPr algn="ctr"/>
            <a:r>
              <a:rPr lang="en-US" sz="2400" b="1" dirty="0">
                <a:latin typeface="Arial" panose="020B0604020202020204" pitchFamily="34" charset="0"/>
                <a:cs typeface="Arial" panose="020B0604020202020204" pitchFamily="34" charset="0"/>
              </a:rPr>
              <a:t>1,000 employees</a:t>
            </a:r>
          </a:p>
        </p:txBody>
      </p:sp>
      <p:sp>
        <p:nvSpPr>
          <p:cNvPr id="69" name="TextBox 68">
            <a:extLst>
              <a:ext uri="{FF2B5EF4-FFF2-40B4-BE49-F238E27FC236}">
                <a16:creationId xmlns:a16="http://schemas.microsoft.com/office/drawing/2014/main" id="{4E264B6E-867F-41F9-8917-294E9C791E82}"/>
              </a:ext>
            </a:extLst>
          </p:cNvPr>
          <p:cNvSpPr txBox="1"/>
          <p:nvPr/>
        </p:nvSpPr>
        <p:spPr>
          <a:xfrm>
            <a:off x="7811301" y="5402243"/>
            <a:ext cx="3662363" cy="830997"/>
          </a:xfrm>
          <a:prstGeom prst="rect">
            <a:avLst/>
          </a:prstGeom>
          <a:noFill/>
        </p:spPr>
        <p:txBody>
          <a:bodyPr wrap="square" rtlCol="0">
            <a:spAutoFit/>
          </a:bodyPr>
          <a:lstStyle/>
          <a:p>
            <a:pPr algn="ctr"/>
            <a:r>
              <a:rPr lang="en-US" sz="2400" b="1" dirty="0">
                <a:solidFill>
                  <a:srgbClr val="00833D"/>
                </a:solidFill>
                <a:latin typeface="Arial" panose="020B0604020202020204" pitchFamily="34" charset="0"/>
                <a:cs typeface="Arial" panose="020B0604020202020204" pitchFamily="34" charset="0"/>
              </a:rPr>
              <a:t>+ $0.41 </a:t>
            </a:r>
            <a:r>
              <a:rPr lang="en-US" sz="2400" b="1" dirty="0">
                <a:latin typeface="Arial" panose="020B0604020202020204" pitchFamily="34" charset="0"/>
                <a:cs typeface="Arial" panose="020B0604020202020204" pitchFamily="34" charset="0"/>
              </a:rPr>
              <a:t>per month </a:t>
            </a:r>
          </a:p>
          <a:p>
            <a:pPr algn="ctr"/>
            <a:r>
              <a:rPr lang="en-US" sz="2400" b="1" dirty="0">
                <a:latin typeface="Arial" panose="020B0604020202020204" pitchFamily="34" charset="0"/>
                <a:cs typeface="Arial" panose="020B0604020202020204" pitchFamily="34" charset="0"/>
              </a:rPr>
              <a:t>for 300,000 employees </a:t>
            </a:r>
          </a:p>
        </p:txBody>
      </p:sp>
      <p:pic>
        <p:nvPicPr>
          <p:cNvPr id="8" name="Picture 7">
            <a:extLst>
              <a:ext uri="{FF2B5EF4-FFF2-40B4-BE49-F238E27FC236}">
                <a16:creationId xmlns:a16="http://schemas.microsoft.com/office/drawing/2014/main" id="{3DF3C945-EAA8-4C9A-B99E-ADA309F1194C}"/>
              </a:ext>
            </a:extLst>
          </p:cNvPr>
          <p:cNvPicPr>
            <a:picLocks noChangeAspect="1"/>
          </p:cNvPicPr>
          <p:nvPr/>
        </p:nvPicPr>
        <p:blipFill>
          <a:blip r:embed="rId3"/>
          <a:stretch>
            <a:fillRect/>
          </a:stretch>
        </p:blipFill>
        <p:spPr>
          <a:xfrm>
            <a:off x="541538" y="1767382"/>
            <a:ext cx="3839163" cy="3634861"/>
          </a:xfrm>
          <a:prstGeom prst="rect">
            <a:avLst/>
          </a:prstGeom>
        </p:spPr>
      </p:pic>
      <p:pic>
        <p:nvPicPr>
          <p:cNvPr id="9" name="Picture 8">
            <a:extLst>
              <a:ext uri="{FF2B5EF4-FFF2-40B4-BE49-F238E27FC236}">
                <a16:creationId xmlns:a16="http://schemas.microsoft.com/office/drawing/2014/main" id="{83EC2C55-1629-48DD-8AA6-5E50D935A6EF}"/>
              </a:ext>
            </a:extLst>
          </p:cNvPr>
          <p:cNvPicPr>
            <a:picLocks noChangeAspect="1"/>
          </p:cNvPicPr>
          <p:nvPr/>
        </p:nvPicPr>
        <p:blipFill>
          <a:blip r:embed="rId4"/>
          <a:stretch>
            <a:fillRect/>
          </a:stretch>
        </p:blipFill>
        <p:spPr>
          <a:xfrm>
            <a:off x="7811301" y="1977440"/>
            <a:ext cx="3662362" cy="3424803"/>
          </a:xfrm>
          <a:prstGeom prst="rect">
            <a:avLst/>
          </a:prstGeom>
        </p:spPr>
      </p:pic>
      <p:grpSp>
        <p:nvGrpSpPr>
          <p:cNvPr id="11" name="Group 10">
            <a:extLst>
              <a:ext uri="{FF2B5EF4-FFF2-40B4-BE49-F238E27FC236}">
                <a16:creationId xmlns:a16="http://schemas.microsoft.com/office/drawing/2014/main" id="{B34207D6-DA59-A145-9690-3F730BEDF30B}"/>
              </a:ext>
            </a:extLst>
          </p:cNvPr>
          <p:cNvGrpSpPr/>
          <p:nvPr/>
        </p:nvGrpSpPr>
        <p:grpSpPr>
          <a:xfrm>
            <a:off x="4730016" y="2894658"/>
            <a:ext cx="2941286" cy="1789906"/>
            <a:chOff x="4492381" y="1928931"/>
            <a:chExt cx="2941286" cy="1789906"/>
          </a:xfrm>
        </p:grpSpPr>
        <p:pic>
          <p:nvPicPr>
            <p:cNvPr id="5" name="Graphic 4" descr="Slippery">
              <a:extLst>
                <a:ext uri="{FF2B5EF4-FFF2-40B4-BE49-F238E27FC236}">
                  <a16:creationId xmlns:a16="http://schemas.microsoft.com/office/drawing/2014/main" id="{456E2099-D571-4C70-A4F4-37B59DEBFCE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38010" y="1928931"/>
              <a:ext cx="1170791" cy="1170791"/>
            </a:xfrm>
            <a:prstGeom prst="rect">
              <a:avLst/>
            </a:prstGeom>
          </p:spPr>
        </p:pic>
        <p:sp>
          <p:nvSpPr>
            <p:cNvPr id="4" name="Rectangle 3">
              <a:extLst>
                <a:ext uri="{FF2B5EF4-FFF2-40B4-BE49-F238E27FC236}">
                  <a16:creationId xmlns:a16="http://schemas.microsoft.com/office/drawing/2014/main" id="{19CB6CB9-B08E-49F5-A2D7-8CED1AD2D9E4}"/>
                </a:ext>
              </a:extLst>
            </p:cNvPr>
            <p:cNvSpPr/>
            <p:nvPr/>
          </p:nvSpPr>
          <p:spPr>
            <a:xfrm>
              <a:off x="4606378" y="3257172"/>
              <a:ext cx="2815194" cy="461665"/>
            </a:xfrm>
            <a:prstGeom prst="rect">
              <a:avLst/>
            </a:prstGeom>
          </p:spPr>
          <p:txBody>
            <a:bodyPr wrap="none">
              <a:spAutoFit/>
            </a:bodyPr>
            <a:lstStyle/>
            <a:p>
              <a:pPr algn="ctr"/>
              <a:r>
                <a:rPr lang="en-US" sz="2400" b="1" dirty="0">
                  <a:latin typeface="Arial" panose="020B0604020202020204" pitchFamily="34" charset="0"/>
                  <a:cs typeface="Arial" panose="020B0604020202020204" pitchFamily="34" charset="0"/>
                </a:rPr>
                <a:t>$1.5 million claim</a:t>
              </a:r>
            </a:p>
          </p:txBody>
        </p:sp>
        <p:cxnSp>
          <p:nvCxnSpPr>
            <p:cNvPr id="14" name="Straight Arrow Connector 13">
              <a:extLst>
                <a:ext uri="{FF2B5EF4-FFF2-40B4-BE49-F238E27FC236}">
                  <a16:creationId xmlns:a16="http://schemas.microsoft.com/office/drawing/2014/main" id="{906FDA6F-3BDF-4E88-917A-2DF7627E8B09}"/>
                </a:ext>
              </a:extLst>
            </p:cNvPr>
            <p:cNvCxnSpPr>
              <a:cxnSpLocks/>
            </p:cNvCxnSpPr>
            <p:nvPr/>
          </p:nvCxnSpPr>
          <p:spPr>
            <a:xfrm>
              <a:off x="6782540" y="2388093"/>
              <a:ext cx="651127" cy="520256"/>
            </a:xfrm>
            <a:prstGeom prst="straightConnector1">
              <a:avLst/>
            </a:prstGeom>
            <a:ln w="76200">
              <a:solidFill>
                <a:schemeClr val="accent1"/>
              </a:solidFill>
              <a:tailEnd type="triangle"/>
            </a:ln>
          </p:spPr>
          <p:style>
            <a:lnRef idx="3">
              <a:schemeClr val="accent3"/>
            </a:lnRef>
            <a:fillRef idx="0">
              <a:schemeClr val="accent3"/>
            </a:fillRef>
            <a:effectRef idx="2">
              <a:schemeClr val="accent3"/>
            </a:effectRef>
            <a:fontRef idx="minor">
              <a:schemeClr val="tx1"/>
            </a:fontRef>
          </p:style>
        </p:cxnSp>
        <p:cxnSp>
          <p:nvCxnSpPr>
            <p:cNvPr id="78" name="Straight Arrow Connector 77">
              <a:extLst>
                <a:ext uri="{FF2B5EF4-FFF2-40B4-BE49-F238E27FC236}">
                  <a16:creationId xmlns:a16="http://schemas.microsoft.com/office/drawing/2014/main" id="{F5EAE810-6783-4998-AD69-BF06B398C6F2}"/>
                </a:ext>
              </a:extLst>
            </p:cNvPr>
            <p:cNvCxnSpPr>
              <a:cxnSpLocks/>
            </p:cNvCxnSpPr>
            <p:nvPr/>
          </p:nvCxnSpPr>
          <p:spPr>
            <a:xfrm flipH="1">
              <a:off x="4492381" y="2459016"/>
              <a:ext cx="643392" cy="549953"/>
            </a:xfrm>
            <a:prstGeom prst="straightConnector1">
              <a:avLst/>
            </a:prstGeom>
            <a:ln w="76200">
              <a:solidFill>
                <a:schemeClr val="accent1"/>
              </a:solidFill>
              <a:tailEnd type="triangle"/>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3585193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additive="base">
                                        <p:cTn id="13" dur="500" fill="hold"/>
                                        <p:tgtEl>
                                          <p:spTgt spid="69"/>
                                        </p:tgtEl>
                                        <p:attrNameLst>
                                          <p:attrName>ppt_x</p:attrName>
                                        </p:attrNameLst>
                                      </p:cBhvr>
                                      <p:tavLst>
                                        <p:tav tm="0">
                                          <p:val>
                                            <p:strVal val="1+#ppt_w/2"/>
                                          </p:val>
                                        </p:tav>
                                        <p:tav tm="100000">
                                          <p:val>
                                            <p:strVal val="#ppt_x"/>
                                          </p:val>
                                        </p:tav>
                                      </p:tavLst>
                                    </p:anim>
                                    <p:anim calcmode="lin" valueType="num">
                                      <p:cBhvr additive="base">
                                        <p:cTn id="14"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9" grpId="0"/>
    </p:bldLst>
  </p:timing>
</p:sld>
</file>

<file path=ppt/theme/theme1.xml><?xml version="1.0" encoding="utf-8"?>
<a:theme xmlns:a="http://schemas.openxmlformats.org/drawingml/2006/main" name="Custom Design">
  <a:themeElements>
    <a:clrScheme name="TRS 1">
      <a:dk1>
        <a:srgbClr val="000000"/>
      </a:dk1>
      <a:lt1>
        <a:srgbClr val="FFFFFF"/>
      </a:lt1>
      <a:dk2>
        <a:srgbClr val="26628D"/>
      </a:dk2>
      <a:lt2>
        <a:srgbClr val="E7E6E6"/>
      </a:lt2>
      <a:accent1>
        <a:srgbClr val="26628D"/>
      </a:accent1>
      <a:accent2>
        <a:srgbClr val="00833C"/>
      </a:accent2>
      <a:accent3>
        <a:srgbClr val="EEC800"/>
      </a:accent3>
      <a:accent4>
        <a:srgbClr val="F47A1F"/>
      </a:accent4>
      <a:accent5>
        <a:srgbClr val="7A003B"/>
      </a:accent5>
      <a:accent6>
        <a:srgbClr val="685D48"/>
      </a:accent6>
      <a:hlink>
        <a:srgbClr val="F27A1F"/>
      </a:hlink>
      <a:folHlink>
        <a:srgbClr val="00833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RS Theme">
    <a:dk1>
      <a:sysClr val="windowText" lastClr="000000"/>
    </a:dk1>
    <a:lt1>
      <a:sysClr val="window" lastClr="FFFFFF"/>
    </a:lt1>
    <a:dk2>
      <a:srgbClr val="27628E"/>
    </a:dk2>
    <a:lt2>
      <a:srgbClr val="E7E6E6"/>
    </a:lt2>
    <a:accent1>
      <a:srgbClr val="27628E"/>
    </a:accent1>
    <a:accent2>
      <a:srgbClr val="36845B"/>
    </a:accent2>
    <a:accent3>
      <a:srgbClr val="696057"/>
    </a:accent3>
    <a:accent4>
      <a:srgbClr val="DBA900"/>
    </a:accent4>
    <a:accent5>
      <a:srgbClr val="692044"/>
    </a:accent5>
    <a:accent6>
      <a:srgbClr val="E75200"/>
    </a:accent6>
    <a:hlink>
      <a:srgbClr val="0563C1"/>
    </a:hlink>
    <a:folHlink>
      <a:srgbClr val="954F72"/>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TRS Theme">
    <a:dk1>
      <a:sysClr val="windowText" lastClr="000000"/>
    </a:dk1>
    <a:lt1>
      <a:sysClr val="window" lastClr="FFFFFF"/>
    </a:lt1>
    <a:dk2>
      <a:srgbClr val="27628E"/>
    </a:dk2>
    <a:lt2>
      <a:srgbClr val="E7E6E6"/>
    </a:lt2>
    <a:accent1>
      <a:srgbClr val="27628E"/>
    </a:accent1>
    <a:accent2>
      <a:srgbClr val="36845B"/>
    </a:accent2>
    <a:accent3>
      <a:srgbClr val="696057"/>
    </a:accent3>
    <a:accent4>
      <a:srgbClr val="DBA900"/>
    </a:accent4>
    <a:accent5>
      <a:srgbClr val="692044"/>
    </a:accent5>
    <a:accent6>
      <a:srgbClr val="E752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TRS Theme">
    <a:dk1>
      <a:sysClr val="windowText" lastClr="000000"/>
    </a:dk1>
    <a:lt1>
      <a:sysClr val="window" lastClr="FFFFFF"/>
    </a:lt1>
    <a:dk2>
      <a:srgbClr val="27628E"/>
    </a:dk2>
    <a:lt2>
      <a:srgbClr val="E7E6E6"/>
    </a:lt2>
    <a:accent1>
      <a:srgbClr val="27628E"/>
    </a:accent1>
    <a:accent2>
      <a:srgbClr val="36845B"/>
    </a:accent2>
    <a:accent3>
      <a:srgbClr val="696057"/>
    </a:accent3>
    <a:accent4>
      <a:srgbClr val="DBA900"/>
    </a:accent4>
    <a:accent5>
      <a:srgbClr val="692044"/>
    </a:accent5>
    <a:accent6>
      <a:srgbClr val="E752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TRS Document" ma:contentTypeID="0x010100B7A052C72D924F02B7C6198B974652540055F48E8858CD2A4CA2AE277776EF72D0" ma:contentTypeVersion="8" ma:contentTypeDescription="Content type for all TRS documents (Policies, Handbook etc.)" ma:contentTypeScope="" ma:versionID="8559fb0d8c7407384ae19072d40c630c">
  <xsd:schema xmlns:xsd="http://www.w3.org/2001/XMLSchema" xmlns:xs="http://www.w3.org/2001/XMLSchema" xmlns:p="http://schemas.microsoft.com/office/2006/metadata/properties" xmlns:ns1="http://schemas.microsoft.com/sharepoint/v3" xmlns:ns2="8a076bde-a3a2-4cad-8ed4-f6a95bc9b502" xmlns:ns3="e53605fc-3e7f-4a20-9679-c0e44c05c8df" targetNamespace="http://schemas.microsoft.com/office/2006/metadata/properties" ma:root="true" ma:fieldsID="40f2608e5751faeb77190381b394217e" ns1:_="" ns2:_="" ns3:_="">
    <xsd:import namespace="http://schemas.microsoft.com/sharepoint/v3"/>
    <xsd:import namespace="8a076bde-a3a2-4cad-8ed4-f6a95bc9b502"/>
    <xsd:import namespace="e53605fc-3e7f-4a20-9679-c0e44c05c8df"/>
    <xsd:element name="properties">
      <xsd:complexType>
        <xsd:sequence>
          <xsd:element name="documentManagement">
            <xsd:complexType>
              <xsd:all>
                <xsd:element ref="ns2:_dlc_DocId" minOccurs="0"/>
                <xsd:element ref="ns2:_dlc_DocIdUrl" minOccurs="0"/>
                <xsd:element ref="ns2:_dlc_DocIdPersistId" minOccurs="0"/>
                <xsd:element ref="ns2:TRSGeneralDate1" minOccurs="0"/>
                <xsd:element ref="ns2:TaxCatchAll" minOccurs="0"/>
                <xsd:element ref="ns2:n28f09058eba4d25920c18a47d993548" minOccurs="0"/>
                <xsd:element ref="ns2:k2c2464eeb9f4dc5989b5762d034f9a2" minOccurs="0"/>
                <xsd:element ref="ns2:b7f557035d154ec09f7dbbd1044aa482" minOccurs="0"/>
                <xsd:element ref="ns3:PersonResponsible" minOccurs="0"/>
                <xsd:element ref="ns2:TRSGeneralCheckbox1" minOccurs="0"/>
                <xsd:element ref="ns2:TRSGeneralSingleLineofText1" minOccurs="0"/>
                <xsd:element ref="ns2:TRSGeneralNumberContent1" minOccurs="0"/>
                <xsd:element ref="ns2:p8d76a189bd84531aabcaa83fae0ab1b" minOccurs="0"/>
                <xsd:element ref="ns2:TaxCatchAllLabel" minOccurs="0"/>
                <xsd:element ref="ns2:TRSGeneralSingleLineofText2" minOccurs="0"/>
                <xsd:element ref="ns1:SeoRobotsNoIndex" minOccurs="0"/>
                <xsd:element ref="ns1:PublishingIsFurlPag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eoRobotsNoIndex" ma:index="27" nillable="true" ma:displayName="Hide from Internet Search Engines" ma:description="Hide from Internet Search Engines is a site column created by the Publishing feature. It is used to indicate to search engine crawlers that a particular page should not be indexed." ma:hidden="true" ma:internalName="Hide_x0020_from_x0020_Internet_x0020_Search_x0020_Engines" ma:readOnly="false">
      <xsd:simpleType>
        <xsd:restriction base="dms:Boolean"/>
      </xsd:simpleType>
    </xsd:element>
    <xsd:element name="PublishingIsFurlPage" ma:index="28" nillable="true" ma:displayName="Hide physical URLs from search" ma:description="If checked, the physical URL of this page will not appear in search results. Friendly URLs assigned to this page will always appear." ma:internalName="Hide_x0020_physical_x0020_URLs_x0020_from_x0020_search"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a076bde-a3a2-4cad-8ed4-f6a95bc9b50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RSGeneralDate1" ma:index="14" nillable="true" ma:displayName="Certification Date" ma:format="DateOnly" ma:internalName="TRSGeneralDate1">
      <xsd:simpleType>
        <xsd:restriction base="dms:DateTime"/>
      </xsd:simpleType>
    </xsd:element>
    <xsd:element name="TaxCatchAll" ma:index="15" nillable="true" ma:displayName="Taxonomy Catch All Column" ma:hidden="true" ma:list="{fdc01d17-8e1c-4bc4-aa00-3125b36ec993}" ma:internalName="TaxCatchAll" ma:showField="CatchAllData" ma:web="8a076bde-a3a2-4cad-8ed4-f6a95bc9b502">
      <xsd:complexType>
        <xsd:complexContent>
          <xsd:extension base="dms:MultiChoiceLookup">
            <xsd:sequence>
              <xsd:element name="Value" type="dms:Lookup" maxOccurs="unbounded" minOccurs="0" nillable="true"/>
            </xsd:sequence>
          </xsd:extension>
        </xsd:complexContent>
      </xsd:complexType>
    </xsd:element>
    <xsd:element name="n28f09058eba4d25920c18a47d993548" ma:index="16" nillable="true" ma:taxonomy="true" ma:internalName="n28f09058eba4d25920c18a47d993548" ma:taxonomyFieldName="TRSAudiences" ma:displayName="Audiences" ma:default="" ma:fieldId="{728f0905-8eba-4d25-920c-18a47d993548}" ma:taxonomyMulti="true" ma:sspId="e349e825-a563-46bc-b51c-c0dd459b4822" ma:termSetId="e4df77c5-3b03-49d0-b27b-ab5843672d94" ma:anchorId="00000000-0000-0000-0000-000000000000" ma:open="false" ma:isKeyword="false">
      <xsd:complexType>
        <xsd:sequence>
          <xsd:element ref="pc:Terms" minOccurs="0" maxOccurs="1"/>
        </xsd:sequence>
      </xsd:complexType>
    </xsd:element>
    <xsd:element name="k2c2464eeb9f4dc5989b5762d034f9a2" ma:index="17" nillable="true" ma:taxonomy="true" ma:internalName="k2c2464eeb9f4dc5989b5762d034f9a2" ma:taxonomyFieldName="TRSSubjects" ma:displayName="Subjects" ma:default="" ma:fieldId="{42c2464e-eb9f-4dc5-989b-5762d034f9a2}" ma:taxonomyMulti="true" ma:sspId="e349e825-a563-46bc-b51c-c0dd459b4822" ma:termSetId="3d098cdf-d656-4512-8f06-bc7e9de9f654" ma:anchorId="00000000-0000-0000-0000-000000000000" ma:open="false" ma:isKeyword="false">
      <xsd:complexType>
        <xsd:sequence>
          <xsd:element ref="pc:Terms" minOccurs="0" maxOccurs="1"/>
        </xsd:sequence>
      </xsd:complexType>
    </xsd:element>
    <xsd:element name="b7f557035d154ec09f7dbbd1044aa482" ma:index="18" nillable="true" ma:taxonomy="true" ma:internalName="b7f557035d154ec09f7dbbd1044aa482" ma:taxonomyFieldName="TRSActions" ma:displayName="Actions" ma:fieldId="{b7f55703-5d15-4ec0-9f7d-bbd1044aa482}" ma:sspId="00000000-0000-0000-0000-000000000000" ma:termSetId="00000000-0000-0000-0000-000000000000" ma:anchorId="00000000-0000-0000-0000-000000000000" ma:open="false" ma:isKeyword="false">
      <xsd:complexType>
        <xsd:sequence>
          <xsd:element ref="pc:Terms" minOccurs="0" maxOccurs="1"/>
        </xsd:sequence>
      </xsd:complexType>
    </xsd:element>
    <xsd:element name="TRSGeneralCheckbox1" ma:index="20" nillable="true" ma:displayName="Open In New Window" ma:default="1" ma:internalName="TRSGeneralCheckbox1">
      <xsd:simpleType>
        <xsd:restriction base="dms:Boolean"/>
      </xsd:simpleType>
    </xsd:element>
    <xsd:element name="TRSGeneralSingleLineofText1" ma:index="21" nillable="true" ma:displayName="Short Description" ma:internalName="TRSGeneralSingleLineofText1">
      <xsd:simpleType>
        <xsd:restriction base="dms:Text">
          <xsd:maxLength value="255"/>
        </xsd:restriction>
      </xsd:simpleType>
    </xsd:element>
    <xsd:element name="TRSGeneralNumberContent1" ma:index="22" nillable="true" ma:displayName="Sort Order" ma:decimals="0" ma:internalName="TRSGeneralNumberContent1" ma:percentage="FALSE">
      <xsd:simpleType>
        <xsd:restriction base="dms:Number"/>
      </xsd:simpleType>
    </xsd:element>
    <xsd:element name="p8d76a189bd84531aabcaa83fae0ab1b" ma:index="23" nillable="true" ma:taxonomy="true" ma:internalName="p8d76a189bd84531aabcaa83fae0ab1b" ma:taxonomyFieldName="TRSGroupID" ma:displayName="GroupID" ma:default="" ma:fieldId="{98d76a18-9bd8-4531-aabc-aa83fae0ab1b}" ma:taxonomyMulti="true" ma:sspId="e349e825-a563-46bc-b51c-c0dd459b4822" ma:termSetId="bbc3e42a-62e6-4b0f-9274-fe90b3b455b9" ma:anchorId="00000000-0000-0000-0000-000000000000" ma:open="false" ma:isKeyword="false">
      <xsd:complexType>
        <xsd:sequence>
          <xsd:element ref="pc:Terms" minOccurs="0" maxOccurs="1"/>
        </xsd:sequence>
      </xsd:complexType>
    </xsd:element>
    <xsd:element name="TaxCatchAllLabel" ma:index="24" nillable="true" ma:displayName="Taxonomy Catch All Column1" ma:hidden="true" ma:list="{fdc01d17-8e1c-4bc4-aa00-3125b36ec993}" ma:internalName="TaxCatchAllLabel" ma:readOnly="true" ma:showField="CatchAllDataLabel" ma:web="8a076bde-a3a2-4cad-8ed4-f6a95bc9b502">
      <xsd:complexType>
        <xsd:complexContent>
          <xsd:extension base="dms:MultiChoiceLookup">
            <xsd:sequence>
              <xsd:element name="Value" type="dms:Lookup" maxOccurs="unbounded" minOccurs="0" nillable="true"/>
            </xsd:sequence>
          </xsd:extension>
        </xsd:complexContent>
      </xsd:complexType>
    </xsd:element>
    <xsd:element name="TRSGeneralSingleLineofText2" ma:index="26" nillable="true" ma:displayName="Document Owner" ma:internalName="TRSGeneralSingleLineofText2">
      <xsd:simpleType>
        <xsd:restriction base="dms:Text">
          <xsd:maxLength value="255"/>
        </xsd:restriction>
      </xsd:simpleType>
    </xsd:element>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53605fc-3e7f-4a20-9679-c0e44c05c8df" elementFormDefault="qualified">
    <xsd:import namespace="http://schemas.microsoft.com/office/2006/documentManagement/types"/>
    <xsd:import namespace="http://schemas.microsoft.com/office/infopath/2007/PartnerControls"/>
    <xsd:element name="PersonResponsible" ma:index="19" nillable="true" ma:displayName="Pillar" ma:format="Dropdown" ma:internalName="PersonResponsible">
      <xsd:simpleType>
        <xsd:restriction base="dms:Choice">
          <xsd:enumeration value="403(b)"/>
          <xsd:enumeration value="About TRS"/>
          <xsd:enumeration value="About TRS-Actuarial Valuation"/>
          <xsd:enumeration value="About TRS-Archive News Release"/>
          <xsd:enumeration value="About TRS-Archive Newsletter"/>
          <xsd:enumeration value="About TRS-Board Agenda"/>
          <xsd:enumeration value="About TRS-Board Book"/>
          <xsd:enumeration value="About TRS-Board Minutes"/>
          <xsd:enumeration value="About TRS-CAFR"/>
          <xsd:enumeration value="About TRS-Ethics"/>
          <xsd:enumeration value="About TRS-Ethics Forms"/>
          <xsd:enumeration value="About TRS-Legislation"/>
          <xsd:enumeration value="About TRS-News Release"/>
          <xsd:enumeration value="About TRS-Procurement"/>
          <xsd:enumeration value="About TRS-Strategic Plan"/>
          <xsd:enumeration value="About TRS-Transcript"/>
          <xsd:enumeration value="About TRS-TRS News"/>
          <xsd:enumeration value="Active Member"/>
          <xsd:enumeration value="Active Member-Form"/>
          <xsd:enumeration value="Careers"/>
          <xsd:enumeration value="Contractor"/>
          <xsd:enumeration value="Contractor-Form"/>
          <xsd:enumeration value="Health Care Benefits-TRS-ActiveCare"/>
          <xsd:enumeration value="Health Care Benefits-TRS-Care"/>
          <xsd:enumeration value="Investment"/>
          <xsd:enumeration value="Pension Benefits"/>
          <xsd:enumeration value="Procurement"/>
          <xsd:enumeration value="Reporting Entity"/>
          <xsd:enumeration value="Reporting Entity-Audit"/>
          <xsd:enumeration value="Reporting Entity-EAG"/>
          <xsd:enumeration value="Reporting Entity-Form"/>
          <xsd:enumeration value="Reporting Entity-GASB"/>
          <xsd:enumeration value="Reporting Entity-Update"/>
          <xsd:enumeration value="Retiree Beneficiary-Form"/>
          <xsd:enumeration value="Whats-New"/>
          <xsd:enumeration value="COVID-19"/>
          <xsd:enumeration value="Employee Resources (Hidden From Search)"/>
          <xsd:enumeration value="Z_Hide From Search"/>
          <xsd:enumeration value="Z_Not Surfac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a076bde-a3a2-4cad-8ed4-f6a95bc9b502">
      <Value>6</Value>
      <Value>669</Value>
      <Value>25</Value>
      <Value>9</Value>
      <Value>15</Value>
    </TaxCatchAll>
    <p8d76a189bd84531aabcaa83fae0ab1b xmlns="8a076bde-a3a2-4cad-8ed4-f6a95bc9b502">
      <Terms xmlns="http://schemas.microsoft.com/office/infopath/2007/PartnerControls">
        <TermInfo xmlns="http://schemas.microsoft.com/office/infopath/2007/PartnerControls">
          <TermName xmlns="http://schemas.microsoft.com/office/infopath/2007/PartnerControls">Health_Benefits_ActiveCare_District_Kit</TermName>
          <TermId xmlns="http://schemas.microsoft.com/office/infopath/2007/PartnerControls">61c12a27-ae10-48bc-b166-6d9c10ca5a57</TermId>
        </TermInfo>
      </Terms>
    </p8d76a189bd84531aabcaa83fae0ab1b>
    <TRSGeneralSingleLineofText2 xmlns="8a076bde-a3a2-4cad-8ed4-f6a95bc9b502" xsi:nil="true"/>
    <b7f557035d154ec09f7dbbd1044aa482 xmlns="8a076bde-a3a2-4cad-8ed4-f6a95bc9b502">
      <Terms xmlns="http://schemas.microsoft.com/office/infopath/2007/PartnerControls"/>
    </b7f557035d154ec09f7dbbd1044aa482>
    <TRSGeneralSingleLineofText1 xmlns="8a076bde-a3a2-4cad-8ed4-f6a95bc9b502" xsi:nil="true"/>
    <PublishingIsFurlPage xmlns="http://schemas.microsoft.com/sharepoint/v3">false</PublishingIsFurlPage>
    <TRSGeneralCheckbox1 xmlns="8a076bde-a3a2-4cad-8ed4-f6a95bc9b502">true</TRSGeneralCheckbox1>
    <PersonResponsible xmlns="e53605fc-3e7f-4a20-9679-c0e44c05c8df">Health Care Benefits-TRS-ActiveCare</PersonResponsible>
    <TRSGeneralNumberContent1 xmlns="8a076bde-a3a2-4cad-8ed4-f6a95bc9b502">20</TRSGeneralNumberContent1>
    <TRSGeneralDate1 xmlns="8a076bde-a3a2-4cad-8ed4-f6a95bc9b502" xsi:nil="true"/>
    <n28f09058eba4d25920c18a47d993548 xmlns="8a076bde-a3a2-4cad-8ed4-f6a95bc9b502">
      <Terms xmlns="http://schemas.microsoft.com/office/infopath/2007/PartnerControls">
        <TermInfo xmlns="http://schemas.microsoft.com/office/infopath/2007/PartnerControls">
          <TermName xmlns="http://schemas.microsoft.com/office/infopath/2007/PartnerControls">Active Member</TermName>
          <TermId xmlns="http://schemas.microsoft.com/office/infopath/2007/PartnerControls">e8d07330-f9bf-4d15-9683-73c72d36a4b3</TermId>
        </TermInfo>
        <TermInfo xmlns="http://schemas.microsoft.com/office/infopath/2007/PartnerControls">
          <TermName xmlns="http://schemas.microsoft.com/office/infopath/2007/PartnerControls">Beneficiary</TermName>
          <TermId xmlns="http://schemas.microsoft.com/office/infopath/2007/PartnerControls">8ae1259c-a3b6-46b1-a370-ed9bd9545b5c</TermId>
        </TermInfo>
      </Terms>
    </n28f09058eba4d25920c18a47d993548>
    <SeoRobotsNoIndex xmlns="http://schemas.microsoft.com/sharepoint/v3" xsi:nil="true"/>
    <k2c2464eeb9f4dc5989b5762d034f9a2 xmlns="8a076bde-a3a2-4cad-8ed4-f6a95bc9b502">
      <Terms xmlns="http://schemas.microsoft.com/office/infopath/2007/PartnerControls">
        <TermInfo xmlns="http://schemas.microsoft.com/office/infopath/2007/PartnerControls">
          <TermName xmlns="http://schemas.microsoft.com/office/infopath/2007/PartnerControls">Healthcare</TermName>
          <TermId xmlns="http://schemas.microsoft.com/office/infopath/2007/PartnerControls">03393b96-e5ae-4b7f-b105-a9996d885c10</TermId>
        </TermInfo>
        <TermInfo xmlns="http://schemas.microsoft.com/office/infopath/2007/PartnerControls">
          <TermName xmlns="http://schemas.microsoft.com/office/infopath/2007/PartnerControls">TRS-ActiveCare</TermName>
          <TermId xmlns="http://schemas.microsoft.com/office/infopath/2007/PartnerControls">6c5778c0-8e3e-4bd7-9595-8e596bfe14b5</TermId>
        </TermInfo>
      </Terms>
    </k2c2464eeb9f4dc5989b5762d034f9a2>
    <_dlc_DocId xmlns="8a076bde-a3a2-4cad-8ed4-f6a95bc9b502">2FYZ7VVNDPDX-721353832-1893</_dlc_DocId>
    <_dlc_DocIdUrl xmlns="8a076bde-a3a2-4cad-8ed4-f6a95bc9b502">
      <Url>https://authoring.trs.texas.gov/_layouts/15/DocIdRedir.aspx?ID=2FYZ7VVNDPDX-721353832-1893</Url>
      <Description>2FYZ7VVNDPDX-721353832-1893</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e349e825-a563-46bc-b51c-c0dd459b4822" ContentTypeId="0x01010019F84FDE1334C741A429AB2DD47A85F604" PreviousValue="true"/>
</file>

<file path=customXml/item6.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Version=15.0.0.0,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Version=15.0.0.0, Culture=neutral, PublicKeyToken=71e9bce111e9429c</Assembly>
    <Class>Microsoft.Office.RecordsManagement.Internal.UpdateExpireDate</Class>
    <Data/>
    <Filter/>
  </Receiver>
</spe:Receivers>
</file>

<file path=customXml/itemProps1.xml><?xml version="1.0" encoding="utf-8"?>
<ds:datastoreItem xmlns:ds="http://schemas.openxmlformats.org/officeDocument/2006/customXml" ds:itemID="{4BDE5BFC-C62C-4A5E-A32D-B5CA5348797A}"/>
</file>

<file path=customXml/itemProps2.xml><?xml version="1.0" encoding="utf-8"?>
<ds:datastoreItem xmlns:ds="http://schemas.openxmlformats.org/officeDocument/2006/customXml" ds:itemID="{179F3730-7B33-4905-BB15-1CA1B4B36347}"/>
</file>

<file path=customXml/itemProps3.xml><?xml version="1.0" encoding="utf-8"?>
<ds:datastoreItem xmlns:ds="http://schemas.openxmlformats.org/officeDocument/2006/customXml" ds:itemID="{AA9652D9-D651-4ECA-BF5E-12D51093A52B}">
  <ds:schemaRefs>
    <ds:schemaRef ds:uri="http://schemas.microsoft.com/sharepoint/v4"/>
    <ds:schemaRef ds:uri="http://purl.org/dc/terms/"/>
    <ds:schemaRef ds:uri="http://schemas.microsoft.com/office/infopath/2007/PartnerControls"/>
    <ds:schemaRef ds:uri="f2082c7b-b2e0-4bdf-8123-d603c5f6f3b7"/>
    <ds:schemaRef ds:uri="http://schemas.microsoft.com/sharepoint/v3"/>
    <ds:schemaRef ds:uri="http://purl.org/dc/elements/1.1/"/>
    <ds:schemaRef ds:uri="http://schemas.microsoft.com/office/2006/documentManagement/types"/>
    <ds:schemaRef ds:uri="http://schemas.microsoft.com/office/2006/metadata/properties"/>
    <ds:schemaRef ds:uri="http://www.w3.org/XML/1998/namespace"/>
    <ds:schemaRef ds:uri="http://purl.org/dc/dcmitype/"/>
    <ds:schemaRef ds:uri="http://schemas.openxmlformats.org/package/2006/metadata/core-properties"/>
    <ds:schemaRef ds:uri="415f6b34-7dcc-40f3-8068-7a6e011f140e"/>
    <ds:schemaRef ds:uri="62270683-529e-4fe6-8072-06737cf1a752"/>
  </ds:schemaRefs>
</ds:datastoreItem>
</file>

<file path=customXml/itemProps4.xml><?xml version="1.0" encoding="utf-8"?>
<ds:datastoreItem xmlns:ds="http://schemas.openxmlformats.org/officeDocument/2006/customXml" ds:itemID="{BE982A17-5733-4ABC-9843-D204F2AFF8A6}">
  <ds:schemaRefs>
    <ds:schemaRef ds:uri="http://schemas.microsoft.com/sharepoint/v3/contenttype/forms"/>
  </ds:schemaRefs>
</ds:datastoreItem>
</file>

<file path=customXml/itemProps5.xml><?xml version="1.0" encoding="utf-8"?>
<ds:datastoreItem xmlns:ds="http://schemas.openxmlformats.org/officeDocument/2006/customXml" ds:itemID="{B398A2C6-8DE7-4DF3-9B09-9A665F93C593}">
  <ds:schemaRefs>
    <ds:schemaRef ds:uri="Microsoft.SharePoint.Taxonomy.ContentTypeSync"/>
  </ds:schemaRefs>
</ds:datastoreItem>
</file>

<file path=customXml/itemProps6.xml><?xml version="1.0" encoding="utf-8"?>
<ds:datastoreItem xmlns:ds="http://schemas.openxmlformats.org/officeDocument/2006/customXml" ds:itemID="{47C8987A-85AA-48FF-816F-8A6D5D7F4C3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19756</TotalTime>
  <Words>4508</Words>
  <Application>Microsoft Office PowerPoint</Application>
  <PresentationFormat>Widescreen</PresentationFormat>
  <Paragraphs>402</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Arial Narrow</vt:lpstr>
      <vt:lpstr>Calibri</vt:lpstr>
      <vt:lpstr>Courier New</vt:lpstr>
      <vt:lpstr>Custom Design</vt:lpstr>
      <vt:lpstr>TRS-ActiveCare  District Leader Toolkit</vt:lpstr>
      <vt:lpstr>PowerPoint Presentation</vt:lpstr>
      <vt:lpstr>Who TRS-ActiveCare Serves</vt:lpstr>
      <vt:lpstr>What Does TRS Do?</vt:lpstr>
      <vt:lpstr>The Value of TRS-ActiveCare</vt:lpstr>
      <vt:lpstr>Health Care Costs Are Rising</vt:lpstr>
      <vt:lpstr>TRS Has Unique Negotiating Power</vt:lpstr>
      <vt:lpstr>TRS Keeps Administrative Costs Low</vt:lpstr>
      <vt:lpstr>Reduce Risk and Cost to Districts</vt:lpstr>
      <vt:lpstr>Volatility Can Be Significant</vt:lpstr>
      <vt:lpstr>How TRS-ActiveCare Compares</vt:lpstr>
      <vt:lpstr>Education: Contribution Comparison</vt:lpstr>
      <vt:lpstr>Large Employers: Contribution Comparison</vt:lpstr>
      <vt:lpstr>PowerPoint Presentation</vt:lpstr>
      <vt:lpstr>Affordability and Funding</vt:lpstr>
      <vt:lpstr>The Challenge of Affordability</vt:lpstr>
      <vt:lpstr>How Is TRS-ActiveCare Funded?</vt:lpstr>
      <vt:lpstr>TRS and ERS Are Funded Differently</vt:lpstr>
      <vt:lpstr>Employees Pay Majority of Health Expenses</vt:lpstr>
      <vt:lpstr>Employee Contributions Vary by District</vt:lpstr>
      <vt:lpstr>37 Districts Moved to $0</vt:lpstr>
      <vt:lpstr>Ways to Enhance  TRS-ActiveCare</vt:lpstr>
      <vt:lpstr>Enhancing TRS Value</vt:lpstr>
      <vt:lpstr>Announcing New Medical Plan Administrator</vt:lpstr>
      <vt:lpstr>Recent District Engagement Efforts</vt:lpstr>
      <vt:lpstr>Example of Premium Tiers</vt:lpstr>
      <vt:lpstr>Plan Design and Network Strategies</vt:lpstr>
      <vt:lpstr>PowerPoint Presentation</vt:lpstr>
      <vt:lpstr>Legislative Update</vt:lpstr>
      <vt:lpstr>Key Legislation</vt:lpstr>
    </vt:vector>
  </TitlesOfParts>
  <Company>TRS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TRS-ActiveCare District Leader Toolkit</dc:title>
  <dc:creator>Herron, Dan</dc:creator>
  <cp:lastModifiedBy>Lau, Lynn</cp:lastModifiedBy>
  <cp:revision>452</cp:revision>
  <cp:lastPrinted>2019-12-12T21:33:00Z</cp:lastPrinted>
  <dcterms:created xsi:type="dcterms:W3CDTF">2017-03-16T19:14:29Z</dcterms:created>
  <dcterms:modified xsi:type="dcterms:W3CDTF">2020-03-13T15:42:33Z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RSAudiences">
    <vt:lpwstr>6;#Active Member|e8d07330-f9bf-4d15-9683-73c72d36a4b3;#9;#Beneficiary|8ae1259c-a3b6-46b1-a370-ed9bd9545b5c</vt:lpwstr>
  </property>
  <property fmtid="{D5CDD505-2E9C-101B-9397-08002B2CF9AE}" pid="3" name="ContentTypeId">
    <vt:lpwstr>0x010100B7A052C72D924F02B7C6198B974652540055F48E8858CD2A4CA2AE277776EF72D0</vt:lpwstr>
  </property>
  <property fmtid="{D5CDD505-2E9C-101B-9397-08002B2CF9AE}" pid="4" name="TRSSubjects">
    <vt:lpwstr>15;#Healthcare|03393b96-e5ae-4b7f-b105-a9996d885c10;#25;#TRS-ActiveCare|6c5778c0-8e3e-4bd7-9595-8e596bfe14b5</vt:lpwstr>
  </property>
  <property fmtid="{D5CDD505-2E9C-101B-9397-08002B2CF9AE}" pid="5" name="TRSActions">
    <vt:lpwstr/>
  </property>
  <property fmtid="{D5CDD505-2E9C-101B-9397-08002B2CF9AE}" pid="6" name="_dlc_DocIdItemGuid">
    <vt:lpwstr>1387f0e7-9bb9-4a03-988d-a1cab29869a3</vt:lpwstr>
  </property>
  <property fmtid="{D5CDD505-2E9C-101B-9397-08002B2CF9AE}" pid="7" name="_dlc_policyId">
    <vt:lpwstr>0x01010019F84FDE1334C741A429AB2DD47A85F604|1072916567</vt:lpwstr>
  </property>
  <property fmtid="{D5CDD505-2E9C-101B-9397-08002B2CF9AE}" pid="8" name="GeneralSubject">
    <vt:lpwstr>11;#Executive Reporting|7310676b-5703-4384-9c92-4a2fbcd9b6db</vt:lpwstr>
  </property>
  <property fmtid="{D5CDD505-2E9C-101B-9397-08002B2CF9AE}" pid="9" name="ItemRetentionFormula">
    <vt:lpwstr>&lt;formula id="Microsoft.Office.RecordsManagement.PolicyFeatures.Expiration.Formula.BuiltIn"&gt;&lt;number&gt;3&lt;/number&gt;&lt;property&gt;Modified&lt;/property&gt;&lt;propertyId&gt;28cf69c5-fa48-462a-b5cd-27b6f9d2bd5f&lt;/propertyId&gt;&lt;period&gt;months&lt;/period&gt;&lt;/formula&gt;</vt:lpwstr>
  </property>
  <property fmtid="{D5CDD505-2E9C-101B-9397-08002B2CF9AE}" pid="10" name="Function">
    <vt:lpwstr>34;#Healthcare Benefit Communications|84c2687a-fc2e-4abd-8f56-9a53333788a9</vt:lpwstr>
  </property>
  <property fmtid="{D5CDD505-2E9C-101B-9397-08002B2CF9AE}" pid="11" name="Division">
    <vt:lpwstr>2;#Health and Insurance Benefits|c8247fea-2127-4359-bc1f-5300982bac32</vt:lpwstr>
  </property>
  <property fmtid="{D5CDD505-2E9C-101B-9397-08002B2CF9AE}" pid="12" name="TRSGroupID">
    <vt:lpwstr>669;#Health_Benefits_ActiveCare_District_Kit|61c12a27-ae10-48bc-b166-6d9c10ca5a57</vt:lpwstr>
  </property>
</Properties>
</file>