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37"/>
  </p:notesMasterIdLst>
  <p:sldIdLst>
    <p:sldId id="256" r:id="rId8"/>
    <p:sldId id="279" r:id="rId9"/>
    <p:sldId id="257" r:id="rId10"/>
    <p:sldId id="262" r:id="rId11"/>
    <p:sldId id="258" r:id="rId12"/>
    <p:sldId id="285" r:id="rId13"/>
    <p:sldId id="280" r:id="rId14"/>
    <p:sldId id="283" r:id="rId15"/>
    <p:sldId id="284" r:id="rId16"/>
    <p:sldId id="259" r:id="rId17"/>
    <p:sldId id="260" r:id="rId18"/>
    <p:sldId id="282" r:id="rId19"/>
    <p:sldId id="276" r:id="rId20"/>
    <p:sldId id="261" r:id="rId21"/>
    <p:sldId id="272" r:id="rId22"/>
    <p:sldId id="273" r:id="rId23"/>
    <p:sldId id="274" r:id="rId24"/>
    <p:sldId id="275" r:id="rId25"/>
    <p:sldId id="277" r:id="rId26"/>
    <p:sldId id="263" r:id="rId27"/>
    <p:sldId id="264" r:id="rId28"/>
    <p:sldId id="265" r:id="rId29"/>
    <p:sldId id="266" r:id="rId30"/>
    <p:sldId id="267" r:id="rId31"/>
    <p:sldId id="268" r:id="rId32"/>
    <p:sldId id="269" r:id="rId33"/>
    <p:sldId id="270" r:id="rId34"/>
    <p:sldId id="271" r:id="rId35"/>
    <p:sldId id="27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arson, Barbie" initials="PB" lastIdx="3" clrIdx="0">
    <p:extLst>
      <p:ext uri="{19B8F6BF-5375-455C-9EA6-DF929625EA0E}">
        <p15:presenceInfo xmlns:p15="http://schemas.microsoft.com/office/powerpoint/2012/main" userId="S-1-5-21-30542332-1949975913-965413785-1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62906" autoAdjust="0"/>
  </p:normalViewPr>
  <p:slideViewPr>
    <p:cSldViewPr snapToGrid="0">
      <p:cViewPr varScale="1">
        <p:scale>
          <a:sx n="56" d="100"/>
          <a:sy n="56" d="100"/>
        </p:scale>
        <p:origin x="12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40" Type="http://schemas.openxmlformats.org/officeDocument/2006/relationships/viewProps" Target="viewProps.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21DCD-9B14-487F-8B09-9BFE54D625ED}" type="datetimeFigureOut">
              <a:rPr lang="en-US" smtClean="0"/>
              <a:t>9/4/2019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71A87-B48F-438B-9082-6937734EB5DD}" type="slidenum">
              <a:rPr lang="en-US" smtClean="0"/>
              <a:t>‹#›</a:t>
            </a:fld>
            <a:endParaRPr lang="en-US"/>
          </a:p>
        </p:txBody>
      </p:sp>
    </p:spTree>
    <p:extLst>
      <p:ext uri="{BB962C8B-B14F-4D97-AF65-F5344CB8AC3E}">
        <p14:creationId xmlns:p14="http://schemas.microsoft.com/office/powerpoint/2010/main" val="1693071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Public Education Employer Contribution(formerly RE Payment for Non-OASDI Members)  ---due</a:t>
            </a:r>
            <a:r>
              <a:rPr lang="en-US" baseline="0" dirty="0"/>
              <a:t> </a:t>
            </a:r>
            <a:r>
              <a:rPr lang="en-US" dirty="0"/>
              <a:t>regardless of whether the RE pays Social Security on that person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view the video and power point on the TRS website for more information</a:t>
            </a:r>
            <a:r>
              <a:rPr lang="en-US" baseline="0" dirty="0"/>
              <a:t> on the requirement for charter schools to pay the state contribution on salary amounts paid above the state minimum salary set by TEA. </a:t>
            </a:r>
            <a:endParaRPr lang="en-US" dirty="0"/>
          </a:p>
          <a:p>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3</a:t>
            </a:fld>
            <a:endParaRPr lang="en-US"/>
          </a:p>
        </p:txBody>
      </p:sp>
    </p:spTree>
    <p:extLst>
      <p:ext uri="{BB962C8B-B14F-4D97-AF65-F5344CB8AC3E}">
        <p14:creationId xmlns:p14="http://schemas.microsoft.com/office/powerpoint/2010/main" val="1043088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Salary step schedule information is made available to assist REs with calculating the Statutory Minimum contribution. TEA periodically updates the minimum salary schedule. If the salary schedule has been updated by the Commissioner of Education, it is the RE’s responsibility to pay the state contribution on amounts paid to the employee in excess of the current state minimum salary schedule.</a:t>
            </a:r>
          </a:p>
          <a:p>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24</a:t>
            </a:fld>
            <a:endParaRPr lang="en-US" dirty="0"/>
          </a:p>
        </p:txBody>
      </p:sp>
    </p:spTree>
    <p:extLst>
      <p:ext uri="{BB962C8B-B14F-4D97-AF65-F5344CB8AC3E}">
        <p14:creationId xmlns:p14="http://schemas.microsoft.com/office/powerpoint/2010/main" val="177948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26</a:t>
            </a:fld>
            <a:endParaRPr lang="en-US" dirty="0"/>
          </a:p>
        </p:txBody>
      </p:sp>
    </p:spTree>
    <p:extLst>
      <p:ext uri="{BB962C8B-B14F-4D97-AF65-F5344CB8AC3E}">
        <p14:creationId xmlns:p14="http://schemas.microsoft.com/office/powerpoint/2010/main" val="1182995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Examples of wholly separate positions include, but are not limited to: driving a school bus, maintenance work, custodial work, teaching summer school. </a:t>
            </a:r>
          </a:p>
          <a:p>
            <a:endParaRPr lang="en-US" dirty="0">
              <a:solidFill>
                <a:srgbClr val="000000"/>
              </a:solidFill>
            </a:endParaRPr>
          </a:p>
          <a:p>
            <a:r>
              <a:rPr lang="en-US" dirty="0"/>
              <a:t>If an employee, who is employed in a position subject Statutory Minimum, also has a wholly separate position. The entity must two separate ED 40 records and two RP 20 records (one for each position). </a:t>
            </a:r>
          </a:p>
          <a:p>
            <a:endParaRPr lang="en-US" dirty="0"/>
          </a:p>
          <a:p>
            <a:endParaRPr lang="en-US" dirty="0"/>
          </a:p>
          <a:p>
            <a:r>
              <a:rPr lang="en-US" dirty="0"/>
              <a:t>Examples:</a:t>
            </a:r>
          </a:p>
          <a:p>
            <a:r>
              <a:rPr lang="en-US" dirty="0"/>
              <a:t>1-A teacher also drives a bus route</a:t>
            </a:r>
            <a:r>
              <a:rPr lang="en-US" baseline="0" dirty="0"/>
              <a:t> after school. This is not related to the primary job, so it is considered wholly separate.</a:t>
            </a:r>
          </a:p>
          <a:p>
            <a:endParaRPr lang="en-US" baseline="0" dirty="0"/>
          </a:p>
          <a:p>
            <a:r>
              <a:rPr lang="en-US" baseline="0" dirty="0"/>
              <a:t>2. A coach is required to drive the bus to and from games.  Since this is part of the requirement for the primary job, it is not considered wholly separate. </a:t>
            </a:r>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27</a:t>
            </a:fld>
            <a:endParaRPr lang="en-US" dirty="0"/>
          </a:p>
        </p:txBody>
      </p:sp>
    </p:spTree>
    <p:extLst>
      <p:ext uri="{BB962C8B-B14F-4D97-AF65-F5344CB8AC3E}">
        <p14:creationId xmlns:p14="http://schemas.microsoft.com/office/powerpoint/2010/main" val="2652667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Are the additional duties required of the person because the person has a job that is subject</a:t>
            </a:r>
          </a:p>
          <a:p>
            <a:pPr lvl="1"/>
            <a:r>
              <a:rPr lang="en-US" dirty="0"/>
              <a:t>to the State Minimum Salary Schedule?</a:t>
            </a:r>
          </a:p>
          <a:p>
            <a:pPr lvl="1"/>
            <a:endParaRPr lang="en-US" dirty="0"/>
          </a:p>
          <a:p>
            <a:pPr lvl="1"/>
            <a:r>
              <a:rPr lang="en-US" dirty="0"/>
              <a:t>Are the additional duties contained in the same written contract or oral agreement or in an amendment to that contract or agreement by which the person was originally employed in a job that is subject to the State Minimum Salary Schedule?</a:t>
            </a:r>
          </a:p>
          <a:p>
            <a:pPr lvl="1"/>
            <a:endParaRPr lang="en-US" dirty="0"/>
          </a:p>
          <a:p>
            <a:pPr lvl="1"/>
            <a:r>
              <a:rPr lang="en-US" dirty="0"/>
              <a:t>Are the additional duties customarily or exclusively assigned to or performed by a person having a job that is subject to the State Minimum Salary Schedule?</a:t>
            </a:r>
          </a:p>
          <a:p>
            <a:pPr lvl="1"/>
            <a:endParaRPr lang="en-US" dirty="0"/>
          </a:p>
          <a:p>
            <a:pPr lvl="1"/>
            <a:r>
              <a:rPr lang="en-US" dirty="0"/>
              <a:t>Are the additional duties so closely related to the job held by the person subject to the State Minimum Salary Schedule that it is unreasonable to think of them as standing alone as a separate job independent of the primary job?</a:t>
            </a:r>
          </a:p>
          <a:p>
            <a:pPr lvl="1"/>
            <a:endParaRPr lang="en-US" dirty="0"/>
          </a:p>
          <a:p>
            <a:pPr lvl="1"/>
            <a:r>
              <a:rPr lang="en-US" dirty="0"/>
              <a:t>Are the additional duties an integral part of a primary job subject to the State Minimum Salary Schedule?</a:t>
            </a:r>
          </a:p>
          <a:p>
            <a:pPr lvl="1"/>
            <a:endParaRPr lang="en-US" dirty="0"/>
          </a:p>
          <a:p>
            <a:pPr lvl="1"/>
            <a:r>
              <a:rPr lang="en-US" dirty="0"/>
              <a:t>Are the additional duties conditioned upon the person having a job subject to the State Minimum Salary Schedule?</a:t>
            </a:r>
          </a:p>
          <a:p>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28</a:t>
            </a:fld>
            <a:endParaRPr lang="en-US" dirty="0"/>
          </a:p>
        </p:txBody>
      </p:sp>
    </p:spTree>
    <p:extLst>
      <p:ext uri="{BB962C8B-B14F-4D97-AF65-F5344CB8AC3E}">
        <p14:creationId xmlns:p14="http://schemas.microsoft.com/office/powerpoint/2010/main" val="812869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chart illustrates all of the contribution rate increases mandated by the Texas Legislature in the 2019 session. </a:t>
            </a:r>
          </a:p>
          <a:p>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4</a:t>
            </a:fld>
            <a:endParaRPr lang="en-US" dirty="0"/>
          </a:p>
        </p:txBody>
      </p:sp>
    </p:spTree>
    <p:extLst>
      <p:ext uri="{BB962C8B-B14F-4D97-AF65-F5344CB8AC3E}">
        <p14:creationId xmlns:p14="http://schemas.microsoft.com/office/powerpoint/2010/main" val="265222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employee does not perform work at the RE who pays, the RP20 will list compensation and contributions only, but a Zero Days Reason Code of A-Accrued Pay, Not Terminated</a:t>
            </a:r>
          </a:p>
          <a:p>
            <a:endParaRPr lang="en-US" dirty="0"/>
          </a:p>
          <a:p>
            <a:r>
              <a:rPr lang="en-US" dirty="0"/>
              <a:t>If employee receives no pay from the RE where work is performed, the RP20 will have days and hours only, but no compensation or contributions</a:t>
            </a:r>
          </a:p>
          <a:p>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9</a:t>
            </a:fld>
            <a:endParaRPr lang="en-US"/>
          </a:p>
        </p:txBody>
      </p:sp>
    </p:spTree>
    <p:extLst>
      <p:ext uri="{BB962C8B-B14F-4D97-AF65-F5344CB8AC3E}">
        <p14:creationId xmlns:p14="http://schemas.microsoft.com/office/powerpoint/2010/main" val="8587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	Membership eligibility rules must be applied when an employee moves from true substitute to vacancy.</a:t>
            </a:r>
          </a:p>
          <a:p>
            <a:pPr lvl="1"/>
            <a:endParaRPr lang="en-US" dirty="0"/>
          </a:p>
          <a:p>
            <a:pPr lvl="1"/>
            <a:r>
              <a:rPr lang="en-US" dirty="0"/>
              <a:t>	Reevaluation must be done </a:t>
            </a:r>
            <a:r>
              <a:rPr lang="en-US" i="1" dirty="0"/>
              <a:t>each time</a:t>
            </a:r>
            <a:r>
              <a:rPr lang="en-US" dirty="0"/>
              <a:t> an employee moves from substituting to working in a vacancy.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TRS Audit</a:t>
            </a:r>
            <a:r>
              <a:rPr lang="en-US" baseline="0" dirty="0"/>
              <a:t> is </a:t>
            </a:r>
            <a:r>
              <a:rPr lang="en-US" dirty="0"/>
              <a:t>checking to see if retiree has exceeded 20 days in a single vacancy.</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10</a:t>
            </a:fld>
            <a:endParaRPr lang="en-US"/>
          </a:p>
        </p:txBody>
      </p:sp>
    </p:spTree>
    <p:extLst>
      <p:ext uri="{BB962C8B-B14F-4D97-AF65-F5344CB8AC3E}">
        <p14:creationId xmlns:p14="http://schemas.microsoft.com/office/powerpoint/2010/main" val="825583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retiree who was subbing in a vacancy and has met 20 days—if this happens mid-month, the Employment Type for that month is C-Combined substitute and Less than Half Time</a:t>
            </a:r>
          </a:p>
          <a:p>
            <a:endParaRPr lang="en-US" dirty="0"/>
          </a:p>
          <a:p>
            <a:r>
              <a:rPr lang="en-US" dirty="0"/>
              <a:t>If employment type changes from one month to the next, must end the first position before the new one can be reported. </a:t>
            </a:r>
          </a:p>
          <a:p>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11</a:t>
            </a:fld>
            <a:endParaRPr lang="en-US"/>
          </a:p>
        </p:txBody>
      </p:sp>
    </p:spTree>
    <p:extLst>
      <p:ext uri="{BB962C8B-B14F-4D97-AF65-F5344CB8AC3E}">
        <p14:creationId xmlns:p14="http://schemas.microsoft.com/office/powerpoint/2010/main" val="281572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final change enacted through the 2019 legislative session applies to the contribution formerly known as the RE Payment for Non-OASI members. It will now be called the Public Education Employer Contribution, or EC for short.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Up until now, this contribution was due from employers who do not pay Social Security on TRS members.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of 9/1/19, all non-higher education REs are required to pay this contribution on all TRS eligible employees, regardless of whether the employer pays Social Security or not. The EC contribution is not capped at the state minimum salary amount for charter schools. Charter schools are required to pay the EC contribution on 100% of TRS eligible salary.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Until the name of this contribution on the TEXNET menu is updated, please remit any amounts due for the Public Education Employer Contribution under the RE Payment for Non-OASDI</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contribution type. </a:t>
            </a:r>
          </a:p>
          <a:p>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20</a:t>
            </a:fld>
            <a:endParaRPr lang="en-US" dirty="0"/>
          </a:p>
        </p:txBody>
      </p:sp>
    </p:spTree>
    <p:extLst>
      <p:ext uri="{BB962C8B-B14F-4D97-AF65-F5344CB8AC3E}">
        <p14:creationId xmlns:p14="http://schemas.microsoft.com/office/powerpoint/2010/main" val="647002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Statutory</a:t>
            </a:r>
            <a:r>
              <a:rPr lang="en-US" baseline="0" dirty="0"/>
              <a:t> Minimum Contribution applies to:</a:t>
            </a:r>
          </a:p>
          <a:p>
            <a:pPr lvl="1"/>
            <a:endParaRPr lang="en-US" dirty="0"/>
          </a:p>
          <a:p>
            <a:pPr lvl="1"/>
            <a:r>
              <a:rPr lang="en-US" dirty="0"/>
              <a:t>Members employed as teachers, full-time librarians, full-time counselors or full-time nurses. </a:t>
            </a:r>
          </a:p>
          <a:p>
            <a:pPr lvl="1"/>
            <a:endParaRPr lang="en-US" dirty="0"/>
          </a:p>
          <a:p>
            <a:pPr lvl="1"/>
            <a:r>
              <a:rPr lang="en-US" dirty="0"/>
              <a:t>Members who would have been entitled to the state minimum salary under former Section 16.056 of the Texas Education Code, as that section existed on January 1, 1995. Entity’s responsibility to classify and apply consistently based on the </a:t>
            </a:r>
            <a:r>
              <a:rPr lang="en-US" u="sng" dirty="0"/>
              <a:t>position</a:t>
            </a:r>
            <a:r>
              <a:rPr lang="en-US" dirty="0"/>
              <a:t>, not person. </a:t>
            </a:r>
          </a:p>
          <a:p>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21</a:t>
            </a:fld>
            <a:endParaRPr lang="en-US"/>
          </a:p>
        </p:txBody>
      </p:sp>
    </p:spTree>
    <p:extLst>
      <p:ext uri="{BB962C8B-B14F-4D97-AF65-F5344CB8AC3E}">
        <p14:creationId xmlns:p14="http://schemas.microsoft.com/office/powerpoint/2010/main" val="426178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table on this slide lists the positions that were subject to a minimum salary under Texas Education Code 16.056 as that section existed on January 1, 1995. This section of the education code has since been repealed, but the requirement to treat these positions as if they had a minimum salary is still in effect in solely in regards to Statutory Minimum contributions due form charter schools and ISDs.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of the positions on this table are fairly standardized. There are other categories that are up to the discretion of the employer.  TRS is not able to offer guidance on determining which positons are subject to statutory minimum contributions per section 16.056. It is the entity’s responsibility to classify which positions fall within this table.  Once the entity determines the criteria used to classify positions, they must apply the criteria consistently, regardless of who fills the position.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Classification is based on the duties required in a position, not the person filling a position. </a:t>
            </a:r>
          </a:p>
          <a:p>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22</a:t>
            </a:fld>
            <a:endParaRPr lang="en-US"/>
          </a:p>
        </p:txBody>
      </p:sp>
    </p:spTree>
    <p:extLst>
      <p:ext uri="{BB962C8B-B14F-4D97-AF65-F5344CB8AC3E}">
        <p14:creationId xmlns:p14="http://schemas.microsoft.com/office/powerpoint/2010/main" val="26921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statutory minimum contribution is calculated on TRS eligible compensation paid above the state minimum salary that would apply to that employee. The types of compensation that should be included in the calculation are: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work performed as a teacher, counselor, librarian or nurse, including any additional duties required of that positon.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work performed in a positon covered under former section 16.056 of the education code (as discussed on the previous slide), plus any additional duties as required.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 duties that an employee takes on that are not related to their regular position are considered ‘wholly separate’ and are not subject to statutory minimum contributions. </a:t>
            </a:r>
          </a:p>
          <a:p>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23</a:t>
            </a:fld>
            <a:endParaRPr lang="en-US" dirty="0"/>
          </a:p>
        </p:txBody>
      </p:sp>
    </p:spTree>
    <p:extLst>
      <p:ext uri="{BB962C8B-B14F-4D97-AF65-F5344CB8AC3E}">
        <p14:creationId xmlns:p14="http://schemas.microsoft.com/office/powerpoint/2010/main" val="3802035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8D68244-8BB8-4F8D-9101-567A847ACA65}" type="datetime1">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A47E5-AC31-4FC6-97AC-BCE072676834}" type="slidenum">
              <a:rPr lang="en-US" smtClean="0"/>
              <a:t>‹#›</a:t>
            </a:fld>
            <a:endParaRPr lang="en-US"/>
          </a:p>
        </p:txBody>
      </p:sp>
    </p:spTree>
    <p:extLst>
      <p:ext uri="{BB962C8B-B14F-4D97-AF65-F5344CB8AC3E}">
        <p14:creationId xmlns:p14="http://schemas.microsoft.com/office/powerpoint/2010/main" val="143112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0636F3-B3DB-4EA4-B570-DED5130425F5}" type="datetime1">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A47E5-AC31-4FC6-97AC-BCE072676834}" type="slidenum">
              <a:rPr lang="en-US" smtClean="0"/>
              <a:t>‹#›</a:t>
            </a:fld>
            <a:endParaRPr lang="en-US"/>
          </a:p>
        </p:txBody>
      </p:sp>
    </p:spTree>
    <p:extLst>
      <p:ext uri="{BB962C8B-B14F-4D97-AF65-F5344CB8AC3E}">
        <p14:creationId xmlns:p14="http://schemas.microsoft.com/office/powerpoint/2010/main" val="294218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DDFBB9-0CF8-4872-BCF0-3A95E02D15A4}" type="datetime1">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A47E5-AC31-4FC6-97AC-BCE072676834}" type="slidenum">
              <a:rPr lang="en-US" smtClean="0"/>
              <a:t>‹#›</a:t>
            </a:fld>
            <a:endParaRPr lang="en-US"/>
          </a:p>
        </p:txBody>
      </p:sp>
    </p:spTree>
    <p:extLst>
      <p:ext uri="{BB962C8B-B14F-4D97-AF65-F5344CB8AC3E}">
        <p14:creationId xmlns:p14="http://schemas.microsoft.com/office/powerpoint/2010/main" val="1498463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2E9AF0-05D0-4F8B-9F70-5B0C95360E3D}" type="datetime1">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A47E5-AC31-4FC6-97AC-BCE072676834}" type="slidenum">
              <a:rPr lang="en-US" smtClean="0"/>
              <a:t>‹#›</a:t>
            </a:fld>
            <a:endParaRPr lang="en-US"/>
          </a:p>
        </p:txBody>
      </p:sp>
    </p:spTree>
    <p:extLst>
      <p:ext uri="{BB962C8B-B14F-4D97-AF65-F5344CB8AC3E}">
        <p14:creationId xmlns:p14="http://schemas.microsoft.com/office/powerpoint/2010/main" val="322033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5ED70-7DFE-47CB-893F-DD5388058CA8}" type="datetime1">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A47E5-AC31-4FC6-97AC-BCE072676834}" type="slidenum">
              <a:rPr lang="en-US" smtClean="0"/>
              <a:t>‹#›</a:t>
            </a:fld>
            <a:endParaRPr lang="en-US"/>
          </a:p>
        </p:txBody>
      </p:sp>
    </p:spTree>
    <p:extLst>
      <p:ext uri="{BB962C8B-B14F-4D97-AF65-F5344CB8AC3E}">
        <p14:creationId xmlns:p14="http://schemas.microsoft.com/office/powerpoint/2010/main" val="213850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B7F5F9-CFF1-4793-985B-CCB1E3A193D1}" type="datetime1">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A47E5-AC31-4FC6-97AC-BCE072676834}" type="slidenum">
              <a:rPr lang="en-US" smtClean="0"/>
              <a:t>‹#›</a:t>
            </a:fld>
            <a:endParaRPr lang="en-US"/>
          </a:p>
        </p:txBody>
      </p:sp>
    </p:spTree>
    <p:extLst>
      <p:ext uri="{BB962C8B-B14F-4D97-AF65-F5344CB8AC3E}">
        <p14:creationId xmlns:p14="http://schemas.microsoft.com/office/powerpoint/2010/main" val="94989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99497A-A74B-4196-AA01-80044CDC2442}" type="datetime1">
              <a:rPr lang="en-US" smtClean="0"/>
              <a:t>9/4/2019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EA47E5-AC31-4FC6-97AC-BCE072676834}" type="slidenum">
              <a:rPr lang="en-US" smtClean="0"/>
              <a:t>‹#›</a:t>
            </a:fld>
            <a:endParaRPr lang="en-US"/>
          </a:p>
        </p:txBody>
      </p:sp>
    </p:spTree>
    <p:extLst>
      <p:ext uri="{BB962C8B-B14F-4D97-AF65-F5344CB8AC3E}">
        <p14:creationId xmlns:p14="http://schemas.microsoft.com/office/powerpoint/2010/main" val="377352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5DA23B-FFFB-4C61-BF03-F160FE0B3525}" type="datetime1">
              <a:rPr lang="en-US" smtClean="0"/>
              <a:t>9/4/2019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EA47E5-AC31-4FC6-97AC-BCE072676834}" type="slidenum">
              <a:rPr lang="en-US" smtClean="0"/>
              <a:t>‹#›</a:t>
            </a:fld>
            <a:endParaRPr lang="en-US"/>
          </a:p>
        </p:txBody>
      </p:sp>
    </p:spTree>
    <p:extLst>
      <p:ext uri="{BB962C8B-B14F-4D97-AF65-F5344CB8AC3E}">
        <p14:creationId xmlns:p14="http://schemas.microsoft.com/office/powerpoint/2010/main" val="293775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40472-D18E-4CE2-8E0C-104261238207}" type="datetime1">
              <a:rPr lang="en-US" smtClean="0"/>
              <a:t>9/4/2019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EA47E5-AC31-4FC6-97AC-BCE072676834}" type="slidenum">
              <a:rPr lang="en-US" smtClean="0"/>
              <a:t>‹#›</a:t>
            </a:fld>
            <a:endParaRPr lang="en-US"/>
          </a:p>
        </p:txBody>
      </p:sp>
    </p:spTree>
    <p:extLst>
      <p:ext uri="{BB962C8B-B14F-4D97-AF65-F5344CB8AC3E}">
        <p14:creationId xmlns:p14="http://schemas.microsoft.com/office/powerpoint/2010/main" val="307844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E0995D-4F37-4D45-8EFA-273B821F9A90}" type="datetime1">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A47E5-AC31-4FC6-97AC-BCE072676834}" type="slidenum">
              <a:rPr lang="en-US" smtClean="0"/>
              <a:t>‹#›</a:t>
            </a:fld>
            <a:endParaRPr lang="en-US"/>
          </a:p>
        </p:txBody>
      </p:sp>
    </p:spTree>
    <p:extLst>
      <p:ext uri="{BB962C8B-B14F-4D97-AF65-F5344CB8AC3E}">
        <p14:creationId xmlns:p14="http://schemas.microsoft.com/office/powerpoint/2010/main" val="3454196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D34CCB-F6AC-473F-90A8-A9052EC26430}" type="datetime1">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A47E5-AC31-4FC6-97AC-BCE072676834}" type="slidenum">
              <a:rPr lang="en-US" smtClean="0"/>
              <a:t>‹#›</a:t>
            </a:fld>
            <a:endParaRPr lang="en-US"/>
          </a:p>
        </p:txBody>
      </p:sp>
    </p:spTree>
    <p:extLst>
      <p:ext uri="{BB962C8B-B14F-4D97-AF65-F5344CB8AC3E}">
        <p14:creationId xmlns:p14="http://schemas.microsoft.com/office/powerpoint/2010/main" val="217028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1EA77-2188-4D7C-89E1-8E864CBD118C}" type="datetime1">
              <a:rPr lang="en-US" smtClean="0"/>
              <a:t>9/4/2019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A47E5-AC31-4FC6-97AC-BCE072676834}" type="slidenum">
              <a:rPr lang="en-US" smtClean="0"/>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2597" y="154080"/>
            <a:ext cx="11979797" cy="901978"/>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597" y="6122407"/>
            <a:ext cx="862914" cy="615545"/>
          </a:xfrm>
          <a:prstGeom prst="rect">
            <a:avLst/>
          </a:prstGeom>
        </p:spPr>
      </p:pic>
    </p:spTree>
    <p:extLst>
      <p:ext uri="{BB962C8B-B14F-4D97-AF65-F5344CB8AC3E}">
        <p14:creationId xmlns:p14="http://schemas.microsoft.com/office/powerpoint/2010/main" val="1111411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reporting@trs.texas.gov"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 y="0"/>
            <a:ext cx="12193514" cy="6858852"/>
          </a:xfrm>
          <a:prstGeom prst="rect">
            <a:avLst/>
          </a:prstGeom>
        </p:spPr>
      </p:pic>
      <p:sp>
        <p:nvSpPr>
          <p:cNvPr id="5" name="TextBox 4"/>
          <p:cNvSpPr txBox="1"/>
          <p:nvPr/>
        </p:nvSpPr>
        <p:spPr>
          <a:xfrm>
            <a:off x="994933" y="5841809"/>
            <a:ext cx="6188305" cy="400110"/>
          </a:xfrm>
          <a:prstGeom prst="rect">
            <a:avLst/>
          </a:prstGeom>
          <a:noFill/>
        </p:spPr>
        <p:txBody>
          <a:bodyPr wrap="square" rtlCol="0">
            <a:spAutoFit/>
          </a:bodyPr>
          <a:lstStyle/>
          <a:p>
            <a:r>
              <a:rPr lang="en-US" sz="2000" dirty="0">
                <a:solidFill>
                  <a:schemeClr val="bg1"/>
                </a:solidFill>
              </a:rPr>
              <a:t>Fall 2019 Reporting Information Session</a:t>
            </a:r>
          </a:p>
        </p:txBody>
      </p:sp>
    </p:spTree>
    <p:extLst>
      <p:ext uri="{BB962C8B-B14F-4D97-AF65-F5344CB8AC3E}">
        <p14:creationId xmlns:p14="http://schemas.microsoft.com/office/powerpoint/2010/main" val="221334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9971" y="0"/>
            <a:ext cx="3243943" cy="1325563"/>
          </a:xfrm>
        </p:spPr>
        <p:txBody>
          <a:bodyPr/>
          <a:lstStyle/>
          <a:p>
            <a:r>
              <a:rPr lang="en-US" dirty="0">
                <a:solidFill>
                  <a:schemeClr val="bg1"/>
                </a:solidFill>
              </a:rPr>
              <a:t>Substitute</a:t>
            </a:r>
          </a:p>
        </p:txBody>
      </p:sp>
      <p:sp>
        <p:nvSpPr>
          <p:cNvPr id="3" name="Content Placeholder 2"/>
          <p:cNvSpPr>
            <a:spLocks noGrp="1"/>
          </p:cNvSpPr>
          <p:nvPr>
            <p:ph idx="1"/>
          </p:nvPr>
        </p:nvSpPr>
        <p:spPr/>
        <p:txBody>
          <a:bodyPr/>
          <a:lstStyle/>
          <a:p>
            <a:r>
              <a:rPr lang="en-US" dirty="0"/>
              <a:t>Active employee working in a vacancy is NOT a substitute</a:t>
            </a:r>
          </a:p>
          <a:p>
            <a:endParaRPr lang="en-US" dirty="0"/>
          </a:p>
          <a:p>
            <a:r>
              <a:rPr lang="en-US" dirty="0"/>
              <a:t>TRS Audit is monitoring retired substitutes in vacancies</a:t>
            </a:r>
          </a:p>
          <a:p>
            <a:endParaRPr lang="en-US" dirty="0"/>
          </a:p>
          <a:p>
            <a:r>
              <a:rPr lang="en-US" dirty="0"/>
              <a:t>Recommend REs establish a way to document the employee of record who a person is subbing for</a:t>
            </a:r>
          </a:p>
          <a:p>
            <a:pPr marL="457200" lvl="1" indent="0">
              <a:buNone/>
            </a:pPr>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t>10</a:t>
            </a:fld>
            <a:endParaRPr lang="en-US"/>
          </a:p>
        </p:txBody>
      </p:sp>
    </p:spTree>
    <p:extLst>
      <p:ext uri="{BB962C8B-B14F-4D97-AF65-F5344CB8AC3E}">
        <p14:creationId xmlns:p14="http://schemas.microsoft.com/office/powerpoint/2010/main" val="1754788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2143" y="-76200"/>
            <a:ext cx="4299857" cy="1325563"/>
          </a:xfrm>
        </p:spPr>
        <p:txBody>
          <a:bodyPr/>
          <a:lstStyle/>
          <a:p>
            <a:r>
              <a:rPr lang="en-US" dirty="0">
                <a:solidFill>
                  <a:schemeClr val="bg1"/>
                </a:solidFill>
              </a:rPr>
              <a:t>EAR Reporting</a:t>
            </a:r>
            <a:r>
              <a:rPr lang="en-US" dirty="0"/>
              <a:t>	</a:t>
            </a:r>
          </a:p>
        </p:txBody>
      </p:sp>
      <p:sp>
        <p:nvSpPr>
          <p:cNvPr id="3" name="Content Placeholder 2"/>
          <p:cNvSpPr>
            <a:spLocks noGrp="1"/>
          </p:cNvSpPr>
          <p:nvPr>
            <p:ph idx="1"/>
          </p:nvPr>
        </p:nvSpPr>
        <p:spPr>
          <a:xfrm>
            <a:off x="838200" y="1766206"/>
            <a:ext cx="10515600" cy="4772706"/>
          </a:xfrm>
        </p:spPr>
        <p:txBody>
          <a:bodyPr/>
          <a:lstStyle/>
          <a:p>
            <a:r>
              <a:rPr lang="en-US" dirty="0"/>
              <a:t>Must track time for all retirees because must report actual time—no exceptions</a:t>
            </a:r>
          </a:p>
          <a:p>
            <a:endParaRPr lang="en-US" dirty="0"/>
          </a:p>
          <a:p>
            <a:r>
              <a:rPr lang="en-US" dirty="0"/>
              <a:t>Employment dates must be between 9/1-8/31, do not have to </a:t>
            </a:r>
            <a:r>
              <a:rPr lang="en-US" i="1" dirty="0"/>
              <a:t>be</a:t>
            </a:r>
            <a:r>
              <a:rPr lang="en-US" dirty="0"/>
              <a:t> 9/1-8/31</a:t>
            </a:r>
          </a:p>
          <a:p>
            <a:endParaRPr lang="en-US" dirty="0"/>
          </a:p>
          <a:p>
            <a:r>
              <a:rPr lang="en-US" dirty="0"/>
              <a:t>Employment dates can be reported month to month</a:t>
            </a:r>
          </a:p>
        </p:txBody>
      </p:sp>
      <p:sp>
        <p:nvSpPr>
          <p:cNvPr id="4" name="Slide Number Placeholder 3"/>
          <p:cNvSpPr>
            <a:spLocks noGrp="1"/>
          </p:cNvSpPr>
          <p:nvPr>
            <p:ph type="sldNum" sz="quarter" idx="12"/>
          </p:nvPr>
        </p:nvSpPr>
        <p:spPr/>
        <p:txBody>
          <a:bodyPr/>
          <a:lstStyle/>
          <a:p>
            <a:fld id="{85EA47E5-AC31-4FC6-97AC-BCE072676834}" type="slidenum">
              <a:rPr lang="en-US" smtClean="0"/>
              <a:t>11</a:t>
            </a:fld>
            <a:endParaRPr lang="en-US"/>
          </a:p>
        </p:txBody>
      </p:sp>
    </p:spTree>
    <p:extLst>
      <p:ext uri="{BB962C8B-B14F-4D97-AF65-F5344CB8AC3E}">
        <p14:creationId xmlns:p14="http://schemas.microsoft.com/office/powerpoint/2010/main" val="1759609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8146" y="13855"/>
            <a:ext cx="6795654" cy="1325563"/>
          </a:xfrm>
        </p:spPr>
        <p:txBody>
          <a:bodyPr/>
          <a:lstStyle/>
          <a:p>
            <a:r>
              <a:rPr lang="en-US" dirty="0">
                <a:solidFill>
                  <a:schemeClr val="bg1"/>
                </a:solidFill>
              </a:rPr>
              <a:t>Concurrent Employment</a:t>
            </a:r>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If an employee does not meet eligibility solely at your RE, but the View Employee Screen says they are a TRS member, please reach out to the employee and request that  they provide answers to the following questions:</a:t>
            </a: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rPr>
              <a:t>Are you currently contributing to TRS at another employer?</a:t>
            </a:r>
            <a:endParaRPr lang="en-US" sz="2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rPr>
              <a:t>What are the start and end dates of your work agreement at that other employer?</a:t>
            </a:r>
            <a:endParaRPr lang="en-US" sz="24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rPr>
              <a:t>How many hours are you scheduled to work per week at the other employer?</a:t>
            </a:r>
            <a:endParaRPr lang="en-US" sz="2400" dirty="0">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p:txBody>
          <a:bodyPr/>
          <a:lstStyle/>
          <a:p>
            <a:fld id="{85EA47E5-AC31-4FC6-97AC-BCE072676834}" type="slidenum">
              <a:rPr lang="en-US" smtClean="0"/>
              <a:t>12</a:t>
            </a:fld>
            <a:endParaRPr lang="en-US"/>
          </a:p>
        </p:txBody>
      </p:sp>
    </p:spTree>
    <p:extLst>
      <p:ext uri="{BB962C8B-B14F-4D97-AF65-F5344CB8AC3E}">
        <p14:creationId xmlns:p14="http://schemas.microsoft.com/office/powerpoint/2010/main" val="3451536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2189"/>
            <a:ext cx="10515600" cy="4351338"/>
          </a:xfrm>
        </p:spPr>
        <p:txBody>
          <a:bodyPr/>
          <a:lstStyle/>
          <a:p>
            <a:pPr marL="0" indent="0" algn="ctr">
              <a:buNone/>
            </a:pPr>
            <a:r>
              <a:rPr lang="en-US" dirty="0"/>
              <a:t>Non-higher education personnel</a:t>
            </a:r>
          </a:p>
          <a:p>
            <a:pPr marL="0" indent="0" algn="ctr">
              <a:buNone/>
            </a:pPr>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t>13</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1488" y="2129844"/>
            <a:ext cx="3749040" cy="2811780"/>
          </a:xfrm>
          <a:prstGeom prst="rect">
            <a:avLst/>
          </a:prstGeom>
        </p:spPr>
      </p:pic>
      <p:sp>
        <p:nvSpPr>
          <p:cNvPr id="9" name="TextBox 8"/>
          <p:cNvSpPr txBox="1"/>
          <p:nvPr/>
        </p:nvSpPr>
        <p:spPr>
          <a:xfrm>
            <a:off x="1861457" y="5431971"/>
            <a:ext cx="7859486" cy="523220"/>
          </a:xfrm>
          <a:prstGeom prst="rect">
            <a:avLst/>
          </a:prstGeom>
          <a:noFill/>
        </p:spPr>
        <p:txBody>
          <a:bodyPr wrap="square" rtlCol="0">
            <a:spAutoFit/>
          </a:bodyPr>
          <a:lstStyle/>
          <a:p>
            <a:r>
              <a:rPr lang="en-US" sz="2800" dirty="0"/>
              <a:t>Reporting coach will be outside to answer questions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768" y="2364072"/>
            <a:ext cx="5760720" cy="2366690"/>
          </a:xfrm>
          <a:prstGeom prst="rect">
            <a:avLst/>
          </a:prstGeom>
        </p:spPr>
      </p:pic>
    </p:spTree>
    <p:extLst>
      <p:ext uri="{BB962C8B-B14F-4D97-AF65-F5344CB8AC3E}">
        <p14:creationId xmlns:p14="http://schemas.microsoft.com/office/powerpoint/2010/main" val="356689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800" y="0"/>
            <a:ext cx="3668486" cy="1325563"/>
          </a:xfrm>
        </p:spPr>
        <p:txBody>
          <a:bodyPr/>
          <a:lstStyle/>
          <a:p>
            <a:r>
              <a:rPr lang="en-US" dirty="0">
                <a:solidFill>
                  <a:schemeClr val="bg1"/>
                </a:solidFill>
              </a:rPr>
              <a:t>Higher ED-ORP</a:t>
            </a:r>
          </a:p>
        </p:txBody>
      </p:sp>
      <p:sp>
        <p:nvSpPr>
          <p:cNvPr id="3" name="Content Placeholder 2"/>
          <p:cNvSpPr>
            <a:spLocks noGrp="1"/>
          </p:cNvSpPr>
          <p:nvPr>
            <p:ph idx="1"/>
          </p:nvPr>
        </p:nvSpPr>
        <p:spPr>
          <a:xfrm>
            <a:off x="838200" y="1325562"/>
            <a:ext cx="10515600" cy="5030787"/>
          </a:xfrm>
        </p:spPr>
        <p:txBody>
          <a:bodyPr/>
          <a:lstStyle/>
          <a:p>
            <a:endParaRPr lang="en-US" dirty="0"/>
          </a:p>
          <a:p>
            <a:r>
              <a:rPr lang="en-US" dirty="0"/>
              <a:t>Notify employee of ORP eligibility in timely manner</a:t>
            </a:r>
          </a:p>
          <a:p>
            <a:endParaRPr lang="en-US" dirty="0"/>
          </a:p>
          <a:p>
            <a:r>
              <a:rPr lang="en-US" dirty="0"/>
              <a:t>Send in the TRS28 as soon as it is complete</a:t>
            </a:r>
          </a:p>
          <a:p>
            <a:endParaRPr lang="en-US" dirty="0"/>
          </a:p>
          <a:p>
            <a:r>
              <a:rPr lang="en-US" dirty="0"/>
              <a:t>Use only the current version of the TRS28 available on the TRS website</a:t>
            </a:r>
          </a:p>
          <a:p>
            <a:endParaRPr lang="en-US" dirty="0"/>
          </a:p>
          <a:p>
            <a:r>
              <a:rPr lang="en-US" dirty="0"/>
              <a:t>Submitting ED40s accurately is critical. </a:t>
            </a:r>
          </a:p>
        </p:txBody>
      </p:sp>
      <p:sp>
        <p:nvSpPr>
          <p:cNvPr id="4" name="Slide Number Placeholder 3"/>
          <p:cNvSpPr>
            <a:spLocks noGrp="1"/>
          </p:cNvSpPr>
          <p:nvPr>
            <p:ph type="sldNum" sz="quarter" idx="12"/>
          </p:nvPr>
        </p:nvSpPr>
        <p:spPr/>
        <p:txBody>
          <a:bodyPr/>
          <a:lstStyle/>
          <a:p>
            <a:fld id="{85EA47E5-AC31-4FC6-97AC-BCE072676834}" type="slidenum">
              <a:rPr lang="en-US" smtClean="0"/>
              <a:t>14</a:t>
            </a:fld>
            <a:endParaRPr lang="en-US"/>
          </a:p>
        </p:txBody>
      </p:sp>
    </p:spTree>
    <p:extLst>
      <p:ext uri="{BB962C8B-B14F-4D97-AF65-F5344CB8AC3E}">
        <p14:creationId xmlns:p14="http://schemas.microsoft.com/office/powerpoint/2010/main" val="793075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EA47E5-AC31-4FC6-97AC-BCE072676834}" type="slidenum">
              <a:rPr lang="en-US" smtClean="0">
                <a:solidFill>
                  <a:prstClr val="black">
                    <a:tint val="75000"/>
                  </a:prstClr>
                </a:solidFill>
              </a:rPr>
              <a:pPr/>
              <a:t>15</a:t>
            </a:fld>
            <a:endParaRPr lang="en-US">
              <a:solidFill>
                <a:prstClr val="black">
                  <a:tint val="75000"/>
                </a:prstClr>
              </a:solidFill>
            </a:endParaRPr>
          </a:p>
        </p:txBody>
      </p:sp>
      <p:sp>
        <p:nvSpPr>
          <p:cNvPr id="6" name="Title 1"/>
          <p:cNvSpPr>
            <a:spLocks noGrp="1"/>
          </p:cNvSpPr>
          <p:nvPr>
            <p:ph type="title"/>
          </p:nvPr>
        </p:nvSpPr>
        <p:spPr>
          <a:xfrm>
            <a:off x="2701636" y="323562"/>
            <a:ext cx="9130145" cy="611620"/>
          </a:xfrm>
        </p:spPr>
        <p:txBody>
          <a:bodyPr>
            <a:normAutofit fontScale="90000"/>
          </a:bodyPr>
          <a:lstStyle/>
          <a:p>
            <a:pPr algn="r"/>
            <a:r>
              <a:rPr lang="en-US" dirty="0">
                <a:solidFill>
                  <a:schemeClr val="bg1"/>
                </a:solidFill>
                <a:latin typeface="+mn-lt"/>
              </a:rPr>
              <a:t>Reporting ED 40s for ORP Participants</a:t>
            </a:r>
          </a:p>
        </p:txBody>
      </p:sp>
      <p:sp>
        <p:nvSpPr>
          <p:cNvPr id="5" name="Rounded Rectangle 4"/>
          <p:cNvSpPr/>
          <p:nvPr/>
        </p:nvSpPr>
        <p:spPr>
          <a:xfrm>
            <a:off x="785347" y="1270174"/>
            <a:ext cx="10198554" cy="136285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SCENARIO 1</a:t>
            </a:r>
          </a:p>
          <a:p>
            <a:r>
              <a:rPr lang="en-US" sz="2800" dirty="0"/>
              <a:t>The employee is already enrolled and participating in ORP prior to the beginning of the fiscal year.</a:t>
            </a:r>
          </a:p>
        </p:txBody>
      </p:sp>
      <p:sp>
        <p:nvSpPr>
          <p:cNvPr id="7" name="Rounded Rectangle 6"/>
          <p:cNvSpPr/>
          <p:nvPr/>
        </p:nvSpPr>
        <p:spPr>
          <a:xfrm>
            <a:off x="696096" y="3026691"/>
            <a:ext cx="10377055" cy="3112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Action</a:t>
            </a:r>
          </a:p>
          <a:p>
            <a:r>
              <a:rPr lang="en-US" sz="2800" dirty="0"/>
              <a:t>Submit the ED40 record with “TRS Membership Eligibility” flag of No and an “ORP Eligible Position” flag of Yes. </a:t>
            </a:r>
          </a:p>
          <a:p>
            <a:r>
              <a:rPr lang="en-US" sz="2800" dirty="0"/>
              <a:t>The “Beginning Date of Contract/Work Agreement” and “Ending Date of Contract/Work Agreement” fields should reflect the dates the employee was hired to work in that fiscal year.</a:t>
            </a:r>
          </a:p>
        </p:txBody>
      </p:sp>
    </p:spTree>
    <p:extLst>
      <p:ext uri="{BB962C8B-B14F-4D97-AF65-F5344CB8AC3E}">
        <p14:creationId xmlns:p14="http://schemas.microsoft.com/office/powerpoint/2010/main" val="3255486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EA47E5-AC31-4FC6-97AC-BCE072676834}" type="slidenum">
              <a:rPr lang="en-US" smtClean="0">
                <a:solidFill>
                  <a:prstClr val="black">
                    <a:tint val="75000"/>
                  </a:prstClr>
                </a:solidFill>
              </a:rPr>
              <a:pPr/>
              <a:t>16</a:t>
            </a:fld>
            <a:endParaRPr lang="en-US">
              <a:solidFill>
                <a:prstClr val="black">
                  <a:tint val="75000"/>
                </a:prstClr>
              </a:solidFill>
            </a:endParaRPr>
          </a:p>
        </p:txBody>
      </p:sp>
      <p:sp>
        <p:nvSpPr>
          <p:cNvPr id="6" name="Title 1"/>
          <p:cNvSpPr>
            <a:spLocks noGrp="1"/>
          </p:cNvSpPr>
          <p:nvPr>
            <p:ph type="title"/>
          </p:nvPr>
        </p:nvSpPr>
        <p:spPr>
          <a:xfrm>
            <a:off x="2701636" y="323562"/>
            <a:ext cx="9130145" cy="611620"/>
          </a:xfrm>
        </p:spPr>
        <p:txBody>
          <a:bodyPr>
            <a:normAutofit fontScale="90000"/>
          </a:bodyPr>
          <a:lstStyle/>
          <a:p>
            <a:pPr algn="r"/>
            <a:r>
              <a:rPr lang="en-US" dirty="0">
                <a:solidFill>
                  <a:schemeClr val="bg1"/>
                </a:solidFill>
                <a:latin typeface="+mn-lt"/>
              </a:rPr>
              <a:t>Reporting ED 40s for ORP Participants</a:t>
            </a:r>
          </a:p>
        </p:txBody>
      </p:sp>
      <p:sp>
        <p:nvSpPr>
          <p:cNvPr id="5" name="Rounded Rectangle 4"/>
          <p:cNvSpPr/>
          <p:nvPr/>
        </p:nvSpPr>
        <p:spPr>
          <a:xfrm>
            <a:off x="785347" y="1270175"/>
            <a:ext cx="10198554" cy="13518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Scenario 2</a:t>
            </a:r>
          </a:p>
          <a:p>
            <a:r>
              <a:rPr lang="en-US" sz="2800" dirty="0"/>
              <a:t>The employee is hired into a TRS-eligible position during the fiscal year that is also an ORP-eligible position.</a:t>
            </a:r>
          </a:p>
        </p:txBody>
      </p:sp>
      <p:sp>
        <p:nvSpPr>
          <p:cNvPr id="7" name="Rounded Rectangle 6"/>
          <p:cNvSpPr/>
          <p:nvPr/>
        </p:nvSpPr>
        <p:spPr>
          <a:xfrm>
            <a:off x="696096" y="3026690"/>
            <a:ext cx="10377055" cy="3329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Action 1</a:t>
            </a:r>
          </a:p>
          <a:p>
            <a:r>
              <a:rPr lang="en-US" sz="2400" dirty="0"/>
              <a:t>Submit the initial ED40 record with “TRS Membership Eligibility” flag of </a:t>
            </a:r>
            <a:r>
              <a:rPr lang="en-US" sz="2400" u="sng" dirty="0"/>
              <a:t>Yes</a:t>
            </a:r>
            <a:r>
              <a:rPr lang="en-US" sz="2400" dirty="0"/>
              <a:t> and “ORP Eligible Position” flag of </a:t>
            </a:r>
            <a:r>
              <a:rPr lang="en-US" sz="2400" u="sng" dirty="0"/>
              <a:t>Yes</a:t>
            </a:r>
            <a:r>
              <a:rPr lang="en-US" sz="2400" dirty="0"/>
              <a:t>. </a:t>
            </a:r>
          </a:p>
          <a:p>
            <a:r>
              <a:rPr lang="en-US" sz="2400" dirty="0"/>
              <a:t>The “Beginning Date of Contract/Work Agreement” and “Ending Date of Contract/Work Agreement” fields should reflect the dates the employee was hired to work in that fiscal year.</a:t>
            </a:r>
          </a:p>
          <a:p>
            <a:r>
              <a:rPr lang="en-US" sz="2400" i="1" dirty="0"/>
              <a:t>Please note: If the member later decides to elect ORP during the initial election period, but has contributed to TRS for the months prior to the ORP election, then an additional action will need to be completed.</a:t>
            </a:r>
          </a:p>
        </p:txBody>
      </p:sp>
    </p:spTree>
    <p:extLst>
      <p:ext uri="{BB962C8B-B14F-4D97-AF65-F5344CB8AC3E}">
        <p14:creationId xmlns:p14="http://schemas.microsoft.com/office/powerpoint/2010/main" val="3045622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EA47E5-AC31-4FC6-97AC-BCE072676834}" type="slidenum">
              <a:rPr lang="en-US" smtClean="0">
                <a:solidFill>
                  <a:prstClr val="black">
                    <a:tint val="75000"/>
                  </a:prstClr>
                </a:solidFill>
              </a:rPr>
              <a:pPr/>
              <a:t>17</a:t>
            </a:fld>
            <a:endParaRPr lang="en-US">
              <a:solidFill>
                <a:prstClr val="black">
                  <a:tint val="75000"/>
                </a:prstClr>
              </a:solidFill>
            </a:endParaRPr>
          </a:p>
        </p:txBody>
      </p:sp>
      <p:sp>
        <p:nvSpPr>
          <p:cNvPr id="6" name="Title 1"/>
          <p:cNvSpPr>
            <a:spLocks noGrp="1"/>
          </p:cNvSpPr>
          <p:nvPr>
            <p:ph type="title"/>
          </p:nvPr>
        </p:nvSpPr>
        <p:spPr>
          <a:xfrm>
            <a:off x="2701636" y="323562"/>
            <a:ext cx="9130145" cy="611620"/>
          </a:xfrm>
        </p:spPr>
        <p:txBody>
          <a:bodyPr>
            <a:normAutofit fontScale="90000"/>
          </a:bodyPr>
          <a:lstStyle/>
          <a:p>
            <a:pPr algn="r"/>
            <a:r>
              <a:rPr lang="en-US" dirty="0">
                <a:solidFill>
                  <a:schemeClr val="bg1"/>
                </a:solidFill>
                <a:latin typeface="+mn-lt"/>
              </a:rPr>
              <a:t>Reporting ED 40s for ORP Participants</a:t>
            </a:r>
          </a:p>
        </p:txBody>
      </p:sp>
      <p:sp>
        <p:nvSpPr>
          <p:cNvPr id="5" name="Rounded Rectangle 4"/>
          <p:cNvSpPr/>
          <p:nvPr/>
        </p:nvSpPr>
        <p:spPr>
          <a:xfrm>
            <a:off x="785347" y="1270175"/>
            <a:ext cx="10198554" cy="71286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Scenario 2 Continued</a:t>
            </a:r>
          </a:p>
        </p:txBody>
      </p:sp>
      <p:sp>
        <p:nvSpPr>
          <p:cNvPr id="7" name="Rounded Rectangle 6"/>
          <p:cNvSpPr/>
          <p:nvPr/>
        </p:nvSpPr>
        <p:spPr>
          <a:xfrm>
            <a:off x="696096" y="2192357"/>
            <a:ext cx="10377055" cy="4163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Action 2</a:t>
            </a:r>
          </a:p>
          <a:p>
            <a:r>
              <a:rPr lang="en-US" sz="2400" dirty="0"/>
              <a:t>Submit an ED45 adjustment record to both end the TRS-eligible positon and to add the ineligible position using an “Adjustment Reason Code” of End/Add. Ensure all of the original fields match the information that was submitted on the initial ED40 record. Then, complete all of the new fields with the ORP contract information. Be sure to indicate the “New TRS Membership Eligibility” flag as No and the “New ORP Eligible Position” flag as Yes. The “New Beginning Date of Contract/Work Agreement” field is the date the employee’s ORP participation began (the effective date of the ORP election).</a:t>
            </a:r>
          </a:p>
          <a:p>
            <a:r>
              <a:rPr lang="en-US" sz="2400" i="1" dirty="0"/>
              <a:t>Must submit a completed TRS 28 election form to TRS by the end of the ORP election period.</a:t>
            </a:r>
          </a:p>
        </p:txBody>
      </p:sp>
    </p:spTree>
    <p:extLst>
      <p:ext uri="{BB962C8B-B14F-4D97-AF65-F5344CB8AC3E}">
        <p14:creationId xmlns:p14="http://schemas.microsoft.com/office/powerpoint/2010/main" val="4096113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EA47E5-AC31-4FC6-97AC-BCE072676834}" type="slidenum">
              <a:rPr lang="en-US" smtClean="0">
                <a:solidFill>
                  <a:prstClr val="black">
                    <a:tint val="75000"/>
                  </a:prstClr>
                </a:solidFill>
              </a:rPr>
              <a:pPr/>
              <a:t>18</a:t>
            </a:fld>
            <a:endParaRPr lang="en-US">
              <a:solidFill>
                <a:prstClr val="black">
                  <a:tint val="75000"/>
                </a:prstClr>
              </a:solidFill>
            </a:endParaRPr>
          </a:p>
        </p:txBody>
      </p:sp>
      <p:sp>
        <p:nvSpPr>
          <p:cNvPr id="6" name="Title 1"/>
          <p:cNvSpPr>
            <a:spLocks noGrp="1"/>
          </p:cNvSpPr>
          <p:nvPr>
            <p:ph type="title"/>
          </p:nvPr>
        </p:nvSpPr>
        <p:spPr>
          <a:xfrm>
            <a:off x="2701636" y="323562"/>
            <a:ext cx="9130145" cy="611620"/>
          </a:xfrm>
        </p:spPr>
        <p:txBody>
          <a:bodyPr>
            <a:normAutofit fontScale="90000"/>
          </a:bodyPr>
          <a:lstStyle/>
          <a:p>
            <a:pPr algn="r"/>
            <a:r>
              <a:rPr lang="en-US" dirty="0">
                <a:solidFill>
                  <a:schemeClr val="bg1"/>
                </a:solidFill>
                <a:latin typeface="+mn-lt"/>
              </a:rPr>
              <a:t>Reporting ED 40s for ORP Participants</a:t>
            </a:r>
          </a:p>
        </p:txBody>
      </p:sp>
      <p:sp>
        <p:nvSpPr>
          <p:cNvPr id="5" name="Rounded Rectangle 4"/>
          <p:cNvSpPr/>
          <p:nvPr/>
        </p:nvSpPr>
        <p:spPr>
          <a:xfrm>
            <a:off x="785347" y="1270174"/>
            <a:ext cx="10198554" cy="15942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Scenario 3</a:t>
            </a:r>
          </a:p>
          <a:p>
            <a:r>
              <a:rPr lang="en-US" sz="2800" dirty="0"/>
              <a:t>The employee is hired into a TRS-eligible position during the fiscal year that is also an ORP-eligible position; however, the employee decides to remain in TRS and does not elect ORP.</a:t>
            </a:r>
          </a:p>
        </p:txBody>
      </p:sp>
      <p:sp>
        <p:nvSpPr>
          <p:cNvPr id="7" name="Rounded Rectangle 6"/>
          <p:cNvSpPr/>
          <p:nvPr/>
        </p:nvSpPr>
        <p:spPr>
          <a:xfrm>
            <a:off x="696096" y="3199377"/>
            <a:ext cx="10377055" cy="3054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Action</a:t>
            </a:r>
          </a:p>
          <a:p>
            <a:r>
              <a:rPr lang="en-US" sz="2400" dirty="0"/>
              <a:t>Submit the initial ED40 record with “TRS Membership Eligibility” flag of Yes and an “ORP Eligible Position” flag of Yes. The “Beginning Date of Contract/Work Agreement” and “Ending Date of Contract/Work Agreement” fields should reflect the dates the employee was  hired to work in that fiscal year.</a:t>
            </a:r>
          </a:p>
          <a:p>
            <a:r>
              <a:rPr lang="en-US" sz="2400" i="1" dirty="0"/>
              <a:t>No ED45 adjustment record is needed since the employee did not elect to participate in ORP.</a:t>
            </a:r>
            <a:endParaRPr lang="en-US" sz="2400" dirty="0"/>
          </a:p>
          <a:p>
            <a:endParaRPr lang="en-US" sz="2400" dirty="0"/>
          </a:p>
        </p:txBody>
      </p:sp>
    </p:spTree>
    <p:extLst>
      <p:ext uri="{BB962C8B-B14F-4D97-AF65-F5344CB8AC3E}">
        <p14:creationId xmlns:p14="http://schemas.microsoft.com/office/powerpoint/2010/main" val="1400331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24882"/>
            <a:ext cx="10515600" cy="4351338"/>
          </a:xfrm>
        </p:spPr>
        <p:txBody>
          <a:bodyPr/>
          <a:lstStyle/>
          <a:p>
            <a:pPr marL="0" indent="0" algn="ctr">
              <a:buNone/>
            </a:pPr>
            <a:r>
              <a:rPr lang="en-US" dirty="0"/>
              <a:t>Higher Education Personnel</a:t>
            </a:r>
          </a:p>
          <a:p>
            <a:pPr marL="0" indent="0" algn="ctr">
              <a:buNone/>
            </a:pPr>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t>19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629" y="2043340"/>
            <a:ext cx="3810000" cy="2952750"/>
          </a:xfrm>
          <a:prstGeom prst="rect">
            <a:avLst/>
          </a:prstGeom>
        </p:spPr>
      </p:pic>
      <p:sp>
        <p:nvSpPr>
          <p:cNvPr id="6" name="TextBox 5"/>
          <p:cNvSpPr txBox="1"/>
          <p:nvPr/>
        </p:nvSpPr>
        <p:spPr>
          <a:xfrm>
            <a:off x="2525486" y="5414610"/>
            <a:ext cx="7859486" cy="523220"/>
          </a:xfrm>
          <a:prstGeom prst="rect">
            <a:avLst/>
          </a:prstGeom>
          <a:noFill/>
        </p:spPr>
        <p:txBody>
          <a:bodyPr wrap="square" rtlCol="0">
            <a:spAutoFit/>
          </a:bodyPr>
          <a:lstStyle/>
          <a:p>
            <a:r>
              <a:rPr lang="en-US" sz="2800" dirty="0"/>
              <a:t>Reporting coach will be outside to answer questions</a:t>
            </a:r>
          </a:p>
        </p:txBody>
      </p:sp>
    </p:spTree>
    <p:extLst>
      <p:ext uri="{BB962C8B-B14F-4D97-AF65-F5344CB8AC3E}">
        <p14:creationId xmlns:p14="http://schemas.microsoft.com/office/powerpoint/2010/main" val="290892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A47E5-AC31-4FC6-97AC-BCE072676834}" type="slidenum">
              <a:rPr lang="en-US" smtClean="0">
                <a:solidFill>
                  <a:prstClr val="black">
                    <a:tint val="75000"/>
                  </a:prstClr>
                </a:solidFill>
              </a:rPr>
              <a:pPr/>
              <a:t>2</a:t>
            </a:fld>
            <a:endParaRPr lang="en-US">
              <a:solidFill>
                <a:prstClr val="black">
                  <a:tint val="75000"/>
                </a:prstClr>
              </a:solidFill>
            </a:endParaRPr>
          </a:p>
        </p:txBody>
      </p:sp>
      <p:sp>
        <p:nvSpPr>
          <p:cNvPr id="3" name="TextBox 2"/>
          <p:cNvSpPr txBox="1"/>
          <p:nvPr/>
        </p:nvSpPr>
        <p:spPr>
          <a:xfrm>
            <a:off x="8827478" y="140677"/>
            <a:ext cx="2848707" cy="830997"/>
          </a:xfrm>
          <a:prstGeom prst="rect">
            <a:avLst/>
          </a:prstGeom>
          <a:noFill/>
        </p:spPr>
        <p:txBody>
          <a:bodyPr wrap="square" rtlCol="0">
            <a:spAutoFit/>
          </a:bodyPr>
          <a:lstStyle/>
          <a:p>
            <a:r>
              <a:rPr lang="en-US" sz="4800" dirty="0">
                <a:solidFill>
                  <a:schemeClr val="bg1"/>
                </a:solidFill>
              </a:rPr>
              <a:t>Disclosure</a:t>
            </a:r>
          </a:p>
        </p:txBody>
      </p:sp>
      <p:sp>
        <p:nvSpPr>
          <p:cNvPr id="4" name="TextBox 3"/>
          <p:cNvSpPr txBox="1"/>
          <p:nvPr/>
        </p:nvSpPr>
        <p:spPr>
          <a:xfrm>
            <a:off x="1055077" y="1588477"/>
            <a:ext cx="10621108" cy="4524315"/>
          </a:xfrm>
          <a:prstGeom prst="rect">
            <a:avLst/>
          </a:prstGeom>
          <a:noFill/>
        </p:spPr>
        <p:txBody>
          <a:bodyPr wrap="square" rtlCol="0">
            <a:spAutoFit/>
          </a:bodyPr>
          <a:lstStyle/>
          <a:p>
            <a:r>
              <a:rPr lang="en-US" sz="3200" dirty="0"/>
              <a:t>This presentation is intended as a high level overview of TRS reporting. This presentation should not be viewed as a comprehensive overview of the TRS reporting process. </a:t>
            </a:r>
          </a:p>
          <a:p>
            <a:endParaRPr lang="en-US" sz="3200" dirty="0"/>
          </a:p>
          <a:p>
            <a:r>
              <a:rPr lang="en-US" sz="3200" dirty="0"/>
              <a:t>The information in this presentation is based on the TRS Laws and Rules as of the 2019-2020 fiscal year</a:t>
            </a:r>
          </a:p>
          <a:p>
            <a:endParaRPr lang="en-US" sz="3200" dirty="0"/>
          </a:p>
          <a:p>
            <a:r>
              <a:rPr lang="en-US" sz="3200" dirty="0"/>
              <a:t>Please see the various RE Portal training and  resources available on the TRS website for more complete information. </a:t>
            </a:r>
          </a:p>
        </p:txBody>
      </p:sp>
    </p:spTree>
    <p:extLst>
      <p:ext uri="{BB962C8B-B14F-4D97-AF65-F5344CB8AC3E}">
        <p14:creationId xmlns:p14="http://schemas.microsoft.com/office/powerpoint/2010/main" val="2745188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1233" y="13855"/>
            <a:ext cx="6520824" cy="1325563"/>
          </a:xfrm>
        </p:spPr>
        <p:txBody>
          <a:bodyPr/>
          <a:lstStyle/>
          <a:p>
            <a:r>
              <a:rPr lang="en-US" dirty="0">
                <a:solidFill>
                  <a:schemeClr val="bg1"/>
                </a:solidFill>
              </a:rPr>
              <a:t>Changes to Non-OASDI</a:t>
            </a:r>
          </a:p>
        </p:txBody>
      </p:sp>
      <p:sp>
        <p:nvSpPr>
          <p:cNvPr id="3" name="Content Placeholder 2"/>
          <p:cNvSpPr>
            <a:spLocks noGrp="1"/>
          </p:cNvSpPr>
          <p:nvPr>
            <p:ph idx="1"/>
          </p:nvPr>
        </p:nvSpPr>
        <p:spPr>
          <a:xfrm>
            <a:off x="838200" y="1339418"/>
            <a:ext cx="10515600" cy="5016932"/>
          </a:xfrm>
        </p:spPr>
        <p:txBody>
          <a:bodyPr>
            <a:normAutofit fontScale="92500" lnSpcReduction="10000"/>
          </a:bodyPr>
          <a:lstStyle/>
          <a:p>
            <a:r>
              <a:rPr lang="en-US" dirty="0"/>
              <a:t>Social Security contributing employers are no longer except from the 1.5% public education employer contribution.</a:t>
            </a:r>
          </a:p>
          <a:p>
            <a:endParaRPr lang="en-US" dirty="0"/>
          </a:p>
          <a:p>
            <a:r>
              <a:rPr lang="en-US" dirty="0"/>
              <a:t>The purpose of the public education employer contribution is to remit on a monthly basis a percentage of the total amount of eligible salary paid to members.</a:t>
            </a:r>
          </a:p>
          <a:p>
            <a:endParaRPr lang="en-US" dirty="0"/>
          </a:p>
          <a:p>
            <a:r>
              <a:rPr lang="en-US" dirty="0"/>
              <a:t>Charter schools will </a:t>
            </a:r>
            <a:r>
              <a:rPr lang="en-US" u="sng" dirty="0"/>
              <a:t>not</a:t>
            </a:r>
            <a:r>
              <a:rPr lang="en-US" dirty="0"/>
              <a:t> have the Public Education Employer Contribution capped at the State Minimum Salary. </a:t>
            </a:r>
          </a:p>
          <a:p>
            <a:endParaRPr lang="en-US" dirty="0"/>
          </a:p>
          <a:p>
            <a:r>
              <a:rPr lang="en-US" dirty="0"/>
              <a:t>The report will no longer be named Reporting Entity Payment for Non-OASDI Members (NO). The report will be renamed Public Education Employer Contribution (EC).</a:t>
            </a:r>
          </a:p>
          <a:p>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t>20</a:t>
            </a:fld>
            <a:endParaRPr lang="en-US" dirty="0"/>
          </a:p>
        </p:txBody>
      </p:sp>
    </p:spTree>
    <p:extLst>
      <p:ext uri="{BB962C8B-B14F-4D97-AF65-F5344CB8AC3E}">
        <p14:creationId xmlns:p14="http://schemas.microsoft.com/office/powerpoint/2010/main" val="2152168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2542" y="0"/>
            <a:ext cx="5834149" cy="1325563"/>
          </a:xfrm>
        </p:spPr>
        <p:txBody>
          <a:bodyPr/>
          <a:lstStyle/>
          <a:p>
            <a:r>
              <a:rPr lang="en-US" dirty="0">
                <a:solidFill>
                  <a:schemeClr val="bg1"/>
                </a:solidFill>
              </a:rPr>
              <a:t>Statutory Minimum </a:t>
            </a:r>
          </a:p>
        </p:txBody>
      </p:sp>
      <p:sp>
        <p:nvSpPr>
          <p:cNvPr id="3" name="Content Placeholder 2"/>
          <p:cNvSpPr>
            <a:spLocks noGrp="1"/>
          </p:cNvSpPr>
          <p:nvPr>
            <p:ph idx="1"/>
          </p:nvPr>
        </p:nvSpPr>
        <p:spPr>
          <a:xfrm>
            <a:off x="838200" y="1665288"/>
            <a:ext cx="10515600" cy="4691062"/>
          </a:xfrm>
        </p:spPr>
        <p:txBody>
          <a:bodyPr>
            <a:normAutofit/>
          </a:bodyPr>
          <a:lstStyle/>
          <a:p>
            <a:r>
              <a:rPr lang="en-US" dirty="0"/>
              <a:t>HB3 requires Open Enrollment Charters to pay the state’s contribution on salary amounts in excess of the state minimum salary schedule published by TEA. </a:t>
            </a:r>
          </a:p>
          <a:p>
            <a:endParaRPr lang="en-US" dirty="0"/>
          </a:p>
          <a:p>
            <a:r>
              <a:rPr lang="en-US" dirty="0"/>
              <a:t>This applies to Charter School employees who would be entitled to a minimum salary if they were employed by a school district subject to Section 21.402, Education Code. </a:t>
            </a:r>
          </a:p>
          <a:p>
            <a:pPr marL="0" indent="0">
              <a:buNone/>
            </a:pPr>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t>21</a:t>
            </a:fld>
            <a:endParaRPr lang="en-US"/>
          </a:p>
        </p:txBody>
      </p:sp>
    </p:spTree>
    <p:extLst>
      <p:ext uri="{BB962C8B-B14F-4D97-AF65-F5344CB8AC3E}">
        <p14:creationId xmlns:p14="http://schemas.microsoft.com/office/powerpoint/2010/main" val="3592388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483" y="0"/>
            <a:ext cx="10515600" cy="1325563"/>
          </a:xfrm>
        </p:spPr>
        <p:txBody>
          <a:bodyPr/>
          <a:lstStyle/>
          <a:p>
            <a:r>
              <a:rPr lang="en-US" dirty="0">
                <a:solidFill>
                  <a:schemeClr val="bg1"/>
                </a:solidFill>
              </a:rPr>
              <a:t>Positions Subject to Stat Min under 16.056</a:t>
            </a:r>
          </a:p>
        </p:txBody>
      </p:sp>
      <p:sp>
        <p:nvSpPr>
          <p:cNvPr id="3" name="Content Placeholder 2"/>
          <p:cNvSpPr>
            <a:spLocks noGrp="1"/>
          </p:cNvSpPr>
          <p:nvPr>
            <p:ph idx="1"/>
          </p:nvPr>
        </p:nvSpPr>
        <p:spPr>
          <a:xfrm>
            <a:off x="838200" y="1202169"/>
            <a:ext cx="10515600" cy="5456325"/>
          </a:xfrm>
        </p:spPr>
        <p:txBody>
          <a:bodyPr>
            <a:normAutofit/>
          </a:bodyPr>
          <a:lstStyle/>
          <a:p>
            <a:pPr marL="0" indent="0" algn="ctr">
              <a:buNone/>
            </a:pPr>
            <a:r>
              <a:rPr lang="en-US" sz="2000" dirty="0"/>
              <a:t>PER SECTION 16.056 OF THE TEXAS EDUCATION CODE, THE FOLLOWING POSITIONS WERE ENTITLED TO THE MINIMUM MONTHLY SALARY AS THIS SECTION EXISTED ON JANUARY 1, 1995.</a:t>
            </a:r>
          </a:p>
          <a:p>
            <a:pPr marL="0" indent="0" algn="ctr">
              <a:buNone/>
            </a:pPr>
            <a:endParaRPr lang="en-US" sz="2400" dirty="0"/>
          </a:p>
        </p:txBody>
      </p:sp>
      <p:graphicFrame>
        <p:nvGraphicFramePr>
          <p:cNvPr id="7" name="Table 6"/>
          <p:cNvGraphicFramePr>
            <a:graphicFrameLocks noGrp="1"/>
          </p:cNvGraphicFramePr>
          <p:nvPr>
            <p:extLst/>
          </p:nvPr>
        </p:nvGraphicFramePr>
        <p:xfrm>
          <a:off x="1394460" y="2051569"/>
          <a:ext cx="9403080" cy="4241800"/>
        </p:xfrm>
        <a:graphic>
          <a:graphicData uri="http://schemas.openxmlformats.org/drawingml/2006/table">
            <a:tbl>
              <a:tblPr firstRow="1" bandRow="1">
                <a:tableStyleId>{F5AB1C69-6EDB-4FF4-983F-18BD219EF322}</a:tableStyleId>
              </a:tblPr>
              <a:tblGrid>
                <a:gridCol w="4689764">
                  <a:extLst>
                    <a:ext uri="{9D8B030D-6E8A-4147-A177-3AD203B41FA5}">
                      <a16:colId xmlns:a16="http://schemas.microsoft.com/office/drawing/2014/main" val="20000"/>
                    </a:ext>
                  </a:extLst>
                </a:gridCol>
                <a:gridCol w="4713316">
                  <a:extLst>
                    <a:ext uri="{9D8B030D-6E8A-4147-A177-3AD203B41FA5}">
                      <a16:colId xmlns:a16="http://schemas.microsoft.com/office/drawing/2014/main" val="20001"/>
                    </a:ext>
                  </a:extLst>
                </a:gridCol>
              </a:tblGrid>
              <a:tr h="370840">
                <a:tc>
                  <a:txBody>
                    <a:bodyPr/>
                    <a:lstStyle/>
                    <a:p>
                      <a:r>
                        <a:rPr lang="en-US" sz="1600" dirty="0">
                          <a:solidFill>
                            <a:sysClr val="windowText" lastClr="000000"/>
                          </a:solidFill>
                          <a:latin typeface="Times New Roman" panose="02020603050405020304" pitchFamily="18" charset="0"/>
                          <a:cs typeface="Times New Roman" panose="02020603050405020304" pitchFamily="18" charset="0"/>
                        </a:rPr>
                        <a:t>Superintendent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ysClr val="windowText" lastClr="000000"/>
                          </a:solidFill>
                          <a:latin typeface="Times New Roman" panose="02020603050405020304" pitchFamily="18" charset="0"/>
                          <a:cs typeface="Times New Roman" panose="02020603050405020304" pitchFamily="18" charset="0"/>
                        </a:rPr>
                        <a:t>Educational Diagnostician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1600" b="1" dirty="0">
                          <a:latin typeface="Times New Roman" panose="02020603050405020304" pitchFamily="18" charset="0"/>
                          <a:cs typeface="Times New Roman" panose="02020603050405020304" pitchFamily="18" charset="0"/>
                        </a:rPr>
                        <a:t>Instructional/Admin.</a:t>
                      </a:r>
                      <a:r>
                        <a:rPr lang="en-US" sz="1600" b="1" baseline="0" dirty="0">
                          <a:latin typeface="Times New Roman" panose="02020603050405020304" pitchFamily="18" charset="0"/>
                          <a:cs typeface="Times New Roman" panose="02020603050405020304" pitchFamily="18" charset="0"/>
                        </a:rPr>
                        <a:t> Officer</a:t>
                      </a:r>
                    </a:p>
                    <a:p>
                      <a:r>
                        <a:rPr lang="en-US" sz="1600" baseline="0" dirty="0"/>
                        <a:t>Key specialist or director of a major instructional program or group</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latin typeface="Times New Roman" panose="02020603050405020304" pitchFamily="18" charset="0"/>
                          <a:cs typeface="Times New Roman" panose="02020603050405020304" pitchFamily="18" charset="0"/>
                        </a:rPr>
                        <a:t>Physical Therapist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600" b="1" dirty="0">
                          <a:latin typeface="Times New Roman" panose="02020603050405020304" pitchFamily="18" charset="0"/>
                          <a:cs typeface="Times New Roman" panose="02020603050405020304" pitchFamily="18" charset="0"/>
                        </a:rPr>
                        <a:t>Administrative</a:t>
                      </a:r>
                      <a:r>
                        <a:rPr lang="en-US" sz="1600" b="1" baseline="0" dirty="0">
                          <a:latin typeface="Times New Roman" panose="02020603050405020304" pitchFamily="18" charset="0"/>
                          <a:cs typeface="Times New Roman" panose="02020603050405020304" pitchFamily="18" charset="0"/>
                        </a:rPr>
                        <a:t> Officer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t>Assistant to superintendent or high grade administrative officer, works in administrative capacity in personnel, business, accounting, planning, research, etc. 	</a:t>
                      </a:r>
                      <a:endParaRPr lang="en-US" sz="16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latin typeface="Times New Roman" panose="02020603050405020304" pitchFamily="18" charset="0"/>
                          <a:cs typeface="Times New Roman" panose="02020603050405020304" pitchFamily="18" charset="0"/>
                        </a:rPr>
                        <a:t>Occupational Therapist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1600" b="1" dirty="0">
                          <a:latin typeface="Times New Roman" panose="02020603050405020304" pitchFamily="18" charset="0"/>
                          <a:cs typeface="Times New Roman" panose="02020603050405020304" pitchFamily="18" charset="0"/>
                        </a:rPr>
                        <a:t>Principal</a:t>
                      </a:r>
                    </a:p>
                    <a:p>
                      <a:r>
                        <a:rPr lang="en-US" sz="1600" dirty="0"/>
                        <a:t>(part-time,</a:t>
                      </a:r>
                      <a:r>
                        <a:rPr lang="en-US" sz="1600" baseline="0" dirty="0"/>
                        <a:t> full time or assistant)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latin typeface="Times New Roman" panose="02020603050405020304" pitchFamily="18" charset="0"/>
                          <a:cs typeface="Times New Roman" panose="02020603050405020304" pitchFamily="18" charset="0"/>
                        </a:rPr>
                        <a:t>Physician, M.D.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600" b="1" dirty="0">
                          <a:latin typeface="Times New Roman" panose="02020603050405020304" pitchFamily="18" charset="0"/>
                          <a:cs typeface="Times New Roman" panose="02020603050405020304" pitchFamily="18" charset="0"/>
                        </a:rPr>
                        <a:t>School Social Worker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latin typeface="Times New Roman" panose="02020603050405020304" pitchFamily="18" charset="0"/>
                          <a:cs typeface="Times New Roman" panose="02020603050405020304" pitchFamily="18" charset="0"/>
                        </a:rPr>
                        <a:t>Psychological Associate</a:t>
                      </a:r>
                    </a:p>
                    <a:p>
                      <a:r>
                        <a:rPr lang="en-US" sz="1600" dirty="0"/>
                        <a:t>Bachelor’s/Master’s Degree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1600" b="1" dirty="0">
                          <a:latin typeface="Times New Roman" panose="02020603050405020304" pitchFamily="18" charset="0"/>
                          <a:cs typeface="Times New Roman" panose="02020603050405020304" pitchFamily="18" charset="0"/>
                        </a:rPr>
                        <a:t>Psychologist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latin typeface="Times New Roman" panose="02020603050405020304" pitchFamily="18" charset="0"/>
                          <a:cs typeface="Times New Roman" panose="02020603050405020304" pitchFamily="18" charset="0"/>
                        </a:rPr>
                        <a:t>Special Education</a:t>
                      </a:r>
                      <a:r>
                        <a:rPr lang="en-US" sz="1600" b="1" baseline="0" dirty="0">
                          <a:latin typeface="Times New Roman" panose="02020603050405020304" pitchFamily="18" charset="0"/>
                          <a:cs typeface="Times New Roman" panose="02020603050405020304" pitchFamily="18" charset="0"/>
                        </a:rPr>
                        <a:t> Related Service Personnel</a:t>
                      </a:r>
                    </a:p>
                    <a:p>
                      <a:r>
                        <a:rPr lang="en-US" sz="1600" baseline="0" dirty="0"/>
                        <a:t>Bachelor’s/Master’s Degree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Footer Placeholder 7"/>
          <p:cNvSpPr>
            <a:spLocks noGrp="1"/>
          </p:cNvSpPr>
          <p:nvPr>
            <p:ph type="ftr" sz="quarter" idx="11"/>
          </p:nvPr>
        </p:nvSpPr>
        <p:spPr/>
        <p:txBody>
          <a:bodyPr/>
          <a:lstStyle/>
          <a:p>
            <a:r>
              <a:rPr lang="en-US" i="1" dirty="0"/>
              <a:t>Entity’s responsibility to classify and apply consistently based on the </a:t>
            </a:r>
            <a:r>
              <a:rPr lang="en-US" i="1" u="sng" dirty="0"/>
              <a:t>position</a:t>
            </a:r>
            <a:r>
              <a:rPr lang="en-US" i="1" dirty="0"/>
              <a:t>, not person. </a:t>
            </a:r>
          </a:p>
        </p:txBody>
      </p:sp>
    </p:spTree>
    <p:extLst>
      <p:ext uri="{BB962C8B-B14F-4D97-AF65-F5344CB8AC3E}">
        <p14:creationId xmlns:p14="http://schemas.microsoft.com/office/powerpoint/2010/main" val="417569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484" y="0"/>
            <a:ext cx="10515600" cy="1325563"/>
          </a:xfrm>
        </p:spPr>
        <p:txBody>
          <a:bodyPr/>
          <a:lstStyle/>
          <a:p>
            <a:r>
              <a:rPr lang="en-US" dirty="0">
                <a:solidFill>
                  <a:schemeClr val="bg1"/>
                </a:solidFill>
              </a:rPr>
              <a:t>Compensation Subject to Statutory Min.</a:t>
            </a:r>
          </a:p>
        </p:txBody>
      </p:sp>
      <p:sp>
        <p:nvSpPr>
          <p:cNvPr id="3" name="Content Placeholder 2"/>
          <p:cNvSpPr>
            <a:spLocks noGrp="1"/>
          </p:cNvSpPr>
          <p:nvPr>
            <p:ph idx="1"/>
          </p:nvPr>
        </p:nvSpPr>
        <p:spPr>
          <a:xfrm>
            <a:off x="838200" y="1325563"/>
            <a:ext cx="10515600" cy="4851400"/>
          </a:xfrm>
        </p:spPr>
        <p:txBody>
          <a:bodyPr>
            <a:normAutofit fontScale="92500" lnSpcReduction="20000"/>
          </a:bodyPr>
          <a:lstStyle/>
          <a:p>
            <a:pPr marL="0" indent="0">
              <a:buNone/>
            </a:pPr>
            <a:r>
              <a:rPr lang="en-US" dirty="0"/>
              <a:t>Compensation paid for services performed: </a:t>
            </a:r>
          </a:p>
          <a:p>
            <a:pPr marL="457200" lvl="1" indent="0">
              <a:buNone/>
            </a:pPr>
            <a:r>
              <a:rPr lang="en-US" sz="2800" dirty="0"/>
              <a:t>As a teacher, full-time librarian, counselor, or nurse; </a:t>
            </a:r>
          </a:p>
          <a:p>
            <a:pPr marL="457200" lvl="1" indent="0">
              <a:buNone/>
            </a:pPr>
            <a:r>
              <a:rPr lang="en-US" sz="2800" dirty="0"/>
              <a:t>	OR </a:t>
            </a:r>
          </a:p>
          <a:p>
            <a:pPr marL="457200" lvl="1" indent="0">
              <a:buNone/>
            </a:pPr>
            <a:r>
              <a:rPr lang="en-US" sz="2800" dirty="0"/>
              <a:t>In a position covered under former Section 16.056* of the Texas Education Code (i.e., superintendent, principal, administrative officer, instructional officer, diagnostician, etc.); </a:t>
            </a:r>
          </a:p>
          <a:p>
            <a:pPr marL="457200" lvl="1" indent="0">
              <a:buNone/>
            </a:pPr>
            <a:r>
              <a:rPr lang="en-US" sz="2800" dirty="0"/>
              <a:t>	PLUS </a:t>
            </a:r>
          </a:p>
          <a:p>
            <a:pPr marL="457200" lvl="1" indent="0">
              <a:buNone/>
            </a:pPr>
            <a:r>
              <a:rPr lang="en-US" sz="2800" dirty="0"/>
              <a:t>Any supplemental pay for duties that are part of a particular position that is subject to the state minimum salary. Examples include, but are not limited to: stipends for sponsorship, UIL activities, coaching duties, tutorial assignments. </a:t>
            </a:r>
          </a:p>
          <a:p>
            <a:pPr marL="457200" lvl="1" indent="0">
              <a:buNone/>
            </a:pPr>
            <a:endParaRPr lang="en-US" sz="2800" dirty="0"/>
          </a:p>
          <a:p>
            <a:pPr marL="457200" lvl="1" indent="0">
              <a:buNone/>
            </a:pPr>
            <a:r>
              <a:rPr lang="en-US" sz="2800" dirty="0"/>
              <a:t>Additional work that is not part of a particular position that is subject to statutory minimum is called ‘wholly separate’ and will be discussed later. </a:t>
            </a:r>
          </a:p>
          <a:p>
            <a:pPr marL="457200" lvl="1" indent="0">
              <a:buNone/>
            </a:pPr>
            <a:endParaRPr lang="en-US" sz="2800" dirty="0"/>
          </a:p>
          <a:p>
            <a:pPr marL="457200" lvl="1" indent="0">
              <a:buNone/>
            </a:pP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t>23</a:t>
            </a:fld>
            <a:endParaRPr lang="en-US" dirty="0"/>
          </a:p>
        </p:txBody>
      </p:sp>
    </p:spTree>
    <p:extLst>
      <p:ext uri="{BB962C8B-B14F-4D97-AF65-F5344CB8AC3E}">
        <p14:creationId xmlns:p14="http://schemas.microsoft.com/office/powerpoint/2010/main" val="319725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725" y="0"/>
            <a:ext cx="10515600" cy="1325563"/>
          </a:xfrm>
        </p:spPr>
        <p:txBody>
          <a:bodyPr/>
          <a:lstStyle/>
          <a:p>
            <a:r>
              <a:rPr lang="en-US" dirty="0">
                <a:solidFill>
                  <a:schemeClr val="bg1"/>
                </a:solidFill>
              </a:rPr>
              <a:t>State Minimum Salary Schedules</a:t>
            </a:r>
          </a:p>
        </p:txBody>
      </p:sp>
      <p:sp>
        <p:nvSpPr>
          <p:cNvPr id="3" name="Content Placeholder 2"/>
          <p:cNvSpPr>
            <a:spLocks noGrp="1"/>
          </p:cNvSpPr>
          <p:nvPr>
            <p:ph idx="1"/>
          </p:nvPr>
        </p:nvSpPr>
        <p:spPr>
          <a:xfrm>
            <a:off x="838200" y="1195754"/>
            <a:ext cx="10515600" cy="4981209"/>
          </a:xfrm>
        </p:spPr>
        <p:txBody>
          <a:bodyPr>
            <a:normAutofit lnSpcReduction="10000"/>
          </a:bodyPr>
          <a:lstStyle/>
          <a:p>
            <a:r>
              <a:rPr lang="en-US" dirty="0"/>
              <a:t>TEA published a new Statutory Minimum for 2019-2020</a:t>
            </a:r>
          </a:p>
          <a:p>
            <a:endParaRPr lang="en-US" dirty="0"/>
          </a:p>
          <a:p>
            <a:r>
              <a:rPr lang="en-US" dirty="0"/>
              <a:t>The new salary schedule is effective when the employee begins their new contract for 2019-2020</a:t>
            </a:r>
          </a:p>
          <a:p>
            <a:endParaRPr lang="en-US" dirty="0"/>
          </a:p>
          <a:p>
            <a:r>
              <a:rPr lang="en-US" dirty="0"/>
              <a:t>Table 1 State Minimum Salary Schedule applies to members employed as teachers, full-time librarians, full-time counselors or full-time nurses. </a:t>
            </a:r>
          </a:p>
          <a:p>
            <a:endParaRPr lang="en-US" dirty="0"/>
          </a:p>
          <a:p>
            <a:r>
              <a:rPr lang="en-US" dirty="0"/>
              <a:t>Table 2 and Table 3 State Minimum Salary Schedule applies to </a:t>
            </a:r>
            <a:r>
              <a:rPr lang="en-US" u="sng" dirty="0"/>
              <a:t>positions</a:t>
            </a:r>
            <a:r>
              <a:rPr lang="en-US" dirty="0"/>
              <a:t> subject to Stat Min under section 16.056 in January 1, 1995</a:t>
            </a:r>
          </a:p>
          <a:p>
            <a:endParaRPr lang="en-US" dirty="0"/>
          </a:p>
          <a:p>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t>24</a:t>
            </a:fld>
            <a:endParaRPr lang="en-US" dirty="0"/>
          </a:p>
        </p:txBody>
      </p:sp>
    </p:spTree>
    <p:extLst>
      <p:ext uri="{BB962C8B-B14F-4D97-AF65-F5344CB8AC3E}">
        <p14:creationId xmlns:p14="http://schemas.microsoft.com/office/powerpoint/2010/main" val="146153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5920"/>
            <a:ext cx="10515600" cy="4531043"/>
          </a:xfrm>
        </p:spPr>
        <p:txBody>
          <a:bodyPr/>
          <a:lstStyle/>
          <a:p>
            <a:r>
              <a:rPr lang="en-US" sz="3600" dirty="0"/>
              <a:t>The years of Experience that an employee has is used determine their State Minimum Salary step </a:t>
            </a:r>
          </a:p>
          <a:p>
            <a:endParaRPr lang="en-US" sz="3600" dirty="0"/>
          </a:p>
          <a:p>
            <a:r>
              <a:rPr lang="en-US" sz="3600" dirty="0"/>
              <a:t>To determine the </a:t>
            </a:r>
            <a:r>
              <a:rPr lang="en-US" sz="3600" i="1" dirty="0"/>
              <a:t>monthly</a:t>
            </a:r>
            <a:r>
              <a:rPr lang="en-US" sz="3600" dirty="0"/>
              <a:t> State Minimum salary, use:</a:t>
            </a:r>
          </a:p>
          <a:p>
            <a:pPr lvl="1"/>
            <a:r>
              <a:rPr lang="en-US" sz="3600" dirty="0"/>
              <a:t>Number of days in the contract</a:t>
            </a:r>
          </a:p>
          <a:p>
            <a:pPr lvl="1"/>
            <a:r>
              <a:rPr lang="en-US" sz="3600" dirty="0"/>
              <a:t>Number of months the annual compensation will be paid out (10, 11 or 12 months</a:t>
            </a:r>
            <a:r>
              <a:rPr lang="en-US" sz="3200" dirty="0"/>
              <a:t>)</a:t>
            </a:r>
          </a:p>
          <a:p>
            <a:pPr lvl="1"/>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t>25</a:t>
            </a:fld>
            <a:endParaRPr lang="en-US" dirty="0"/>
          </a:p>
        </p:txBody>
      </p:sp>
      <p:sp>
        <p:nvSpPr>
          <p:cNvPr id="5" name="Title 1"/>
          <p:cNvSpPr>
            <a:spLocks noGrp="1"/>
          </p:cNvSpPr>
          <p:nvPr>
            <p:ph type="title"/>
          </p:nvPr>
        </p:nvSpPr>
        <p:spPr>
          <a:xfrm>
            <a:off x="2238725" y="0"/>
            <a:ext cx="10515600" cy="1325563"/>
          </a:xfrm>
        </p:spPr>
        <p:txBody>
          <a:bodyPr/>
          <a:lstStyle/>
          <a:p>
            <a:r>
              <a:rPr lang="en-US" dirty="0">
                <a:solidFill>
                  <a:schemeClr val="bg1"/>
                </a:solidFill>
              </a:rPr>
              <a:t>State Minimum Salary Schedules </a:t>
            </a:r>
            <a:r>
              <a:rPr lang="en-US" dirty="0" err="1">
                <a:solidFill>
                  <a:schemeClr val="bg1"/>
                </a:solidFill>
              </a:rPr>
              <a:t>Con’t</a:t>
            </a:r>
            <a:endParaRPr lang="en-US" dirty="0">
              <a:solidFill>
                <a:schemeClr val="bg1"/>
              </a:solidFill>
            </a:endParaRPr>
          </a:p>
        </p:txBody>
      </p:sp>
    </p:spTree>
    <p:extLst>
      <p:ext uri="{BB962C8B-B14F-4D97-AF65-F5344CB8AC3E}">
        <p14:creationId xmlns:p14="http://schemas.microsoft.com/office/powerpoint/2010/main" val="1411339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875" y="0"/>
            <a:ext cx="10515600" cy="1325563"/>
          </a:xfrm>
        </p:spPr>
        <p:txBody>
          <a:bodyPr/>
          <a:lstStyle/>
          <a:p>
            <a:r>
              <a:rPr lang="en-US" dirty="0">
                <a:solidFill>
                  <a:schemeClr val="bg1"/>
                </a:solidFill>
              </a:rPr>
              <a:t>Calculation of Statutory Minimum </a:t>
            </a:r>
          </a:p>
        </p:txBody>
      </p:sp>
      <p:sp>
        <p:nvSpPr>
          <p:cNvPr id="3" name="Content Placeholder 2"/>
          <p:cNvSpPr>
            <a:spLocks noGrp="1"/>
          </p:cNvSpPr>
          <p:nvPr>
            <p:ph idx="1"/>
          </p:nvPr>
        </p:nvSpPr>
        <p:spPr>
          <a:xfrm>
            <a:off x="838200" y="1325562"/>
            <a:ext cx="10515600" cy="5030787"/>
          </a:xfrm>
        </p:spPr>
        <p:txBody>
          <a:bodyPr>
            <a:normAutofit/>
          </a:bodyPr>
          <a:lstStyle/>
          <a:p>
            <a:r>
              <a:rPr lang="en-US" dirty="0"/>
              <a:t>The calculation to attain the salary </a:t>
            </a:r>
            <a:r>
              <a:rPr lang="en-US" i="1" dirty="0"/>
              <a:t>paid above </a:t>
            </a:r>
            <a:r>
              <a:rPr lang="en-US" dirty="0"/>
              <a:t>the state minimum salary will be the Eligible TRS Gross Compensation paid in the report period </a:t>
            </a:r>
            <a:r>
              <a:rPr lang="en-US" i="1" u="sng" dirty="0"/>
              <a:t>less</a:t>
            </a:r>
            <a:r>
              <a:rPr lang="en-US" dirty="0"/>
              <a:t> the State Minimum Salary for that member. </a:t>
            </a:r>
          </a:p>
          <a:p>
            <a:endParaRPr lang="en-US" dirty="0"/>
          </a:p>
          <a:p>
            <a:r>
              <a:rPr lang="en-US" dirty="0"/>
              <a:t>On the RP 20 record, report the monthly State Minimum amount from the salary schedule table in the ‘Adjusted’ State Minimum Compensation field. </a:t>
            </a:r>
          </a:p>
          <a:p>
            <a:endParaRPr lang="en-US" dirty="0"/>
          </a:p>
          <a:p>
            <a:r>
              <a:rPr lang="en-US" dirty="0"/>
              <a:t>Statutory Minimum contribution is </a:t>
            </a:r>
            <a:r>
              <a:rPr lang="en-US" u="sng" dirty="0"/>
              <a:t>not</a:t>
            </a:r>
            <a:r>
              <a:rPr lang="en-US" dirty="0"/>
              <a:t> due if the employee is paid an amount </a:t>
            </a:r>
            <a:r>
              <a:rPr lang="en-US" i="1" dirty="0"/>
              <a:t>equal to or less than </a:t>
            </a:r>
            <a:r>
              <a:rPr lang="en-US" dirty="0"/>
              <a:t>the Statutory Minimum Compensation</a:t>
            </a:r>
          </a:p>
        </p:txBody>
      </p:sp>
      <p:sp>
        <p:nvSpPr>
          <p:cNvPr id="4" name="Slide Number Placeholder 3"/>
          <p:cNvSpPr>
            <a:spLocks noGrp="1"/>
          </p:cNvSpPr>
          <p:nvPr>
            <p:ph type="sldNum" sz="quarter" idx="12"/>
          </p:nvPr>
        </p:nvSpPr>
        <p:spPr/>
        <p:txBody>
          <a:bodyPr/>
          <a:lstStyle/>
          <a:p>
            <a:fld id="{85EA47E5-AC31-4FC6-97AC-BCE072676834}" type="slidenum">
              <a:rPr lang="en-US" smtClean="0"/>
              <a:t>26</a:t>
            </a:fld>
            <a:endParaRPr lang="en-US" dirty="0"/>
          </a:p>
        </p:txBody>
      </p:sp>
    </p:spTree>
    <p:extLst>
      <p:ext uri="{BB962C8B-B14F-4D97-AF65-F5344CB8AC3E}">
        <p14:creationId xmlns:p14="http://schemas.microsoft.com/office/powerpoint/2010/main" val="2669794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923" y="0"/>
            <a:ext cx="10515600" cy="1325563"/>
          </a:xfrm>
        </p:spPr>
        <p:txBody>
          <a:bodyPr/>
          <a:lstStyle/>
          <a:p>
            <a:r>
              <a:rPr lang="en-US" dirty="0">
                <a:solidFill>
                  <a:schemeClr val="bg1"/>
                </a:solidFill>
              </a:rPr>
              <a:t>Wholly Separate - Not Subject to Stat Min.</a:t>
            </a:r>
          </a:p>
        </p:txBody>
      </p:sp>
      <p:sp>
        <p:nvSpPr>
          <p:cNvPr id="3" name="Content Placeholder 2"/>
          <p:cNvSpPr>
            <a:spLocks noGrp="1"/>
          </p:cNvSpPr>
          <p:nvPr>
            <p:ph idx="1"/>
          </p:nvPr>
        </p:nvSpPr>
        <p:spPr>
          <a:xfrm>
            <a:off x="838200" y="1665287"/>
            <a:ext cx="10515600" cy="4351338"/>
          </a:xfrm>
        </p:spPr>
        <p:txBody>
          <a:bodyPr>
            <a:normAutofit/>
          </a:bodyPr>
          <a:lstStyle/>
          <a:p>
            <a:r>
              <a:rPr lang="en-US" sz="3600" dirty="0">
                <a:solidFill>
                  <a:srgbClr val="000000"/>
                </a:solidFill>
              </a:rPr>
              <a:t>If an employee takes on another job that is unrelated to their primary position, that job is considered ‘wholly separate’.</a:t>
            </a:r>
          </a:p>
          <a:p>
            <a:endParaRPr lang="en-US" sz="3600" dirty="0">
              <a:solidFill>
                <a:srgbClr val="000000"/>
              </a:solidFill>
            </a:endParaRPr>
          </a:p>
          <a:p>
            <a:r>
              <a:rPr lang="en-US" sz="3600" dirty="0">
                <a:solidFill>
                  <a:srgbClr val="000000"/>
                </a:solidFill>
              </a:rPr>
              <a:t>Compensation earned under the ‘wholly separate’ position is not subject to the above state minimum contribution.</a:t>
            </a:r>
          </a:p>
        </p:txBody>
      </p:sp>
      <p:sp>
        <p:nvSpPr>
          <p:cNvPr id="4" name="Slide Number Placeholder 3"/>
          <p:cNvSpPr>
            <a:spLocks noGrp="1"/>
          </p:cNvSpPr>
          <p:nvPr>
            <p:ph type="sldNum" sz="quarter" idx="12"/>
          </p:nvPr>
        </p:nvSpPr>
        <p:spPr/>
        <p:txBody>
          <a:bodyPr/>
          <a:lstStyle/>
          <a:p>
            <a:fld id="{85EA47E5-AC31-4FC6-97AC-BCE072676834}" type="slidenum">
              <a:rPr lang="en-US" smtClean="0"/>
              <a:t>27</a:t>
            </a:fld>
            <a:endParaRPr lang="en-US" dirty="0"/>
          </a:p>
        </p:txBody>
      </p:sp>
    </p:spTree>
    <p:extLst>
      <p:ext uri="{BB962C8B-B14F-4D97-AF65-F5344CB8AC3E}">
        <p14:creationId xmlns:p14="http://schemas.microsoft.com/office/powerpoint/2010/main" val="2823427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87512"/>
            <a:ext cx="10515600" cy="4851400"/>
          </a:xfrm>
        </p:spPr>
        <p:txBody>
          <a:bodyPr>
            <a:normAutofit/>
          </a:bodyPr>
          <a:lstStyle/>
          <a:p>
            <a:pPr marL="0" indent="0">
              <a:buNone/>
            </a:pPr>
            <a:r>
              <a:rPr lang="en-US" dirty="0"/>
              <a:t>To determine if a job is Wholly Separate, answer the questions below.</a:t>
            </a:r>
          </a:p>
          <a:p>
            <a:pPr marL="0" indent="0">
              <a:buNone/>
            </a:pPr>
            <a:endParaRPr lang="en-US" dirty="0"/>
          </a:p>
          <a:p>
            <a:pPr marL="0" indent="0">
              <a:buNone/>
            </a:pPr>
            <a:r>
              <a:rPr lang="en-US" dirty="0"/>
              <a:t>If the answer to any one of the following questions is “Yes”, then it is probable that the additional duties are part of the duties of “the particular job” subject to the State Minimum Salary Schedule and do not constitute a “wholly separate” job. Therefore, include the salary paid for the additional duties in adjusted TRS salary.</a:t>
            </a:r>
          </a:p>
        </p:txBody>
      </p:sp>
      <p:sp>
        <p:nvSpPr>
          <p:cNvPr id="4" name="Slide Number Placeholder 3"/>
          <p:cNvSpPr>
            <a:spLocks noGrp="1"/>
          </p:cNvSpPr>
          <p:nvPr>
            <p:ph type="sldNum" sz="quarter" idx="12"/>
          </p:nvPr>
        </p:nvSpPr>
        <p:spPr/>
        <p:txBody>
          <a:bodyPr/>
          <a:lstStyle/>
          <a:p>
            <a:fld id="{85EA47E5-AC31-4FC6-97AC-BCE072676834}" type="slidenum">
              <a:rPr lang="en-US" smtClean="0"/>
              <a:t>28</a:t>
            </a:fld>
            <a:endParaRPr lang="en-US" dirty="0"/>
          </a:p>
        </p:txBody>
      </p:sp>
      <p:sp>
        <p:nvSpPr>
          <p:cNvPr id="5" name="Title 1"/>
          <p:cNvSpPr>
            <a:spLocks noGrp="1"/>
          </p:cNvSpPr>
          <p:nvPr>
            <p:ph type="title"/>
          </p:nvPr>
        </p:nvSpPr>
        <p:spPr>
          <a:xfrm>
            <a:off x="2100072" y="0"/>
            <a:ext cx="10515600" cy="1325563"/>
          </a:xfrm>
        </p:spPr>
        <p:txBody>
          <a:bodyPr/>
          <a:lstStyle/>
          <a:p>
            <a:r>
              <a:rPr lang="en-US" dirty="0">
                <a:solidFill>
                  <a:schemeClr val="bg1"/>
                </a:solidFill>
              </a:rPr>
              <a:t>Wholly Separate - Continued</a:t>
            </a:r>
          </a:p>
        </p:txBody>
      </p:sp>
    </p:spTree>
    <p:extLst>
      <p:ext uri="{BB962C8B-B14F-4D97-AF65-F5344CB8AC3E}">
        <p14:creationId xmlns:p14="http://schemas.microsoft.com/office/powerpoint/2010/main" val="2974820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2320" y="2612122"/>
            <a:ext cx="6309360" cy="3367360"/>
          </a:xfrm>
        </p:spPr>
      </p:pic>
      <p:sp>
        <p:nvSpPr>
          <p:cNvPr id="4" name="Slide Number Placeholder 3"/>
          <p:cNvSpPr>
            <a:spLocks noGrp="1"/>
          </p:cNvSpPr>
          <p:nvPr>
            <p:ph type="sldNum" sz="quarter" idx="12"/>
          </p:nvPr>
        </p:nvSpPr>
        <p:spPr/>
        <p:txBody>
          <a:bodyPr/>
          <a:lstStyle/>
          <a:p>
            <a:fld id="{85EA47E5-AC31-4FC6-97AC-BCE072676834}" type="slidenum">
              <a:rPr lang="en-US" smtClean="0"/>
              <a:t>29</a:t>
            </a:fld>
            <a:endParaRPr lang="en-US"/>
          </a:p>
        </p:txBody>
      </p:sp>
      <p:sp>
        <p:nvSpPr>
          <p:cNvPr id="6" name="TextBox 5"/>
          <p:cNvSpPr txBox="1"/>
          <p:nvPr/>
        </p:nvSpPr>
        <p:spPr>
          <a:xfrm>
            <a:off x="2111829" y="1404257"/>
            <a:ext cx="8730342" cy="830997"/>
          </a:xfrm>
          <a:prstGeom prst="rect">
            <a:avLst/>
          </a:prstGeom>
          <a:noFill/>
        </p:spPr>
        <p:txBody>
          <a:bodyPr wrap="square" rtlCol="0">
            <a:spAutoFit/>
          </a:bodyPr>
          <a:lstStyle/>
          <a:p>
            <a:r>
              <a:rPr lang="en-US" sz="2400" dirty="0"/>
              <a:t>Please reach out to your coach or </a:t>
            </a:r>
            <a:r>
              <a:rPr lang="en-US" sz="2400" dirty="0">
                <a:hlinkClick r:id="rId3"/>
              </a:rPr>
              <a:t>reporting@trs.texas.gov</a:t>
            </a:r>
            <a:r>
              <a:rPr lang="en-US" sz="2400" dirty="0"/>
              <a:t> if you have any questions or need assistance. </a:t>
            </a:r>
          </a:p>
        </p:txBody>
      </p:sp>
    </p:spTree>
    <p:extLst>
      <p:ext uri="{BB962C8B-B14F-4D97-AF65-F5344CB8AC3E}">
        <p14:creationId xmlns:p14="http://schemas.microsoft.com/office/powerpoint/2010/main" val="82099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0" y="0"/>
            <a:ext cx="4561115" cy="1325563"/>
          </a:xfrm>
        </p:spPr>
        <p:txBody>
          <a:bodyPr/>
          <a:lstStyle/>
          <a:p>
            <a:r>
              <a:rPr lang="en-US" dirty="0">
                <a:solidFill>
                  <a:schemeClr val="bg1"/>
                </a:solidFill>
              </a:rPr>
              <a:t>Legislative</a:t>
            </a:r>
            <a:r>
              <a:rPr lang="en-US" b="1" dirty="0">
                <a:solidFill>
                  <a:schemeClr val="bg1"/>
                </a:solidFill>
              </a:rPr>
              <a:t> </a:t>
            </a:r>
            <a:r>
              <a:rPr lang="en-US" dirty="0">
                <a:solidFill>
                  <a:schemeClr val="bg1"/>
                </a:solidFill>
              </a:rPr>
              <a:t>Changes</a:t>
            </a:r>
          </a:p>
        </p:txBody>
      </p:sp>
      <p:sp>
        <p:nvSpPr>
          <p:cNvPr id="3" name="Content Placeholder 2"/>
          <p:cNvSpPr>
            <a:spLocks noGrp="1"/>
          </p:cNvSpPr>
          <p:nvPr>
            <p:ph idx="1"/>
          </p:nvPr>
        </p:nvSpPr>
        <p:spPr>
          <a:xfrm>
            <a:off x="838200" y="1325563"/>
            <a:ext cx="10515600" cy="4851400"/>
          </a:xfrm>
        </p:spPr>
        <p:txBody>
          <a:bodyPr/>
          <a:lstStyle/>
          <a:p>
            <a:r>
              <a:rPr lang="en-US" dirty="0"/>
              <a:t>Contribution rate increases (next slide).</a:t>
            </a:r>
          </a:p>
          <a:p>
            <a:pPr marL="0" indent="0">
              <a:buNone/>
            </a:pPr>
            <a:endParaRPr lang="en-US" dirty="0"/>
          </a:p>
          <a:p>
            <a:r>
              <a:rPr lang="en-US" dirty="0"/>
              <a:t>As of 9/1/19, ISDs will no longer use a Cost of Education Index (CEI) to adjust the state minimum salary.</a:t>
            </a:r>
          </a:p>
          <a:p>
            <a:pPr marL="0" indent="0">
              <a:buNone/>
            </a:pPr>
            <a:endParaRPr lang="en-US" dirty="0"/>
          </a:p>
          <a:p>
            <a:r>
              <a:rPr lang="en-US" dirty="0"/>
              <a:t>Public Education Employer Contribution due on </a:t>
            </a:r>
            <a:r>
              <a:rPr lang="en-US" u="sng" dirty="0"/>
              <a:t>all</a:t>
            </a:r>
            <a:r>
              <a:rPr lang="en-US" dirty="0"/>
              <a:t> eligible members.</a:t>
            </a:r>
          </a:p>
          <a:p>
            <a:endParaRPr lang="en-US" dirty="0"/>
          </a:p>
          <a:p>
            <a:r>
              <a:rPr lang="en-US" dirty="0"/>
              <a:t>Charter schools are required to pay the state contribution on eligible salaries paid above the state minimum set by TEA. </a:t>
            </a:r>
          </a:p>
        </p:txBody>
      </p:sp>
      <p:sp>
        <p:nvSpPr>
          <p:cNvPr id="4" name="Slide Number Placeholder 3"/>
          <p:cNvSpPr>
            <a:spLocks noGrp="1"/>
          </p:cNvSpPr>
          <p:nvPr>
            <p:ph type="sldNum" sz="quarter" idx="12"/>
          </p:nvPr>
        </p:nvSpPr>
        <p:spPr/>
        <p:txBody>
          <a:bodyPr/>
          <a:lstStyle/>
          <a:p>
            <a:fld id="{85EA47E5-AC31-4FC6-97AC-BCE072676834}" type="slidenum">
              <a:rPr lang="en-US" smtClean="0"/>
              <a:t>3</a:t>
            </a:fld>
            <a:endParaRPr lang="en-US"/>
          </a:p>
        </p:txBody>
      </p:sp>
    </p:spTree>
    <p:extLst>
      <p:ext uri="{BB962C8B-B14F-4D97-AF65-F5344CB8AC3E}">
        <p14:creationId xmlns:p14="http://schemas.microsoft.com/office/powerpoint/2010/main" val="198701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312" y="0"/>
            <a:ext cx="7225145" cy="1325563"/>
          </a:xfrm>
        </p:spPr>
        <p:txBody>
          <a:bodyPr/>
          <a:lstStyle/>
          <a:p>
            <a:r>
              <a:rPr lang="en-US" dirty="0">
                <a:solidFill>
                  <a:schemeClr val="bg1"/>
                </a:solidFill>
              </a:rPr>
              <a:t>Summary of All Rate Changes</a:t>
            </a:r>
          </a:p>
        </p:txBody>
      </p:sp>
      <p:graphicFrame>
        <p:nvGraphicFramePr>
          <p:cNvPr id="5" name="Content Placeholder 4"/>
          <p:cNvGraphicFramePr>
            <a:graphicFrameLocks noGrp="1"/>
          </p:cNvGraphicFramePr>
          <p:nvPr>
            <p:ph idx="1"/>
            <p:extLst/>
          </p:nvPr>
        </p:nvGraphicFramePr>
        <p:xfrm>
          <a:off x="1195093" y="1876828"/>
          <a:ext cx="9914866" cy="3346454"/>
        </p:xfrm>
        <a:graphic>
          <a:graphicData uri="http://schemas.openxmlformats.org/drawingml/2006/table">
            <a:tbl>
              <a:tblPr firstRow="1" bandRow="1">
                <a:tableStyleId>{5C22544A-7EE6-4342-B048-85BDC9FD1C3A}</a:tableStyleId>
              </a:tblPr>
              <a:tblGrid>
                <a:gridCol w="1022706">
                  <a:extLst>
                    <a:ext uri="{9D8B030D-6E8A-4147-A177-3AD203B41FA5}">
                      <a16:colId xmlns:a16="http://schemas.microsoft.com/office/drawing/2014/main" val="20000"/>
                    </a:ext>
                  </a:extLst>
                </a:gridCol>
                <a:gridCol w="1778432">
                  <a:extLst>
                    <a:ext uri="{9D8B030D-6E8A-4147-A177-3AD203B41FA5}">
                      <a16:colId xmlns:a16="http://schemas.microsoft.com/office/drawing/2014/main" val="20001"/>
                    </a:ext>
                  </a:extLst>
                </a:gridCol>
                <a:gridCol w="1778432">
                  <a:extLst>
                    <a:ext uri="{9D8B030D-6E8A-4147-A177-3AD203B41FA5}">
                      <a16:colId xmlns:a16="http://schemas.microsoft.com/office/drawing/2014/main" val="20002"/>
                    </a:ext>
                  </a:extLst>
                </a:gridCol>
                <a:gridCol w="1778432">
                  <a:extLst>
                    <a:ext uri="{9D8B030D-6E8A-4147-A177-3AD203B41FA5}">
                      <a16:colId xmlns:a16="http://schemas.microsoft.com/office/drawing/2014/main" val="20003"/>
                    </a:ext>
                  </a:extLst>
                </a:gridCol>
                <a:gridCol w="1778432">
                  <a:extLst>
                    <a:ext uri="{9D8B030D-6E8A-4147-A177-3AD203B41FA5}">
                      <a16:colId xmlns:a16="http://schemas.microsoft.com/office/drawing/2014/main" val="20004"/>
                    </a:ext>
                  </a:extLst>
                </a:gridCol>
                <a:gridCol w="1778432">
                  <a:extLst>
                    <a:ext uri="{9D8B030D-6E8A-4147-A177-3AD203B41FA5}">
                      <a16:colId xmlns:a16="http://schemas.microsoft.com/office/drawing/2014/main" val="20005"/>
                    </a:ext>
                  </a:extLst>
                </a:gridCol>
              </a:tblGrid>
              <a:tr h="1049252">
                <a:tc>
                  <a:txBody>
                    <a:bodyPr/>
                    <a:lstStyle/>
                    <a:p>
                      <a:r>
                        <a:rPr lang="en-US" dirty="0"/>
                        <a:t>Fiscal Year</a:t>
                      </a:r>
                    </a:p>
                  </a:txBody>
                  <a:tcPr/>
                </a:tc>
                <a:tc>
                  <a:txBody>
                    <a:bodyPr/>
                    <a:lstStyle/>
                    <a:p>
                      <a:r>
                        <a:rPr lang="en-US" dirty="0"/>
                        <a:t>For pay received on or after</a:t>
                      </a:r>
                    </a:p>
                  </a:txBody>
                  <a:tcPr/>
                </a:tc>
                <a:tc>
                  <a:txBody>
                    <a:bodyPr/>
                    <a:lstStyle/>
                    <a:p>
                      <a:r>
                        <a:rPr lang="en-US" dirty="0"/>
                        <a:t>Member Contribution</a:t>
                      </a:r>
                      <a:r>
                        <a:rPr lang="en-US" baseline="0" dirty="0"/>
                        <a:t> rate</a:t>
                      </a:r>
                      <a:endParaRPr lang="en-US" dirty="0"/>
                    </a:p>
                  </a:txBody>
                  <a:tcPr/>
                </a:tc>
                <a:tc>
                  <a:txBody>
                    <a:bodyPr/>
                    <a:lstStyle/>
                    <a:p>
                      <a:r>
                        <a:rPr lang="en-US" dirty="0"/>
                        <a:t>State contribution</a:t>
                      </a:r>
                      <a:r>
                        <a:rPr lang="en-US" baseline="0" dirty="0"/>
                        <a:t> rate</a:t>
                      </a:r>
                      <a:endParaRPr lang="en-US" dirty="0"/>
                    </a:p>
                  </a:txBody>
                  <a:tcPr/>
                </a:tc>
                <a:tc>
                  <a:txBody>
                    <a:bodyPr/>
                    <a:lstStyle/>
                    <a:p>
                      <a:r>
                        <a:rPr lang="en-US" dirty="0"/>
                        <a:t>Pension Surcharge Rate</a:t>
                      </a:r>
                    </a:p>
                  </a:txBody>
                  <a:tcPr/>
                </a:tc>
                <a:tc>
                  <a:txBody>
                    <a:bodyPr/>
                    <a:lstStyle/>
                    <a:p>
                      <a:r>
                        <a:rPr lang="en-US" dirty="0"/>
                        <a:t>Public</a:t>
                      </a:r>
                      <a:r>
                        <a:rPr lang="en-US" baseline="0" dirty="0"/>
                        <a:t> Education Employer (Non-OASDI) rate</a:t>
                      </a:r>
                      <a:endParaRPr lang="en-US" dirty="0"/>
                    </a:p>
                  </a:txBody>
                  <a:tcPr/>
                </a:tc>
                <a:extLst>
                  <a:ext uri="{0D108BD9-81ED-4DB2-BD59-A6C34878D82A}">
                    <a16:rowId xmlns:a16="http://schemas.microsoft.com/office/drawing/2014/main" val="10000"/>
                  </a:ext>
                </a:extLst>
              </a:tr>
              <a:tr h="382867">
                <a:tc>
                  <a:txBody>
                    <a:bodyPr/>
                    <a:lstStyle/>
                    <a:p>
                      <a:r>
                        <a:rPr lang="en-US" dirty="0"/>
                        <a:t>FY 20</a:t>
                      </a:r>
                    </a:p>
                  </a:txBody>
                  <a:tcPr/>
                </a:tc>
                <a:tc>
                  <a:txBody>
                    <a:bodyPr/>
                    <a:lstStyle/>
                    <a:p>
                      <a:r>
                        <a:rPr lang="en-US" dirty="0"/>
                        <a:t>9/1/2019</a:t>
                      </a:r>
                    </a:p>
                  </a:txBody>
                  <a:tcPr/>
                </a:tc>
                <a:tc>
                  <a:txBody>
                    <a:bodyPr/>
                    <a:lstStyle/>
                    <a:p>
                      <a:r>
                        <a:rPr lang="en-US" dirty="0"/>
                        <a:t>7.7%</a:t>
                      </a:r>
                    </a:p>
                  </a:txBody>
                  <a:tcPr/>
                </a:tc>
                <a:tc>
                  <a:txBody>
                    <a:bodyPr/>
                    <a:lstStyle/>
                    <a:p>
                      <a:r>
                        <a:rPr lang="en-US" dirty="0"/>
                        <a:t>7.5%</a:t>
                      </a:r>
                    </a:p>
                  </a:txBody>
                  <a:tcPr/>
                </a:tc>
                <a:tc>
                  <a:txBody>
                    <a:bodyPr/>
                    <a:lstStyle/>
                    <a:p>
                      <a:r>
                        <a:rPr lang="en-US" dirty="0"/>
                        <a:t>15.20%</a:t>
                      </a:r>
                    </a:p>
                  </a:txBody>
                  <a:tcPr/>
                </a:tc>
                <a:tc>
                  <a:txBody>
                    <a:bodyPr/>
                    <a:lstStyle/>
                    <a:p>
                      <a:r>
                        <a:rPr lang="en-US" dirty="0"/>
                        <a:t>1.5%</a:t>
                      </a:r>
                    </a:p>
                  </a:txBody>
                  <a:tcPr/>
                </a:tc>
                <a:extLst>
                  <a:ext uri="{0D108BD9-81ED-4DB2-BD59-A6C34878D82A}">
                    <a16:rowId xmlns:a16="http://schemas.microsoft.com/office/drawing/2014/main" val="10001"/>
                  </a:ext>
                </a:extLst>
              </a:tr>
              <a:tr h="382867">
                <a:tc>
                  <a:txBody>
                    <a:bodyPr/>
                    <a:lstStyle/>
                    <a:p>
                      <a:r>
                        <a:rPr lang="en-US" dirty="0"/>
                        <a:t>FY 21</a:t>
                      </a:r>
                    </a:p>
                  </a:txBody>
                  <a:tcPr/>
                </a:tc>
                <a:tc>
                  <a:txBody>
                    <a:bodyPr/>
                    <a:lstStyle/>
                    <a:p>
                      <a:r>
                        <a:rPr lang="en-US" dirty="0"/>
                        <a:t>9/1/2020</a:t>
                      </a:r>
                    </a:p>
                  </a:txBody>
                  <a:tcPr/>
                </a:tc>
                <a:tc>
                  <a:txBody>
                    <a:bodyPr/>
                    <a:lstStyle/>
                    <a:p>
                      <a:r>
                        <a:rPr lang="en-US" dirty="0"/>
                        <a:t>7.7%</a:t>
                      </a:r>
                    </a:p>
                  </a:txBody>
                  <a:tcPr/>
                </a:tc>
                <a:tc>
                  <a:txBody>
                    <a:bodyPr/>
                    <a:lstStyle/>
                    <a:p>
                      <a:r>
                        <a:rPr lang="en-US" dirty="0"/>
                        <a:t>7.5%</a:t>
                      </a:r>
                    </a:p>
                  </a:txBody>
                  <a:tcPr/>
                </a:tc>
                <a:tc>
                  <a:txBody>
                    <a:bodyPr/>
                    <a:lstStyle/>
                    <a:p>
                      <a:r>
                        <a:rPr lang="en-US" dirty="0"/>
                        <a:t>15.20%</a:t>
                      </a:r>
                    </a:p>
                  </a:txBody>
                  <a:tcPr/>
                </a:tc>
                <a:tc>
                  <a:txBody>
                    <a:bodyPr/>
                    <a:lstStyle/>
                    <a:p>
                      <a:r>
                        <a:rPr lang="en-US" dirty="0"/>
                        <a:t>1.6%</a:t>
                      </a:r>
                    </a:p>
                  </a:txBody>
                  <a:tcPr/>
                </a:tc>
                <a:extLst>
                  <a:ext uri="{0D108BD9-81ED-4DB2-BD59-A6C34878D82A}">
                    <a16:rowId xmlns:a16="http://schemas.microsoft.com/office/drawing/2014/main" val="10002"/>
                  </a:ext>
                </a:extLst>
              </a:tr>
              <a:tr h="382867">
                <a:tc>
                  <a:txBody>
                    <a:bodyPr/>
                    <a:lstStyle/>
                    <a:p>
                      <a:r>
                        <a:rPr lang="en-US" dirty="0"/>
                        <a:t>FY 22</a:t>
                      </a:r>
                    </a:p>
                  </a:txBody>
                  <a:tcPr/>
                </a:tc>
                <a:tc>
                  <a:txBody>
                    <a:bodyPr/>
                    <a:lstStyle/>
                    <a:p>
                      <a:r>
                        <a:rPr lang="en-US" dirty="0"/>
                        <a:t>9/1/2021</a:t>
                      </a:r>
                    </a:p>
                  </a:txBody>
                  <a:tcPr/>
                </a:tc>
                <a:tc>
                  <a:txBody>
                    <a:bodyPr/>
                    <a:lstStyle/>
                    <a:p>
                      <a:r>
                        <a:rPr lang="en-US" dirty="0"/>
                        <a:t>8.0%</a:t>
                      </a:r>
                    </a:p>
                  </a:txBody>
                  <a:tcPr/>
                </a:tc>
                <a:tc>
                  <a:txBody>
                    <a:bodyPr/>
                    <a:lstStyle/>
                    <a:p>
                      <a:r>
                        <a:rPr lang="en-US" dirty="0"/>
                        <a:t>7.75%</a:t>
                      </a:r>
                    </a:p>
                  </a:txBody>
                  <a:tcPr/>
                </a:tc>
                <a:tc>
                  <a:txBody>
                    <a:bodyPr/>
                    <a:lstStyle/>
                    <a:p>
                      <a:r>
                        <a:rPr lang="en-US" dirty="0"/>
                        <a:t>15.75%</a:t>
                      </a:r>
                    </a:p>
                  </a:txBody>
                  <a:tcPr/>
                </a:tc>
                <a:tc>
                  <a:txBody>
                    <a:bodyPr/>
                    <a:lstStyle/>
                    <a:p>
                      <a:r>
                        <a:rPr lang="en-US" dirty="0"/>
                        <a:t>1.7%</a:t>
                      </a:r>
                    </a:p>
                  </a:txBody>
                  <a:tcPr/>
                </a:tc>
                <a:extLst>
                  <a:ext uri="{0D108BD9-81ED-4DB2-BD59-A6C34878D82A}">
                    <a16:rowId xmlns:a16="http://schemas.microsoft.com/office/drawing/2014/main" val="10003"/>
                  </a:ext>
                </a:extLst>
              </a:tr>
              <a:tr h="382867">
                <a:tc>
                  <a:txBody>
                    <a:bodyPr/>
                    <a:lstStyle/>
                    <a:p>
                      <a:r>
                        <a:rPr lang="en-US" dirty="0"/>
                        <a:t>FY 23</a:t>
                      </a:r>
                    </a:p>
                  </a:txBody>
                  <a:tcPr/>
                </a:tc>
                <a:tc>
                  <a:txBody>
                    <a:bodyPr/>
                    <a:lstStyle/>
                    <a:p>
                      <a:r>
                        <a:rPr lang="en-US" dirty="0"/>
                        <a:t>9/1/2022</a:t>
                      </a:r>
                    </a:p>
                  </a:txBody>
                  <a:tcPr/>
                </a:tc>
                <a:tc>
                  <a:txBody>
                    <a:bodyPr/>
                    <a:lstStyle/>
                    <a:p>
                      <a:r>
                        <a:rPr lang="en-US" dirty="0"/>
                        <a:t>8.0%</a:t>
                      </a:r>
                    </a:p>
                  </a:txBody>
                  <a:tcPr/>
                </a:tc>
                <a:tc>
                  <a:txBody>
                    <a:bodyPr/>
                    <a:lstStyle/>
                    <a:p>
                      <a:r>
                        <a:rPr lang="en-US" dirty="0"/>
                        <a:t>8.0%</a:t>
                      </a:r>
                    </a:p>
                  </a:txBody>
                  <a:tcPr/>
                </a:tc>
                <a:tc>
                  <a:txBody>
                    <a:bodyPr/>
                    <a:lstStyle/>
                    <a:p>
                      <a:r>
                        <a:rPr lang="en-US" dirty="0"/>
                        <a:t>16.00%</a:t>
                      </a:r>
                    </a:p>
                  </a:txBody>
                  <a:tcPr/>
                </a:tc>
                <a:tc>
                  <a:txBody>
                    <a:bodyPr/>
                    <a:lstStyle/>
                    <a:p>
                      <a:r>
                        <a:rPr lang="en-US" dirty="0"/>
                        <a:t>1.8%</a:t>
                      </a:r>
                    </a:p>
                  </a:txBody>
                  <a:tcPr/>
                </a:tc>
                <a:extLst>
                  <a:ext uri="{0D108BD9-81ED-4DB2-BD59-A6C34878D82A}">
                    <a16:rowId xmlns:a16="http://schemas.microsoft.com/office/drawing/2014/main" val="10004"/>
                  </a:ext>
                </a:extLst>
              </a:tr>
              <a:tr h="382867">
                <a:tc>
                  <a:txBody>
                    <a:bodyPr/>
                    <a:lstStyle/>
                    <a:p>
                      <a:r>
                        <a:rPr lang="en-US" dirty="0"/>
                        <a:t>FY 24</a:t>
                      </a:r>
                    </a:p>
                  </a:txBody>
                  <a:tcPr/>
                </a:tc>
                <a:tc>
                  <a:txBody>
                    <a:bodyPr/>
                    <a:lstStyle/>
                    <a:p>
                      <a:r>
                        <a:rPr lang="en-US" dirty="0"/>
                        <a:t>9/1/2023</a:t>
                      </a:r>
                    </a:p>
                  </a:txBody>
                  <a:tcPr/>
                </a:tc>
                <a:tc>
                  <a:txBody>
                    <a:bodyPr/>
                    <a:lstStyle/>
                    <a:p>
                      <a:r>
                        <a:rPr lang="en-US" dirty="0"/>
                        <a:t>8.25%</a:t>
                      </a:r>
                    </a:p>
                  </a:txBody>
                  <a:tcPr/>
                </a:tc>
                <a:tc>
                  <a:txBody>
                    <a:bodyPr/>
                    <a:lstStyle/>
                    <a:p>
                      <a:r>
                        <a:rPr lang="en-US" dirty="0"/>
                        <a:t>8.25%</a:t>
                      </a:r>
                    </a:p>
                  </a:txBody>
                  <a:tcPr/>
                </a:tc>
                <a:tc>
                  <a:txBody>
                    <a:bodyPr/>
                    <a:lstStyle/>
                    <a:p>
                      <a:r>
                        <a:rPr lang="en-US" dirty="0"/>
                        <a:t>16.50%</a:t>
                      </a:r>
                    </a:p>
                  </a:txBody>
                  <a:tcPr/>
                </a:tc>
                <a:tc>
                  <a:txBody>
                    <a:bodyPr/>
                    <a:lstStyle/>
                    <a:p>
                      <a:r>
                        <a:rPr lang="en-US" dirty="0"/>
                        <a:t>1.9%</a:t>
                      </a:r>
                    </a:p>
                  </a:txBody>
                  <a:tcPr/>
                </a:tc>
                <a:extLst>
                  <a:ext uri="{0D108BD9-81ED-4DB2-BD59-A6C34878D82A}">
                    <a16:rowId xmlns:a16="http://schemas.microsoft.com/office/drawing/2014/main" val="10005"/>
                  </a:ext>
                </a:extLst>
              </a:tr>
              <a:tr h="382867">
                <a:tc>
                  <a:txBody>
                    <a:bodyPr/>
                    <a:lstStyle/>
                    <a:p>
                      <a:r>
                        <a:rPr lang="en-US" dirty="0"/>
                        <a:t>FY 25</a:t>
                      </a:r>
                    </a:p>
                  </a:txBody>
                  <a:tcPr/>
                </a:tc>
                <a:tc>
                  <a:txBody>
                    <a:bodyPr/>
                    <a:lstStyle/>
                    <a:p>
                      <a:r>
                        <a:rPr lang="en-US" dirty="0"/>
                        <a:t>9/1/2024</a:t>
                      </a:r>
                    </a:p>
                  </a:txBody>
                  <a:tcPr/>
                </a:tc>
                <a:tc>
                  <a:txBody>
                    <a:bodyPr/>
                    <a:lstStyle/>
                    <a:p>
                      <a:r>
                        <a:rPr lang="en-US" dirty="0"/>
                        <a:t>8.25%</a:t>
                      </a:r>
                    </a:p>
                  </a:txBody>
                  <a:tcPr/>
                </a:tc>
                <a:tc>
                  <a:txBody>
                    <a:bodyPr/>
                    <a:lstStyle/>
                    <a:p>
                      <a:r>
                        <a:rPr lang="en-US" dirty="0"/>
                        <a:t>8.25%</a:t>
                      </a:r>
                    </a:p>
                  </a:txBody>
                  <a:tcPr/>
                </a:tc>
                <a:tc>
                  <a:txBody>
                    <a:bodyPr/>
                    <a:lstStyle/>
                    <a:p>
                      <a:r>
                        <a:rPr lang="en-US" dirty="0"/>
                        <a:t>16.50%</a:t>
                      </a:r>
                    </a:p>
                  </a:txBody>
                  <a:tcPr/>
                </a:tc>
                <a:tc>
                  <a:txBody>
                    <a:bodyPr/>
                    <a:lstStyle/>
                    <a:p>
                      <a:r>
                        <a:rPr lang="en-US" dirty="0"/>
                        <a:t>2.0%</a:t>
                      </a:r>
                    </a:p>
                  </a:txBody>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85EA47E5-AC31-4FC6-97AC-BCE072676834}" type="slidenum">
              <a:rPr lang="en-US" smtClean="0"/>
              <a:t>4</a:t>
            </a:fld>
            <a:endParaRPr lang="en-US" dirty="0"/>
          </a:p>
        </p:txBody>
      </p:sp>
    </p:spTree>
    <p:extLst>
      <p:ext uri="{BB962C8B-B14F-4D97-AF65-F5344CB8AC3E}">
        <p14:creationId xmlns:p14="http://schemas.microsoft.com/office/powerpoint/2010/main" val="2318198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1971" y="-92075"/>
            <a:ext cx="6357257" cy="1325563"/>
          </a:xfrm>
        </p:spPr>
        <p:txBody>
          <a:bodyPr/>
          <a:lstStyle/>
          <a:p>
            <a:r>
              <a:rPr lang="en-US" dirty="0">
                <a:solidFill>
                  <a:schemeClr val="bg1"/>
                </a:solidFill>
              </a:rPr>
              <a:t>Tips on Starting a New Year</a:t>
            </a:r>
          </a:p>
        </p:txBody>
      </p:sp>
      <p:sp>
        <p:nvSpPr>
          <p:cNvPr id="3" name="Content Placeholder 2"/>
          <p:cNvSpPr>
            <a:spLocks noGrp="1"/>
          </p:cNvSpPr>
          <p:nvPr>
            <p:ph idx="1"/>
          </p:nvPr>
        </p:nvSpPr>
        <p:spPr>
          <a:xfrm>
            <a:off x="838200" y="1365178"/>
            <a:ext cx="10515600" cy="4943475"/>
          </a:xfrm>
        </p:spPr>
        <p:txBody>
          <a:bodyPr>
            <a:normAutofit lnSpcReduction="10000"/>
          </a:bodyPr>
          <a:lstStyle/>
          <a:p>
            <a:r>
              <a:rPr lang="en-US" dirty="0"/>
              <a:t>Ensure all ED40s sent by the September report period-one for each actual separate position the employee is working.</a:t>
            </a:r>
          </a:p>
          <a:p>
            <a:endParaRPr lang="en-US" dirty="0"/>
          </a:p>
          <a:p>
            <a:r>
              <a:rPr lang="en-US" dirty="0"/>
              <a:t>Report time worked in first month of contract, even if employee is not paid until the next month.</a:t>
            </a:r>
          </a:p>
          <a:p>
            <a:endParaRPr lang="en-US" dirty="0"/>
          </a:p>
          <a:p>
            <a:r>
              <a:rPr lang="en-US" dirty="0"/>
              <a:t>Do not report stipends under a separate position code unless it is truly a separate job.</a:t>
            </a:r>
          </a:p>
          <a:p>
            <a:endParaRPr lang="en-US" dirty="0"/>
          </a:p>
          <a:p>
            <a:r>
              <a:rPr lang="en-US" dirty="0"/>
              <a:t>Submit any demographic updates prior to submitting September RP report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t>5</a:t>
            </a:fld>
            <a:endParaRPr lang="en-US"/>
          </a:p>
        </p:txBody>
      </p:sp>
    </p:spTree>
    <p:extLst>
      <p:ext uri="{BB962C8B-B14F-4D97-AF65-F5344CB8AC3E}">
        <p14:creationId xmlns:p14="http://schemas.microsoft.com/office/powerpoint/2010/main" val="164080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8509" y="-92075"/>
            <a:ext cx="9170719" cy="1325563"/>
          </a:xfrm>
        </p:spPr>
        <p:txBody>
          <a:bodyPr/>
          <a:lstStyle/>
          <a:p>
            <a:r>
              <a:rPr lang="en-US" dirty="0">
                <a:solidFill>
                  <a:schemeClr val="bg1"/>
                </a:solidFill>
              </a:rPr>
              <a:t>Additional Tips on Starting a New Year</a:t>
            </a:r>
          </a:p>
        </p:txBody>
      </p:sp>
      <p:sp>
        <p:nvSpPr>
          <p:cNvPr id="3" name="Content Placeholder 2"/>
          <p:cNvSpPr>
            <a:spLocks noGrp="1"/>
          </p:cNvSpPr>
          <p:nvPr>
            <p:ph idx="1"/>
          </p:nvPr>
        </p:nvSpPr>
        <p:spPr>
          <a:xfrm>
            <a:off x="962891" y="1609725"/>
            <a:ext cx="10515600" cy="4943475"/>
          </a:xfrm>
        </p:spPr>
        <p:txBody>
          <a:bodyPr>
            <a:normAutofit/>
          </a:bodyPr>
          <a:lstStyle/>
          <a:p>
            <a:r>
              <a:rPr lang="en-US" dirty="0"/>
              <a:t>Use View Employee Information screen on all new hires, even if they previously worked for your RE.</a:t>
            </a:r>
          </a:p>
          <a:p>
            <a:endParaRPr lang="en-US" dirty="0"/>
          </a:p>
          <a:p>
            <a:r>
              <a:rPr lang="en-US" dirty="0"/>
              <a:t>Make sure contact list is current. There must be a Web Administrator, Head of Institution, Reporting Official, and Payroll Contact designated.</a:t>
            </a:r>
          </a:p>
          <a:p>
            <a:endParaRPr lang="en-US" dirty="0"/>
          </a:p>
          <a:p>
            <a:r>
              <a:rPr lang="en-US" dirty="0"/>
              <a:t>Review ledger balances.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t>6</a:t>
            </a:fld>
            <a:endParaRPr lang="en-US"/>
          </a:p>
        </p:txBody>
      </p:sp>
    </p:spTree>
    <p:extLst>
      <p:ext uri="{BB962C8B-B14F-4D97-AF65-F5344CB8AC3E}">
        <p14:creationId xmlns:p14="http://schemas.microsoft.com/office/powerpoint/2010/main" val="1535201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3709" y="0"/>
            <a:ext cx="6068291" cy="1325563"/>
          </a:xfrm>
        </p:spPr>
        <p:txBody>
          <a:bodyPr/>
          <a:lstStyle/>
          <a:p>
            <a:r>
              <a:rPr lang="en-US" dirty="0">
                <a:solidFill>
                  <a:schemeClr val="bg1"/>
                </a:solidFill>
              </a:rPr>
              <a:t>Other Reporting Tips</a:t>
            </a:r>
          </a:p>
        </p:txBody>
      </p:sp>
      <p:sp>
        <p:nvSpPr>
          <p:cNvPr id="3" name="Content Placeholder 2"/>
          <p:cNvSpPr>
            <a:spLocks noGrp="1"/>
          </p:cNvSpPr>
          <p:nvPr>
            <p:ph idx="1"/>
          </p:nvPr>
        </p:nvSpPr>
        <p:spPr>
          <a:xfrm>
            <a:off x="865909" y="1465407"/>
            <a:ext cx="10515600" cy="4351338"/>
          </a:xfrm>
        </p:spPr>
        <p:txBody>
          <a:bodyPr>
            <a:normAutofit fontScale="92500" lnSpcReduction="10000"/>
          </a:bodyPr>
          <a:lstStyle/>
          <a:p>
            <a:r>
              <a:rPr lang="en-US" dirty="0"/>
              <a:t>When completing Refund Certification in RE Portal, use month and year for final report month. (MM/YYYY)</a:t>
            </a:r>
          </a:p>
          <a:p>
            <a:endParaRPr lang="en-US" dirty="0"/>
          </a:p>
          <a:p>
            <a:r>
              <a:rPr lang="en-US" dirty="0"/>
              <a:t>On adjustment records (RP25, ER27) only adjust the difference between what was originally reported and the correct amount.</a:t>
            </a:r>
          </a:p>
          <a:p>
            <a:endParaRPr lang="en-US" dirty="0"/>
          </a:p>
          <a:p>
            <a:r>
              <a:rPr lang="en-US" dirty="0"/>
              <a:t>ED90s must be sent in for anyone who terminates all employment for any reason. Not to be submitted if employee only changes positions. </a:t>
            </a:r>
          </a:p>
          <a:p>
            <a:endParaRPr lang="en-US" dirty="0"/>
          </a:p>
          <a:p>
            <a:r>
              <a:rPr lang="en-US" dirty="0"/>
              <a:t>Flag for Non-Standard Work Week on ED40-please use Yes if the person is scheduled to work fewer than 5 days a week.  </a:t>
            </a:r>
          </a:p>
        </p:txBody>
      </p:sp>
      <p:sp>
        <p:nvSpPr>
          <p:cNvPr id="4" name="Slide Number Placeholder 3"/>
          <p:cNvSpPr>
            <a:spLocks noGrp="1"/>
          </p:cNvSpPr>
          <p:nvPr>
            <p:ph type="sldNum" sz="quarter" idx="12"/>
          </p:nvPr>
        </p:nvSpPr>
        <p:spPr/>
        <p:txBody>
          <a:bodyPr/>
          <a:lstStyle/>
          <a:p>
            <a:fld id="{85EA47E5-AC31-4FC6-97AC-BCE072676834}" type="slidenum">
              <a:rPr lang="en-US" smtClean="0"/>
              <a:t>7</a:t>
            </a:fld>
            <a:endParaRPr lang="en-US"/>
          </a:p>
        </p:txBody>
      </p:sp>
    </p:spTree>
    <p:extLst>
      <p:ext uri="{BB962C8B-B14F-4D97-AF65-F5344CB8AC3E}">
        <p14:creationId xmlns:p14="http://schemas.microsoft.com/office/powerpoint/2010/main" val="3310748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673" y="0"/>
            <a:ext cx="9088582" cy="1325563"/>
          </a:xfrm>
        </p:spPr>
        <p:txBody>
          <a:bodyPr/>
          <a:lstStyle/>
          <a:p>
            <a:r>
              <a:rPr lang="en-US" dirty="0">
                <a:solidFill>
                  <a:schemeClr val="bg1"/>
                </a:solidFill>
              </a:rPr>
              <a:t>Temporary vs. Part Time Employment</a:t>
            </a:r>
          </a:p>
        </p:txBody>
      </p:sp>
      <p:sp>
        <p:nvSpPr>
          <p:cNvPr id="3" name="Content Placeholder 2"/>
          <p:cNvSpPr>
            <a:spLocks noGrp="1"/>
          </p:cNvSpPr>
          <p:nvPr>
            <p:ph idx="1"/>
          </p:nvPr>
        </p:nvSpPr>
        <p:spPr>
          <a:xfrm>
            <a:off x="838200" y="1479262"/>
            <a:ext cx="10515600" cy="4351338"/>
          </a:xfrm>
        </p:spPr>
        <p:txBody>
          <a:bodyPr/>
          <a:lstStyle/>
          <a:p>
            <a:r>
              <a:rPr lang="en-US" dirty="0"/>
              <a:t>Temporary employment is total employment lasting less than 4 ½ months</a:t>
            </a:r>
          </a:p>
          <a:p>
            <a:pPr marL="0" indent="0">
              <a:buNone/>
            </a:pPr>
            <a:endParaRPr lang="en-US" dirty="0"/>
          </a:p>
          <a:p>
            <a:r>
              <a:rPr lang="en-US" dirty="0"/>
              <a:t>Irregular or seasonal employment that will cover more than 4 ½ months of the school year must be listed as Less Than Half Time</a:t>
            </a:r>
          </a:p>
        </p:txBody>
      </p:sp>
      <p:sp>
        <p:nvSpPr>
          <p:cNvPr id="4" name="Slide Number Placeholder 3"/>
          <p:cNvSpPr>
            <a:spLocks noGrp="1"/>
          </p:cNvSpPr>
          <p:nvPr>
            <p:ph type="sldNum" sz="quarter" idx="12"/>
          </p:nvPr>
        </p:nvSpPr>
        <p:spPr/>
        <p:txBody>
          <a:bodyPr/>
          <a:lstStyle/>
          <a:p>
            <a:fld id="{85EA47E5-AC31-4FC6-97AC-BCE072676834}" type="slidenum">
              <a:rPr lang="en-US" smtClean="0"/>
              <a:t>8</a:t>
            </a:fld>
            <a:endParaRPr lang="en-US"/>
          </a:p>
        </p:txBody>
      </p:sp>
    </p:spTree>
    <p:extLst>
      <p:ext uri="{BB962C8B-B14F-4D97-AF65-F5344CB8AC3E}">
        <p14:creationId xmlns:p14="http://schemas.microsoft.com/office/powerpoint/2010/main" val="397513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4548" y="0"/>
            <a:ext cx="4389252" cy="1325563"/>
          </a:xfrm>
        </p:spPr>
        <p:txBody>
          <a:bodyPr/>
          <a:lstStyle/>
          <a:p>
            <a:r>
              <a:rPr lang="en-US" dirty="0">
                <a:solidFill>
                  <a:schemeClr val="bg1"/>
                </a:solidFill>
              </a:rPr>
              <a:t>Dual Credit</a:t>
            </a:r>
          </a:p>
        </p:txBody>
      </p:sp>
      <p:sp>
        <p:nvSpPr>
          <p:cNvPr id="3" name="Content Placeholder 2"/>
          <p:cNvSpPr>
            <a:spLocks noGrp="1"/>
          </p:cNvSpPr>
          <p:nvPr>
            <p:ph idx="1"/>
          </p:nvPr>
        </p:nvSpPr>
        <p:spPr/>
        <p:txBody>
          <a:bodyPr/>
          <a:lstStyle/>
          <a:p>
            <a:r>
              <a:rPr lang="en-US" dirty="0"/>
              <a:t>RE where work is performed reports days and hours worked</a:t>
            </a:r>
          </a:p>
          <a:p>
            <a:pPr marL="0" indent="0">
              <a:buNone/>
            </a:pPr>
            <a:endParaRPr lang="en-US" dirty="0"/>
          </a:p>
          <a:p>
            <a:r>
              <a:rPr lang="en-US" dirty="0"/>
              <a:t>RE who pays the person reports the compensation</a:t>
            </a:r>
          </a:p>
          <a:p>
            <a:endParaRPr lang="en-US" dirty="0"/>
          </a:p>
          <a:p>
            <a:endParaRPr lang="en-US" dirty="0"/>
          </a:p>
        </p:txBody>
      </p:sp>
      <p:sp>
        <p:nvSpPr>
          <p:cNvPr id="4" name="Slide Number Placeholder 3"/>
          <p:cNvSpPr>
            <a:spLocks noGrp="1"/>
          </p:cNvSpPr>
          <p:nvPr>
            <p:ph type="sldNum" sz="quarter" idx="12"/>
          </p:nvPr>
        </p:nvSpPr>
        <p:spPr/>
        <p:txBody>
          <a:bodyPr/>
          <a:lstStyle/>
          <a:p>
            <a:fld id="{85EA47E5-AC31-4FC6-97AC-BCE072676834}" type="slidenum">
              <a:rPr lang="en-US" smtClean="0"/>
              <a:t>9</a:t>
            </a:fld>
            <a:endParaRPr lang="en-US"/>
          </a:p>
        </p:txBody>
      </p:sp>
    </p:spTree>
    <p:extLst>
      <p:ext uri="{BB962C8B-B14F-4D97-AF65-F5344CB8AC3E}">
        <p14:creationId xmlns:p14="http://schemas.microsoft.com/office/powerpoint/2010/main" val="2890023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TRS Document" ma:contentTypeID="0x010100B7A052C72D924F02B7C6198B974652540055F48E8858CD2A4CA2AE277776EF72D0" ma:contentTypeVersion="8" ma:contentTypeDescription="Content type for all TRS documents (Policies, Handbook etc.)" ma:contentTypeScope="" ma:versionID="8559fb0d8c7407384ae19072d40c630c">
  <xsd:schema xmlns:xsd="http://www.w3.org/2001/XMLSchema" xmlns:xs="http://www.w3.org/2001/XMLSchema" xmlns:p="http://schemas.microsoft.com/office/2006/metadata/properties" xmlns:ns1="http://schemas.microsoft.com/sharepoint/v3" xmlns:ns2="8a076bde-a3a2-4cad-8ed4-f6a95bc9b502" xmlns:ns3="e53605fc-3e7f-4a20-9679-c0e44c05c8df" targetNamespace="http://schemas.microsoft.com/office/2006/metadata/properties" ma:root="true" ma:fieldsID="40f2608e5751faeb77190381b394217e" ns1:_="" ns2:_="" ns3:_="">
    <xsd:import namespace="http://schemas.microsoft.com/sharepoint/v3"/>
    <xsd:import namespace="8a076bde-a3a2-4cad-8ed4-f6a95bc9b502"/>
    <xsd:import namespace="e53605fc-3e7f-4a20-9679-c0e44c05c8df"/>
    <xsd:element name="properties">
      <xsd:complexType>
        <xsd:sequence>
          <xsd:element name="documentManagement">
            <xsd:complexType>
              <xsd:all>
                <xsd:element ref="ns2:_dlc_DocId" minOccurs="0"/>
                <xsd:element ref="ns2:_dlc_DocIdUrl" minOccurs="0"/>
                <xsd:element ref="ns2:_dlc_DocIdPersistId" minOccurs="0"/>
                <xsd:element ref="ns2:TRSGeneralDate1" minOccurs="0"/>
                <xsd:element ref="ns2:TaxCatchAll" minOccurs="0"/>
                <xsd:element ref="ns2:n28f09058eba4d25920c18a47d993548" minOccurs="0"/>
                <xsd:element ref="ns2:k2c2464eeb9f4dc5989b5762d034f9a2" minOccurs="0"/>
                <xsd:element ref="ns2:b7f557035d154ec09f7dbbd1044aa482" minOccurs="0"/>
                <xsd:element ref="ns3:PersonResponsible" minOccurs="0"/>
                <xsd:element ref="ns2:TRSGeneralCheckbox1" minOccurs="0"/>
                <xsd:element ref="ns2:TRSGeneralSingleLineofText1" minOccurs="0"/>
                <xsd:element ref="ns2:TRSGeneralNumberContent1" minOccurs="0"/>
                <xsd:element ref="ns2:p8d76a189bd84531aabcaa83fae0ab1b" minOccurs="0"/>
                <xsd:element ref="ns2:TaxCatchAllLabel" minOccurs="0"/>
                <xsd:element ref="ns2:TRSGeneralSingleLineofText2" minOccurs="0"/>
                <xsd:element ref="ns1:SeoRobotsNoIndex" minOccurs="0"/>
                <xsd:element ref="ns1:PublishingIsFurlPag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eoRobotsNoIndex" ma:index="27"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Hide_x0020_from_x0020_Internet_x0020_Search_x0020_Engines" ma:readOnly="false">
      <xsd:simpleType>
        <xsd:restriction base="dms:Boolean"/>
      </xsd:simpleType>
    </xsd:element>
    <xsd:element name="PublishingIsFurlPage" ma:index="28" nillable="true" ma:displayName="Hide physical URLs from search" ma:description="If checked, the physical URL of this page will not appear in search results. Friendly URLs assigned to this page will always appear." ma:internalName="Hide_x0020_physical_x0020_URLs_x0020_from_x0020_search"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a076bde-a3a2-4cad-8ed4-f6a95bc9b5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RSGeneralDate1" ma:index="14" nillable="true" ma:displayName="Certification Date" ma:format="DateOnly" ma:internalName="TRSGeneralDate1">
      <xsd:simpleType>
        <xsd:restriction base="dms:DateTime"/>
      </xsd:simpleType>
    </xsd:element>
    <xsd:element name="TaxCatchAll" ma:index="15" nillable="true" ma:displayName="Taxonomy Catch All Column" ma:hidden="true" ma:list="{fdc01d17-8e1c-4bc4-aa00-3125b36ec993}" ma:internalName="TaxCatchAll" ma:showField="CatchAllData" ma:web="8a076bde-a3a2-4cad-8ed4-f6a95bc9b502">
      <xsd:complexType>
        <xsd:complexContent>
          <xsd:extension base="dms:MultiChoiceLookup">
            <xsd:sequence>
              <xsd:element name="Value" type="dms:Lookup" maxOccurs="unbounded" minOccurs="0" nillable="true"/>
            </xsd:sequence>
          </xsd:extension>
        </xsd:complexContent>
      </xsd:complexType>
    </xsd:element>
    <xsd:element name="n28f09058eba4d25920c18a47d993548" ma:index="16" nillable="true" ma:taxonomy="true" ma:internalName="n28f09058eba4d25920c18a47d993548" ma:taxonomyFieldName="TRSAudiences" ma:displayName="Audiences" ma:default="" ma:fieldId="{728f0905-8eba-4d25-920c-18a47d993548}" ma:taxonomyMulti="true" ma:sspId="e349e825-a563-46bc-b51c-c0dd459b4822" ma:termSetId="e4df77c5-3b03-49d0-b27b-ab5843672d94" ma:anchorId="00000000-0000-0000-0000-000000000000" ma:open="false" ma:isKeyword="false">
      <xsd:complexType>
        <xsd:sequence>
          <xsd:element ref="pc:Terms" minOccurs="0" maxOccurs="1"/>
        </xsd:sequence>
      </xsd:complexType>
    </xsd:element>
    <xsd:element name="k2c2464eeb9f4dc5989b5762d034f9a2" ma:index="17" nillable="true" ma:taxonomy="true" ma:internalName="k2c2464eeb9f4dc5989b5762d034f9a2" ma:taxonomyFieldName="TRSSubjects" ma:displayName="Subjects" ma:default="" ma:fieldId="{42c2464e-eb9f-4dc5-989b-5762d034f9a2}" ma:taxonomyMulti="true" ma:sspId="e349e825-a563-46bc-b51c-c0dd459b4822" ma:termSetId="3d098cdf-d656-4512-8f06-bc7e9de9f654" ma:anchorId="00000000-0000-0000-0000-000000000000" ma:open="false" ma:isKeyword="false">
      <xsd:complexType>
        <xsd:sequence>
          <xsd:element ref="pc:Terms" minOccurs="0" maxOccurs="1"/>
        </xsd:sequence>
      </xsd:complexType>
    </xsd:element>
    <xsd:element name="b7f557035d154ec09f7dbbd1044aa482" ma:index="18" nillable="true" ma:taxonomy="true" ma:internalName="b7f557035d154ec09f7dbbd1044aa482" ma:taxonomyFieldName="TRSActions" ma:displayName="Actions" ma:fieldId="{b7f55703-5d15-4ec0-9f7d-bbd1044aa482}"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TRSGeneralCheckbox1" ma:index="20" nillable="true" ma:displayName="Open In New Window" ma:default="1" ma:internalName="TRSGeneralCheckbox1">
      <xsd:simpleType>
        <xsd:restriction base="dms:Boolean"/>
      </xsd:simpleType>
    </xsd:element>
    <xsd:element name="TRSGeneralSingleLineofText1" ma:index="21" nillable="true" ma:displayName="Short Description" ma:internalName="TRSGeneralSingleLineofText1">
      <xsd:simpleType>
        <xsd:restriction base="dms:Text">
          <xsd:maxLength value="255"/>
        </xsd:restriction>
      </xsd:simpleType>
    </xsd:element>
    <xsd:element name="TRSGeneralNumberContent1" ma:index="22" nillable="true" ma:displayName="Sort Order" ma:decimals="0" ma:internalName="TRSGeneralNumberContent1" ma:percentage="FALSE">
      <xsd:simpleType>
        <xsd:restriction base="dms:Number"/>
      </xsd:simpleType>
    </xsd:element>
    <xsd:element name="p8d76a189bd84531aabcaa83fae0ab1b" ma:index="23" nillable="true" ma:taxonomy="true" ma:internalName="p8d76a189bd84531aabcaa83fae0ab1b" ma:taxonomyFieldName="TRSGroupID" ma:displayName="GroupID" ma:default="" ma:fieldId="{98d76a18-9bd8-4531-aabc-aa83fae0ab1b}" ma:taxonomyMulti="true" ma:sspId="e349e825-a563-46bc-b51c-c0dd459b4822" ma:termSetId="bbc3e42a-62e6-4b0f-9274-fe90b3b455b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fdc01d17-8e1c-4bc4-aa00-3125b36ec993}" ma:internalName="TaxCatchAllLabel" ma:readOnly="true" ma:showField="CatchAllDataLabel" ma:web="8a076bde-a3a2-4cad-8ed4-f6a95bc9b502">
      <xsd:complexType>
        <xsd:complexContent>
          <xsd:extension base="dms:MultiChoiceLookup">
            <xsd:sequence>
              <xsd:element name="Value" type="dms:Lookup" maxOccurs="unbounded" minOccurs="0" nillable="true"/>
            </xsd:sequence>
          </xsd:extension>
        </xsd:complexContent>
      </xsd:complexType>
    </xsd:element>
    <xsd:element name="TRSGeneralSingleLineofText2" ma:index="26" nillable="true" ma:displayName="Document Owner" ma:internalName="TRSGeneralSingleLineofText2">
      <xsd:simpleType>
        <xsd:restriction base="dms:Text">
          <xsd:maxLength value="255"/>
        </xsd:restriction>
      </xsd:simple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53605fc-3e7f-4a20-9679-c0e44c05c8df" elementFormDefault="qualified">
    <xsd:import namespace="http://schemas.microsoft.com/office/2006/documentManagement/types"/>
    <xsd:import namespace="http://schemas.microsoft.com/office/infopath/2007/PartnerControls"/>
    <xsd:element name="PersonResponsible" ma:index="19" nillable="true" ma:displayName="Pillar" ma:format="Dropdown" ma:internalName="PersonResponsible">
      <xsd:simpleType>
        <xsd:restriction base="dms:Choice">
          <xsd:enumeration value="403(b)"/>
          <xsd:enumeration value="About TRS"/>
          <xsd:enumeration value="About TRS-Actuarial Valuation"/>
          <xsd:enumeration value="About TRS-Archive News Release"/>
          <xsd:enumeration value="About TRS-Archive Newsletter"/>
          <xsd:enumeration value="About TRS-Board Agenda"/>
          <xsd:enumeration value="About TRS-Board Book"/>
          <xsd:enumeration value="About TRS-Board Minutes"/>
          <xsd:enumeration value="About TRS-CAFR"/>
          <xsd:enumeration value="About TRS-Ethics"/>
          <xsd:enumeration value="About TRS-Ethics Forms"/>
          <xsd:enumeration value="About TRS-Legislation"/>
          <xsd:enumeration value="About TRS-News Release"/>
          <xsd:enumeration value="About TRS-Procurement"/>
          <xsd:enumeration value="About TRS-Strategic Plan"/>
          <xsd:enumeration value="About TRS-Transcript"/>
          <xsd:enumeration value="About TRS-TRS News"/>
          <xsd:enumeration value="Active Member"/>
          <xsd:enumeration value="Active Member-Form"/>
          <xsd:enumeration value="Careers"/>
          <xsd:enumeration value="Contractor"/>
          <xsd:enumeration value="Contractor-Form"/>
          <xsd:enumeration value="Health Care Benefits-TRS-ActiveCare"/>
          <xsd:enumeration value="Health Care Benefits-TRS-Care"/>
          <xsd:enumeration value="Investment"/>
          <xsd:enumeration value="Pension Benefits"/>
          <xsd:enumeration value="Procurement"/>
          <xsd:enumeration value="Reporting Entity"/>
          <xsd:enumeration value="Reporting Entity-Audit"/>
          <xsd:enumeration value="Reporting Entity-EAG"/>
          <xsd:enumeration value="Reporting Entity-Form"/>
          <xsd:enumeration value="Reporting Entity-GASB"/>
          <xsd:enumeration value="Reporting Entity-Update"/>
          <xsd:enumeration value="Retiree Beneficiary-Form"/>
          <xsd:enumeration value="Whats-New"/>
          <xsd:enumeration value="COVID-19"/>
          <xsd:enumeration value="Employee Resources (Hidden From Search)"/>
          <xsd:enumeration value="Z_Hide From Search"/>
          <xsd:enumeration value="Z_Not Surfac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8a076bde-a3a2-4cad-8ed4-f6a95bc9b502"/>
    <p8d76a189bd84531aabcaa83fae0ab1b xmlns="8a076bde-a3a2-4cad-8ed4-f6a95bc9b502">
      <Terms xmlns="http://schemas.microsoft.com/office/infopath/2007/PartnerControls"/>
    </p8d76a189bd84531aabcaa83fae0ab1b>
    <TRSGeneralSingleLineofText2 xmlns="8a076bde-a3a2-4cad-8ed4-f6a95bc9b502" xsi:nil="true"/>
    <b7f557035d154ec09f7dbbd1044aa482 xmlns="8a076bde-a3a2-4cad-8ed4-f6a95bc9b502">
      <Terms xmlns="http://schemas.microsoft.com/office/infopath/2007/PartnerControls"/>
    </b7f557035d154ec09f7dbbd1044aa482>
    <TRSGeneralSingleLineofText1 xmlns="8a076bde-a3a2-4cad-8ed4-f6a95bc9b502" xsi:nil="true"/>
    <PublishingIsFurlPage xmlns="http://schemas.microsoft.com/sharepoint/v3">true</PublishingIsFurlPage>
    <TRSGeneralCheckbox1 xmlns="8a076bde-a3a2-4cad-8ed4-f6a95bc9b502">true</TRSGeneralCheckbox1>
    <PersonResponsible xmlns="e53605fc-3e7f-4a20-9679-c0e44c05c8df">Reporting Entity</PersonResponsible>
    <TRSGeneralNumberContent1 xmlns="8a076bde-a3a2-4cad-8ed4-f6a95bc9b502" xsi:nil="true"/>
    <TRSGeneralDate1 xmlns="8a076bde-a3a2-4cad-8ed4-f6a95bc9b502" xsi:nil="true"/>
    <n28f09058eba4d25920c18a47d993548 xmlns="8a076bde-a3a2-4cad-8ed4-f6a95bc9b502">
      <Terms xmlns="http://schemas.microsoft.com/office/infopath/2007/PartnerControls"/>
    </n28f09058eba4d25920c18a47d993548>
    <SeoRobotsNoIndex xmlns="http://schemas.microsoft.com/sharepoint/v3" xsi:nil="true"/>
    <k2c2464eeb9f4dc5989b5762d034f9a2 xmlns="8a076bde-a3a2-4cad-8ed4-f6a95bc9b502">
      <Terms xmlns="http://schemas.microsoft.com/office/infopath/2007/PartnerControls"/>
    </k2c2464eeb9f4dc5989b5762d034f9a2>
    <_dlc_DocId xmlns="8a076bde-a3a2-4cad-8ed4-f6a95bc9b502">2FYZ7VVNDPDX-721353832-1783</_dlc_DocId>
    <_dlc_DocIdUrl xmlns="8a076bde-a3a2-4cad-8ed4-f6a95bc9b502">
      <Url>https://authoring.trs.texas.gov/_layouts/15/DocIdRedir.aspx?ID=2FYZ7VVNDPDX-721353832-1783</Url>
      <Description>2FYZ7VVNDPDX-721353832-1783</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Training Materials" ma:contentTypeID="0x01010019F84FDE1334C741A429AB2DD47A85F60F00C3EA01D59F664141AEEA3C61952DBB19" ma:contentTypeVersion="23" ma:contentTypeDescription="OPS2000: Final copy of conducted training materials. Includes, but is not limited to syllabi, presentations, instructor guides, handbooks, lesson plans, online modules and other course materials." ma:contentTypeScope="" ma:versionID="57efe3267ffc72bd968f9d2b175f6afc">
  <xsd:schema xmlns:xsd="http://www.w3.org/2001/XMLSchema" xmlns:xs="http://www.w3.org/2001/XMLSchema" xmlns:p="http://schemas.microsoft.com/office/2006/metadata/properties" xmlns:ns1="http://schemas.microsoft.com/sharepoint/v3" xmlns:ns2="502e745b-d652-49df-bbff-eb8ca66836bf" xmlns:ns3="e0085224-6f7b-42d3-b660-c6c3374935e5" xmlns:ns4="415f6b34-7dcc-40f3-8068-7a6e011f140e" xmlns:ns5="http://schemas.microsoft.com/sharepoint/v4" targetNamespace="http://schemas.microsoft.com/office/2006/metadata/properties" ma:root="true" ma:fieldsID="6cd4577d3aa8450ab1246d0ba4fa11d2" ns1:_="" ns2:_="" ns3:_="" ns4:_="" ns5:_="">
    <xsd:import namespace="http://schemas.microsoft.com/sharepoint/v3"/>
    <xsd:import namespace="502e745b-d652-49df-bbff-eb8ca66836bf"/>
    <xsd:import namespace="e0085224-6f7b-42d3-b660-c6c3374935e5"/>
    <xsd:import namespace="415f6b34-7dcc-40f3-8068-7a6e011f140e"/>
    <xsd:import namespace="http://schemas.microsoft.com/sharepoint/v4"/>
    <xsd:element name="properties">
      <xsd:complexType>
        <xsd:sequence>
          <xsd:element name="documentManagement">
            <xsd:complexType>
              <xsd:all>
                <xsd:element ref="ns2:Category" minOccurs="0"/>
                <xsd:element ref="ns3:DocumentStatus" minOccurs="0"/>
                <xsd:element ref="ns4:Obsolete" minOccurs="0"/>
                <xsd:element ref="ns4:EventCalendarYearEnd" minOccurs="0"/>
                <xsd:element ref="ns4:p12730df519442adaffc71da13345255" minOccurs="0"/>
                <xsd:element ref="ns4:f9401754f09244ceab36156fa8b6c919" minOccurs="0"/>
                <xsd:element ref="ns4:TaxCatchAllLabel" minOccurs="0"/>
                <xsd:element ref="ns1:_dlc_Exempt" minOccurs="0"/>
                <xsd:element ref="ns1:_dlc_ExpireDateSaved" minOccurs="0"/>
                <xsd:element ref="ns1:_dlc_ExpireDate" minOccurs="0"/>
                <xsd:element ref="ns4:e1d2496122a748958c98a599b4e7fab4" minOccurs="0"/>
                <xsd:element ref="ns4:TaxCatchAll" minOccurs="0"/>
                <xsd:element ref="ns5:IconOverlay" minOccurs="0"/>
                <xsd:element ref="ns1:_vti_ItemDeclaredRecord" minOccurs="0"/>
                <xsd:element ref="ns1:_vti_ItemHoldRecordStatus" minOccurs="0"/>
                <xsd:element ref="ns2:Fiscal_x0020_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6" nillable="true" ma:displayName="Exempt from Policy" ma:hidden="true" ma:internalName="_dlc_Exempt" ma:readOnly="true">
      <xsd:simpleType>
        <xsd:restriction base="dms:Unknown"/>
      </xsd:simpleType>
    </xsd:element>
    <xsd:element name="_dlc_ExpireDateSaved" ma:index="17" nillable="true" ma:displayName="Original Expiration Date" ma:hidden="true" ma:internalName="_dlc_ExpireDateSaved" ma:readOnly="true">
      <xsd:simpleType>
        <xsd:restriction base="dms:DateTime"/>
      </xsd:simpleType>
    </xsd:element>
    <xsd:element name="_dlc_ExpireDate" ma:index="18" nillable="true" ma:displayName="Expiration Date" ma:description="" ma:hidden="true" ma:indexed="true" ma:internalName="_dlc_ExpireDate" ma:readOnly="true">
      <xsd:simpleType>
        <xsd:restriction base="dms:DateTime"/>
      </xsd:simpleType>
    </xsd:element>
    <xsd:element name="_vti_ItemDeclaredRecord" ma:index="23" nillable="true" ma:displayName="Declared Record" ma:hidden="true" ma:internalName="_vti_ItemDeclaredRecord" ma:readOnly="true">
      <xsd:simpleType>
        <xsd:restriction base="dms:DateTime"/>
      </xsd:simpleType>
    </xsd:element>
    <xsd:element name="_vti_ItemHoldRecordStatus" ma:index="24"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2e745b-d652-49df-bbff-eb8ca66836bf" elementFormDefault="qualified">
    <xsd:import namespace="http://schemas.microsoft.com/office/2006/documentManagement/types"/>
    <xsd:import namespace="http://schemas.microsoft.com/office/infopath/2007/PartnerControls"/>
    <xsd:element name="Category" ma:index="2" nillable="true" ma:displayName="Category" ma:format="Dropdown" ma:internalName="Category">
      <xsd:simpleType>
        <xsd:restriction base="dms:Choice">
          <xsd:enumeration value="Contract"/>
          <xsd:enumeration value="Presentation"/>
          <xsd:enumeration value="Travel Schedule"/>
        </xsd:restriction>
      </xsd:simpleType>
    </xsd:element>
    <xsd:element name="Fiscal_x0020_Year" ma:index="26" nillable="true" ma:displayName="Fiscal Year" ma:internalName="Fiscal_x0020_Year">
      <xsd:simpleType>
        <xsd:restriction base="dms:Text">
          <xsd:maxLength value="4"/>
        </xsd:restriction>
      </xsd:simpleType>
    </xsd:element>
  </xsd:schema>
  <xsd:schema xmlns:xsd="http://www.w3.org/2001/XMLSchema" xmlns:xs="http://www.w3.org/2001/XMLSchema" xmlns:dms="http://schemas.microsoft.com/office/2006/documentManagement/types" xmlns:pc="http://schemas.microsoft.com/office/infopath/2007/PartnerControls" targetNamespace="e0085224-6f7b-42d3-b660-c6c3374935e5" elementFormDefault="qualified">
    <xsd:import namespace="http://schemas.microsoft.com/office/2006/documentManagement/types"/>
    <xsd:import namespace="http://schemas.microsoft.com/office/infopath/2007/PartnerControls"/>
    <xsd:element name="DocumentStatus" ma:index="3" nillable="true" ma:displayName="Document Status" ma:format="Dropdown" ma:internalName="DocumentStatus">
      <xsd:simpleType>
        <xsd:restriction base="dms:Choice">
          <xsd:enumeration value="Draft"/>
          <xsd:enumeration value="Final"/>
          <xsd:enumeration value="Obsolete"/>
        </xsd:restriction>
      </xsd:simpleType>
    </xsd:element>
  </xsd:schema>
  <xsd:schema xmlns:xsd="http://www.w3.org/2001/XMLSchema" xmlns:xs="http://www.w3.org/2001/XMLSchema" xmlns:dms="http://schemas.microsoft.com/office/2006/documentManagement/types" xmlns:pc="http://schemas.microsoft.com/office/infopath/2007/PartnerControls" targetNamespace="415f6b34-7dcc-40f3-8068-7a6e011f140e" elementFormDefault="qualified">
    <xsd:import namespace="http://schemas.microsoft.com/office/2006/documentManagement/types"/>
    <xsd:import namespace="http://schemas.microsoft.com/office/infopath/2007/PartnerControls"/>
    <xsd:element name="Obsolete" ma:index="4" nillable="true" ma:displayName="Obsolete" ma:description="Date that item became obsolete/was superseded." ma:format="DateOnly" ma:internalName="Obsolete">
      <xsd:simpleType>
        <xsd:restriction base="dms:DateTime"/>
      </xsd:simpleType>
    </xsd:element>
    <xsd:element name="EventCalendarYearEnd" ma:index="5" nillable="true" ma:displayName="Event Calendar Year End" ma:description="Last day of the Calendar year of the event" ma:format="DateOnly" ma:internalName="EventCalendarYearEnd">
      <xsd:simpleType>
        <xsd:restriction base="dms:DateTime"/>
      </xsd:simpleType>
    </xsd:element>
    <xsd:element name="p12730df519442adaffc71da13345255" ma:index="8" nillable="true" ma:taxonomy="true" ma:internalName="p12730df519442adaffc71da13345255" ma:taxonomyFieldName="Division" ma:displayName="Division" ma:readOnly="false" ma:default="" ma:fieldId="{912730df-5194-42ad-affc-71da13345255}" ma:sspId="259bc6ef-dde0-4330-a605-8b20f0f52598" ma:termSetId="453071a5-09e3-42b3-847d-4e45f1613fbc" ma:anchorId="00000000-0000-0000-0000-000000000000" ma:open="false" ma:isKeyword="false">
      <xsd:complexType>
        <xsd:sequence>
          <xsd:element ref="pc:Terms" minOccurs="0" maxOccurs="1"/>
        </xsd:sequence>
      </xsd:complexType>
    </xsd:element>
    <xsd:element name="f9401754f09244ceab36156fa8b6c919" ma:index="10" nillable="true" ma:taxonomy="true" ma:internalName="f9401754f09244ceab36156fa8b6c919" ma:taxonomyFieldName="Function" ma:displayName="Function" ma:readOnly="false" ma:default="" ma:fieldId="{f9401754-f092-44ce-ab36-156fa8b6c919}" ma:sspId="259bc6ef-dde0-4330-a605-8b20f0f52598" ma:termSetId="0606b621-a0dc-4d86-8ca3-afa1e74d4251" ma:anchorId="00000000-0000-0000-0000-000000000000" ma:open="false" ma:isKeyword="false">
      <xsd:complexType>
        <xsd:sequence>
          <xsd:element ref="pc:Terms" minOccurs="0" maxOccurs="1"/>
        </xsd:sequence>
      </xsd:complexType>
    </xsd:element>
    <xsd:element name="TaxCatchAllLabel" ma:index="12" nillable="true" ma:displayName="Taxonomy Catch All Column1" ma:hidden="true" ma:list="{891af96c-48a5-4e51-9090-79d87032f6ee}" ma:internalName="TaxCatchAllLabel" ma:readOnly="true" ma:showField="CatchAllDataLabel" ma:web="e0085224-6f7b-42d3-b660-c6c3374935e5">
      <xsd:complexType>
        <xsd:complexContent>
          <xsd:extension base="dms:MultiChoiceLookup">
            <xsd:sequence>
              <xsd:element name="Value" type="dms:Lookup" maxOccurs="unbounded" minOccurs="0" nillable="true"/>
            </xsd:sequence>
          </xsd:extension>
        </xsd:complexContent>
      </xsd:complexType>
    </xsd:element>
    <xsd:element name="e1d2496122a748958c98a599b4e7fab4" ma:index="19" nillable="true" ma:taxonomy="true" ma:internalName="e1d2496122a748958c98a599b4e7fab4" ma:taxonomyFieldName="GeneralSubject" ma:displayName="General Subject" ma:default="" ma:fieldId="{e1d24961-22a7-4895-8c98-a599b4e7fab4}" ma:sspId="259bc6ef-dde0-4330-a605-8b20f0f52598" ma:termSetId="9ef60e3c-52f6-46cc-9c5b-13e3ae9ac973" ma:anchorId="00000000-0000-0000-0000-000000000000" ma:open="false" ma:isKeyword="false">
      <xsd:complexType>
        <xsd:sequence>
          <xsd:element ref="pc:Terms" minOccurs="0" maxOccurs="1"/>
        </xsd:sequence>
      </xsd:complexType>
    </xsd:element>
    <xsd:element name="TaxCatchAll" ma:index="21" nillable="true" ma:displayName="Taxonomy Catch All Column" ma:hidden="true" ma:list="{891af96c-48a5-4e51-9090-79d87032f6ee}" ma:internalName="TaxCatchAll" ma:showField="CatchAllData" ma:web="e0085224-6f7b-42d3-b660-c6c3374935e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D0C058-7B74-49E9-B96C-1642BFDB47F7}"/>
</file>

<file path=customXml/itemProps2.xml><?xml version="1.0" encoding="utf-8"?>
<ds:datastoreItem xmlns:ds="http://schemas.openxmlformats.org/officeDocument/2006/customXml" ds:itemID="{1F1FAE04-EADC-4C8E-B16D-5BE59F6935D6}"/>
</file>

<file path=customXml/itemProps3.xml><?xml version="1.0" encoding="utf-8"?>
<ds:datastoreItem xmlns:ds="http://schemas.openxmlformats.org/officeDocument/2006/customXml" ds:itemID="{23B42716-C3B7-4BCD-B5D2-668ECDB0D939}">
  <ds:schemaRefs>
    <ds:schemaRef ds:uri="http://schemas.microsoft.com/sharepoint/events"/>
  </ds:schemaRefs>
</ds:datastoreItem>
</file>

<file path=customXml/itemProps4.xml><?xml version="1.0" encoding="utf-8"?>
<ds:datastoreItem xmlns:ds="http://schemas.openxmlformats.org/officeDocument/2006/customXml" ds:itemID="{AA9652D9-D651-4ECA-BF5E-12D51093A52B}">
  <ds:schemaRefs>
    <ds:schemaRef ds:uri="http://schemas.microsoft.com/office/2006/metadata/properties"/>
    <ds:schemaRef ds:uri="http://www.w3.org/XML/1998/namespace"/>
    <ds:schemaRef ds:uri="415f6b34-7dcc-40f3-8068-7a6e011f140e"/>
    <ds:schemaRef ds:uri="http://schemas.microsoft.com/office/2006/documentManagement/types"/>
    <ds:schemaRef ds:uri="http://schemas.microsoft.com/sharepoint/v4"/>
    <ds:schemaRef ds:uri="http://schemas.microsoft.com/office/infopath/2007/PartnerControls"/>
    <ds:schemaRef ds:uri="e0085224-6f7b-42d3-b660-c6c3374935e5"/>
    <ds:schemaRef ds:uri="502e745b-d652-49df-bbff-eb8ca66836bf"/>
    <ds:schemaRef ds:uri="http://schemas.openxmlformats.org/package/2006/metadata/core-properties"/>
    <ds:schemaRef ds:uri="http://purl.org/dc/terms/"/>
    <ds:schemaRef ds:uri="http://schemas.microsoft.com/sharepoint/v3"/>
    <ds:schemaRef ds:uri="http://purl.org/dc/dcmitype/"/>
    <ds:schemaRef ds:uri="http://purl.org/dc/elements/1.1/"/>
  </ds:schemaRefs>
</ds:datastoreItem>
</file>

<file path=customXml/itemProps5.xml><?xml version="1.0" encoding="utf-8"?>
<ds:datastoreItem xmlns:ds="http://schemas.openxmlformats.org/officeDocument/2006/customXml" ds:itemID="{BE982A17-5733-4ABC-9843-D204F2AFF8A6}">
  <ds:schemaRefs>
    <ds:schemaRef ds:uri="http://schemas.microsoft.com/sharepoint/v3/contenttype/forms"/>
  </ds:schemaRefs>
</ds:datastoreItem>
</file>

<file path=customXml/itemProps6.xml><?xml version="1.0" encoding="utf-8"?>
<ds:datastoreItem xmlns:ds="http://schemas.openxmlformats.org/officeDocument/2006/customXml" ds:itemID="{0770E9A6-D78F-4757-ADB7-EC498B64A8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2e745b-d652-49df-bbff-eb8ca66836bf"/>
    <ds:schemaRef ds:uri="e0085224-6f7b-42d3-b660-c6c3374935e5"/>
    <ds:schemaRef ds:uri="415f6b34-7dcc-40f3-8068-7a6e011f140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361</TotalTime>
  <Words>2977</Words>
  <Application>Microsoft Office PowerPoint</Application>
  <PresentationFormat>Widescreen</PresentationFormat>
  <Paragraphs>327</Paragraphs>
  <Slides>29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PowerPoint Presentation</vt:lpstr>
      <vt:lpstr>PowerPoint Presentation</vt:lpstr>
      <vt:lpstr>Legislative Changes</vt:lpstr>
      <vt:lpstr>Summary of All Rate Changes</vt:lpstr>
      <vt:lpstr>Tips on Starting a New Year</vt:lpstr>
      <vt:lpstr>Additional Tips on Starting a New Year</vt:lpstr>
      <vt:lpstr>Other Reporting Tips</vt:lpstr>
      <vt:lpstr>Temporary vs. Part Time Employment</vt:lpstr>
      <vt:lpstr>Dual Credit</vt:lpstr>
      <vt:lpstr>Substitute</vt:lpstr>
      <vt:lpstr>EAR Reporting </vt:lpstr>
      <vt:lpstr>Concurrent Employment</vt:lpstr>
      <vt:lpstr>PowerPoint Presentation</vt:lpstr>
      <vt:lpstr>Higher ED-ORP</vt:lpstr>
      <vt:lpstr>Reporting ED 40s for ORP Participants</vt:lpstr>
      <vt:lpstr>Reporting ED 40s for ORP Participants</vt:lpstr>
      <vt:lpstr>Reporting ED 40s for ORP Participants</vt:lpstr>
      <vt:lpstr>Reporting ED 40s for ORP Participants</vt:lpstr>
      <vt:lpstr>PowerPoint Presentation</vt:lpstr>
      <vt:lpstr>Changes to Non-OASDI</vt:lpstr>
      <vt:lpstr>Statutory Minimum </vt:lpstr>
      <vt:lpstr>Positions Subject to Stat Min under 16.056</vt:lpstr>
      <vt:lpstr>Compensation Subject to Statutory Min.</vt:lpstr>
      <vt:lpstr>State Minimum Salary Schedules</vt:lpstr>
      <vt:lpstr>State Minimum Salary Schedules Con’t</vt:lpstr>
      <vt:lpstr>Calculation of Statutory Minimum </vt:lpstr>
      <vt:lpstr>Wholly Separate - Not Subject to Stat Min.</vt:lpstr>
      <vt:lpstr>Wholly Separate - Continued</vt:lpstr>
      <vt:lpstr>PowerPoint Presentation</vt:lpstr>
    </vt:vector>
  </TitlesOfParts>
  <Company>TRS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Herron, Dan</dc:creator>
  <cp:lastModifiedBy>Lau, Lynn</cp:lastModifiedBy>
  <cp:revision>36</cp:revision>
  <dcterms:created xsi:type="dcterms:W3CDTF">2017-03-16T19:14:29Z</dcterms:created>
  <dcterms:modified xsi:type="dcterms:W3CDTF">2019-09-04T15:14:59Z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RSAudiences">
    <vt:lpwstr/>
  </property>
  <property fmtid="{D5CDD505-2E9C-101B-9397-08002B2CF9AE}" pid="3" name="ContentTypeId">
    <vt:lpwstr>0x010100B7A052C72D924F02B7C6198B974652540055F48E8858CD2A4CA2AE277776EF72D0</vt:lpwstr>
  </property>
  <property fmtid="{D5CDD505-2E9C-101B-9397-08002B2CF9AE}" pid="4" name="TRSSubjects">
    <vt:lpwstr/>
  </property>
  <property fmtid="{D5CDD505-2E9C-101B-9397-08002B2CF9AE}" pid="5" name="TRSActions">
    <vt:lpwstr/>
  </property>
  <property fmtid="{D5CDD505-2E9C-101B-9397-08002B2CF9AE}" pid="6" name="_dlc_DocIdItemGuid">
    <vt:lpwstr>f66e4eda-d087-4ca9-a237-f57c710bd144</vt:lpwstr>
  </property>
  <property fmtid="{D5CDD505-2E9C-101B-9397-08002B2CF9AE}" pid="7" name="Function">
    <vt:lpwstr>2;#Benefit Reporting|8a001e87-e2e8-4e09-a7f8-e71ef0a8dc6f</vt:lpwstr>
  </property>
  <property fmtid="{D5CDD505-2E9C-101B-9397-08002B2CF9AE}" pid="8" name="Division">
    <vt:lpwstr>3;#Benefit Services|d4717583-e930-4d02-90fb-5fb11e351d25</vt:lpwstr>
  </property>
  <property fmtid="{D5CDD505-2E9C-101B-9397-08002B2CF9AE}" pid="9" name="GeneralSubject">
    <vt:lpwstr>8;#Reporting Entities|f54a0e5d-7c76-494b-b1dd-bbdbab4c5aa0</vt:lpwstr>
  </property>
  <property fmtid="{D5CDD505-2E9C-101B-9397-08002B2CF9AE}" pid="10" name="_dlc_policyId">
    <vt:lpwstr>0x01010019F84FDE1334C741A429AB2DD47A85F60F|-46295404</vt:lpwstr>
  </property>
  <property fmtid="{D5CDD505-2E9C-101B-9397-08002B2CF9AE}" pid="11" name="ItemRetentionFormula">
    <vt:lpwstr>&lt;formula id="Microsoft.Office.RecordsManagement.PolicyFeatures.Expiration.Formula.BuiltIn"&gt;&lt;number&gt;0&lt;/number&gt;&lt;property&gt;Obsolete&lt;/property&gt;&lt;propertyId&gt;6490a6b8-2a82-4dc8-b274-c86ba5c82438&lt;/propertyId&gt;&lt;period&gt;days&lt;/period&gt;&lt;/formula&gt;</vt:lpwstr>
  </property>
  <property fmtid="{D5CDD505-2E9C-101B-9397-08002B2CF9AE}" pid="12" name="TRSGroupID">
    <vt:lpwstr/>
  </property>
</Properties>
</file>